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8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6F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VY_32_INOVACE_20_Rozmanitost přírody-společenstvo vod a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                                       bažin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Přírodověda pro 4. a 5. ročník – II. část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ScaleY="94364" custLinFactNeighborX="621" custLinFactNeighborY="-2487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67445"/>
          <a:ext cx="5796643" cy="3059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67445"/>
        <a:ext cx="5796643" cy="619700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VY_32_INOVACE_20_Rozmanitost přírody-společenstvo vod a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                                       bažin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Přírodověda pro 4. a 5. ročník – II. část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C3EA25-3C42-4DFA-A899-3DD8C2401E02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8C36E-50A8-4D0E-A581-858D28361F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323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umec_velk%C3%BD" TargetMode="External"/><Relationship Id="rId2" Type="http://schemas.openxmlformats.org/officeDocument/2006/relationships/hyperlink" Target="http://cs.wikipedia.org/wiki/Kapr_obecn%C3%BD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L%C3%ADn_obecn%C3%BD" TargetMode="External"/><Relationship Id="rId2" Type="http://schemas.openxmlformats.org/officeDocument/2006/relationships/hyperlink" Target="http://cs.wikipedia.org/wiki/Karas_obecn%C3%BD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hyperlink" Target="http://cs.wikipedia.org/wiki/Okoun_%C5%99%C3%AD%C4%8Dn%C3%AD" TargetMode="External"/><Relationship Id="rId4" Type="http://schemas.openxmlformats.org/officeDocument/2006/relationships/hyperlink" Target="http://cs.wikipedia.org/wiki/%C5%A0tika_obecn%C3%A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cs.wikipedia.org/wiki/Skokan_hn%C4%9Bd%C3%BD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.wikipedia.org/wiki/Labu%C5%A5_velk%C3%A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hyperlink" Target="http://cs.wikipedia.org/wiki/Kachna_divok%C3%A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hyperlink" Target="http://cs.wikipedia.org/wiki/Vydra_%C5%99%C3%AD%C4%8Dn%C3%AD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hyperlink" Target="http://cs.wikipedia.org/wiki/Rak_%C5%99%C3%AD%C4%8Dn%C3%AD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88569237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Živočichové žijící v blízkosti vod a bažin, ryby.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Vypracováno </a:t>
            </a:r>
            <a:r>
              <a:rPr lang="cs-CZ" smtClean="0"/>
              <a:t>dne </a:t>
            </a:r>
            <a:r>
              <a:rPr lang="cs-CZ" smtClean="0"/>
              <a:t>29</a:t>
            </a:r>
            <a:r>
              <a:rPr lang="cs-CZ" smtClean="0"/>
              <a:t>. </a:t>
            </a:r>
            <a:r>
              <a:rPr lang="cs-CZ" dirty="0"/>
              <a:t>3</a:t>
            </a:r>
            <a:r>
              <a:rPr lang="cs-CZ" dirty="0" smtClean="0"/>
              <a:t>. 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Nejznámější rybou je</a:t>
            </a:r>
          </a:p>
          <a:p>
            <a:r>
              <a:rPr lang="cs-CZ" dirty="0" smtClean="0"/>
              <a:t> Živí se rostlinnou i živočišnou potravou, je to</a:t>
            </a:r>
          </a:p>
          <a:p>
            <a:r>
              <a:rPr lang="cs-CZ" dirty="0" smtClean="0"/>
              <a:t>Kapr dýchá              obsažený ve vodě                  které jsou ukryté za kostěnými skřelemi.</a:t>
            </a:r>
          </a:p>
          <a:p>
            <a:r>
              <a:rPr lang="cs-CZ" dirty="0" smtClean="0">
                <a:hlinkClick r:id="rId2"/>
              </a:rPr>
              <a:t>http://cs.wikipedia.org/wiki/Kapr_obecn%C3%BD</a:t>
            </a:r>
            <a:endParaRPr lang="cs-CZ" dirty="0" smtClean="0"/>
          </a:p>
          <a:p>
            <a:r>
              <a:rPr lang="cs-CZ" dirty="0" smtClean="0"/>
              <a:t>Naší největší rybou je</a:t>
            </a:r>
          </a:p>
          <a:p>
            <a:r>
              <a:rPr lang="cs-CZ" dirty="0" smtClean="0"/>
              <a:t>Může se dožít až             Je to dravá ryba.</a:t>
            </a:r>
          </a:p>
          <a:p>
            <a:r>
              <a:rPr lang="cs-CZ" dirty="0" smtClean="0"/>
              <a:t>Vyskytuje se ve velkých               a</a:t>
            </a:r>
          </a:p>
          <a:p>
            <a:r>
              <a:rPr lang="cs-CZ" dirty="0" smtClean="0">
                <a:hlinkClick r:id="rId3"/>
              </a:rPr>
              <a:t>http://cs.wikipedia.org/wiki/Sumec_velk%C3%BD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3862200" y="2053988"/>
            <a:ext cx="1717912" cy="301752"/>
          </a:xfrm>
          <a:prstGeom prst="flowChartTermina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apr obecný.</a:t>
            </a:r>
            <a:endParaRPr lang="cs-CZ" dirty="0"/>
          </a:p>
        </p:txBody>
      </p:sp>
      <p:pic>
        <p:nvPicPr>
          <p:cNvPr id="1027" name="Picture 3" descr="C:\Users\ucitel\AppData\Local\Microsoft\Windows\Temporary Internet Files\Content.IE5\1A601XKW\MP90040503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696" y="3501008"/>
            <a:ext cx="1979712" cy="150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ukončení 4"/>
          <p:cNvSpPr/>
          <p:nvPr/>
        </p:nvSpPr>
        <p:spPr>
          <a:xfrm>
            <a:off x="7362056" y="2492896"/>
            <a:ext cx="1321296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šežravec.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2497104" y="2950092"/>
            <a:ext cx="914400" cy="301752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kyslík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6084168" y="3004572"/>
            <a:ext cx="1277888" cy="301752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žábrami,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3923928" y="4358244"/>
            <a:ext cx="1656184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umec velký.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3250704" y="4761696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 let.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4125668" y="5285116"/>
            <a:ext cx="1094404" cy="301752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řekách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5626968" y="5285116"/>
            <a:ext cx="1537320" cy="301752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řehradách.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633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ryby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rybám žijícím v našich rybnících a řekách patří také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http://cs.wikipedia.org/wiki/Karas_obecn%C3%BD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http://cs.wikipedia.org/wiki/L%C3%ADn_obecn%C3%BD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http://cs.wikipedia.org/wiki/%C5%A0tika_obecn%C3%A1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http://cs.wikipedia.org/wiki/Okoun_%C5%99%C3%AD%C4%8Dn%C3%AD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899592" y="2492896"/>
            <a:ext cx="1656184" cy="432048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aras obecný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2833152" y="2492896"/>
            <a:ext cx="1306800" cy="43204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l</a:t>
            </a:r>
            <a:r>
              <a:rPr lang="cs-CZ" dirty="0" smtClean="0"/>
              <a:t>ín obecný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4521696" y="2492896"/>
            <a:ext cx="1490464" cy="432048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š</a:t>
            </a:r>
            <a:r>
              <a:rPr lang="cs-CZ" dirty="0" smtClean="0"/>
              <a:t>tika obecná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6372200" y="2492896"/>
            <a:ext cx="1368152" cy="43204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koun říční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1A601XKW\MC90032001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014" y="5661248"/>
            <a:ext cx="150721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337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Žáby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do skupiny obratlovců –</a:t>
            </a:r>
          </a:p>
          <a:p>
            <a:r>
              <a:rPr lang="cs-CZ" dirty="0" smtClean="0"/>
              <a:t>Dokážou žít ve              i na</a:t>
            </a:r>
          </a:p>
          <a:p>
            <a:r>
              <a:rPr lang="cs-CZ" dirty="0" smtClean="0"/>
              <a:t>Ve vodě se</a:t>
            </a:r>
          </a:p>
          <a:p>
            <a:r>
              <a:rPr lang="cs-CZ" dirty="0" smtClean="0"/>
              <a:t>K našim nejhojnějším žábám patří</a:t>
            </a:r>
          </a:p>
          <a:p>
            <a:r>
              <a:rPr lang="cs-CZ" dirty="0" smtClean="0"/>
              <a:t>Je asi           dlouhý, má širokou hlavu, chybí mu</a:t>
            </a:r>
          </a:p>
          <a:p>
            <a:r>
              <a:rPr lang="cs-CZ" dirty="0" smtClean="0"/>
              <a:t>Živí se                 jeho larvami,</a:t>
            </a:r>
          </a:p>
          <a:p>
            <a:r>
              <a:rPr lang="cs-CZ" dirty="0" smtClean="0">
                <a:hlinkClick r:id="rId2"/>
              </a:rPr>
              <a:t>http://cs.wikipedia.org/wiki/Skokan_hn%C4%9Bd%C3%BD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5050904" y="1988840"/>
            <a:ext cx="1681336" cy="447308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obojživelníky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3059832" y="2577860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vodě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4788024" y="2577860"/>
            <a:ext cx="1139552" cy="301752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uchu.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2386608" y="3009148"/>
            <a:ext cx="1587624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r</a:t>
            </a:r>
            <a:r>
              <a:rPr lang="cs-CZ" dirty="0" smtClean="0"/>
              <a:t>ozmnožují.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5854384" y="3160024"/>
            <a:ext cx="1525928" cy="570728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kokan hnědý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1619672" y="3861048"/>
            <a:ext cx="766936" cy="445768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 cm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7571184" y="3919336"/>
            <a:ext cx="914400" cy="301752"/>
          </a:xfrm>
          <a:prstGeom prst="flowChartTerminator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rk.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1817048" y="4431760"/>
            <a:ext cx="1242784" cy="301752"/>
          </a:xfrm>
          <a:prstGeom prst="flowChartTerminator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myzem,</a:t>
            </a:r>
            <a:endParaRPr lang="cs-CZ" dirty="0"/>
          </a:p>
        </p:txBody>
      </p:sp>
      <p:sp>
        <p:nvSpPr>
          <p:cNvPr id="12" name="Vývojový diagram: ukončení 11"/>
          <p:cNvSpPr/>
          <p:nvPr/>
        </p:nvSpPr>
        <p:spPr>
          <a:xfrm>
            <a:off x="5148064" y="4431760"/>
            <a:ext cx="1224136" cy="301752"/>
          </a:xfrm>
          <a:prstGeom prst="flowChartTerminator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pavouky</a:t>
            </a:r>
            <a:endParaRPr lang="cs-CZ" dirty="0"/>
          </a:p>
        </p:txBody>
      </p:sp>
      <p:sp>
        <p:nvSpPr>
          <p:cNvPr id="13" name="Vývojový diagram: ukončení 12"/>
          <p:cNvSpPr/>
          <p:nvPr/>
        </p:nvSpPr>
        <p:spPr>
          <a:xfrm>
            <a:off x="6617348" y="4431760"/>
            <a:ext cx="1411036" cy="301752"/>
          </a:xfrm>
          <a:prstGeom prst="flowChartTerminator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ž</a:t>
            </a:r>
            <a:r>
              <a:rPr lang="cs-CZ" dirty="0" smtClean="0"/>
              <a:t>ížalami.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FZXMH62B\MC9003469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700808"/>
            <a:ext cx="1978055" cy="138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citel\AppData\Local\Microsoft\Windows\Temporary Internet Files\Content.IE5\NNHEFJSI\MC9003295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94804">
            <a:off x="3884186" y="5202782"/>
            <a:ext cx="1807675" cy="171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23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ptáci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Nejnápadnějším ptákem je</a:t>
            </a:r>
          </a:p>
          <a:p>
            <a:r>
              <a:rPr lang="cs-CZ" dirty="0" smtClean="0"/>
              <a:t>Labutě žijí výhradně v              na řekách a nádržích.</a:t>
            </a:r>
          </a:p>
          <a:p>
            <a:r>
              <a:rPr lang="cs-CZ" dirty="0" smtClean="0"/>
              <a:t>Hnízda si staví v hustých pobřežních </a:t>
            </a:r>
          </a:p>
          <a:p>
            <a:r>
              <a:rPr lang="cs-CZ" dirty="0" smtClean="0"/>
              <a:t>Živí se                   potravou.</a:t>
            </a:r>
          </a:p>
          <a:p>
            <a:r>
              <a:rPr lang="cs-CZ" dirty="0" smtClean="0">
                <a:hlinkClick r:id="rId2"/>
              </a:rPr>
              <a:t>http://cs.wikipedia.org/wiki/Labu%C5%A5_velk%C3%A1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4788024" y="1969044"/>
            <a:ext cx="1512168" cy="432048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l</a:t>
            </a:r>
            <a:r>
              <a:rPr lang="cs-CZ" dirty="0" smtClean="0"/>
              <a:t>abuť velká.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4139952" y="2486036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páru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6203032" y="2990092"/>
            <a:ext cx="1465312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orostech.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1835696" y="3494148"/>
            <a:ext cx="1368152" cy="301752"/>
          </a:xfrm>
          <a:prstGeom prst="flowChartTermina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rostlinnou</a:t>
            </a:r>
            <a:endParaRPr lang="cs-CZ" dirty="0"/>
          </a:p>
        </p:txBody>
      </p:sp>
      <p:pic>
        <p:nvPicPr>
          <p:cNvPr id="3074" name="Picture 2" descr="C:\Users\ucitel\AppData\Local\Microsoft\Windows\Temporary Internet Files\Content.IE5\T1F51PG4\MP90044859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748" y="4388916"/>
            <a:ext cx="4968552" cy="233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01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vodní ptáci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rybnících i na březích řek žije</a:t>
            </a:r>
          </a:p>
          <a:p>
            <a:r>
              <a:rPr lang="cs-CZ" dirty="0" smtClean="0"/>
              <a:t>Kačeři jsou zbarveni                 než</a:t>
            </a:r>
          </a:p>
          <a:p>
            <a:r>
              <a:rPr lang="cs-CZ" dirty="0" smtClean="0"/>
              <a:t>Samice staví hnízdo v</a:t>
            </a:r>
          </a:p>
          <a:p>
            <a:r>
              <a:rPr lang="cs-CZ" dirty="0" smtClean="0"/>
              <a:t>Kachňata si po vylíhnutí sama hledají potravu, je to pták  </a:t>
            </a:r>
          </a:p>
          <a:p>
            <a:r>
              <a:rPr lang="cs-CZ" dirty="0" smtClean="0"/>
              <a:t>Živí se</a:t>
            </a:r>
          </a:p>
          <a:p>
            <a:r>
              <a:rPr lang="cs-CZ" dirty="0" smtClean="0"/>
              <a:t>Je to </a:t>
            </a:r>
          </a:p>
          <a:p>
            <a:r>
              <a:rPr lang="cs-CZ" dirty="0" smtClean="0">
                <a:hlinkClick r:id="rId2"/>
              </a:rPr>
              <a:t>http://cs.wikipedia.org/wiki/Kachna_divok%C3%A1</a:t>
            </a:r>
            <a:r>
              <a:rPr lang="cs-CZ" dirty="0" smtClean="0"/>
              <a:t>             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5626968" y="1844824"/>
            <a:ext cx="1537320" cy="438908"/>
          </a:xfrm>
          <a:prstGeom prst="flowChartTerminator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achna divoká.</a:t>
            </a:r>
            <a:endParaRPr lang="cs-CZ" dirty="0"/>
          </a:p>
        </p:txBody>
      </p:sp>
      <p:pic>
        <p:nvPicPr>
          <p:cNvPr id="4098" name="Picture 2" descr="C:\Users\ucitel\AppData\Local\Microsoft\Windows\Temporary Internet Files\Content.IE5\NNHEFJSI\MC9001093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74" y="2950162"/>
            <a:ext cx="3047765" cy="328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ukončení 4"/>
          <p:cNvSpPr/>
          <p:nvPr/>
        </p:nvSpPr>
        <p:spPr>
          <a:xfrm>
            <a:off x="3779912" y="2479176"/>
            <a:ext cx="1224136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pestřeji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5651986" y="2492520"/>
            <a:ext cx="1163976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achny.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3934780" y="2983232"/>
            <a:ext cx="1069268" cy="301752"/>
          </a:xfrm>
          <a:prstGeom prst="flowChartTerminator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rákosí.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1619672" y="3850368"/>
            <a:ext cx="1368152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ekrmivý.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1846548" y="4348492"/>
            <a:ext cx="997260" cy="301752"/>
          </a:xfrm>
          <a:prstGeom prst="flowChartTermina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trávou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3034680" y="4152120"/>
            <a:ext cx="1357300" cy="498124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emeny rostlin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4683716" y="4152120"/>
            <a:ext cx="1400452" cy="483404"/>
          </a:xfrm>
          <a:prstGeom prst="flowChartTerminator">
            <a:avLst/>
          </a:prstGeom>
          <a:solidFill>
            <a:srgbClr val="C0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d</a:t>
            </a:r>
            <a:r>
              <a:rPr lang="cs-CZ" dirty="0" smtClean="0"/>
              <a:t>robnými živočichy.</a:t>
            </a:r>
            <a:endParaRPr lang="cs-CZ" dirty="0"/>
          </a:p>
        </p:txBody>
      </p:sp>
      <p:sp>
        <p:nvSpPr>
          <p:cNvPr id="12" name="Vývojový diagram: ukončení 11"/>
          <p:cNvSpPr/>
          <p:nvPr/>
        </p:nvSpPr>
        <p:spPr>
          <a:xfrm>
            <a:off x="1619672" y="4797152"/>
            <a:ext cx="1584176" cy="301752"/>
          </a:xfrm>
          <a:prstGeom prst="flowChartTerminator">
            <a:avLst/>
          </a:prstGeom>
          <a:solidFill>
            <a:srgbClr val="7030A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všežravec.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318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savci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velmi dobře přizpůsobeni životu ve</a:t>
            </a:r>
          </a:p>
          <a:p>
            <a:r>
              <a:rPr lang="cs-CZ" dirty="0" smtClean="0"/>
              <a:t>V klidných místech na břehu řek žije </a:t>
            </a:r>
          </a:p>
          <a:p>
            <a:r>
              <a:rPr lang="cs-CZ" dirty="0" smtClean="0"/>
              <a:t>Nosní otvory a uši má</a:t>
            </a:r>
          </a:p>
          <a:p>
            <a:r>
              <a:rPr lang="cs-CZ" dirty="0" smtClean="0"/>
              <a:t>Mezi prsty má</a:t>
            </a:r>
          </a:p>
          <a:p>
            <a:r>
              <a:rPr lang="cs-CZ" dirty="0" smtClean="0"/>
              <a:t>Silný ocas užívá při plavání jako</a:t>
            </a:r>
          </a:p>
          <a:p>
            <a:r>
              <a:rPr lang="cs-CZ" dirty="0" smtClean="0"/>
              <a:t>Loví vodní živočichy, především              ale i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http://cs.wikipedia.org/wiki/Vydra_%C5%99%C3%AD%C4%8Dn%C3%AD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6588224" y="2042192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odě.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6131024" y="2558044"/>
            <a:ext cx="1753344" cy="301752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ydra říční.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KKG2NL49\MC9003379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950816"/>
            <a:ext cx="2520280" cy="14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Vývojový diagram: ukončení 5"/>
          <p:cNvSpPr/>
          <p:nvPr/>
        </p:nvSpPr>
        <p:spPr>
          <a:xfrm>
            <a:off x="3959070" y="2950816"/>
            <a:ext cx="1837066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u</a:t>
            </a:r>
            <a:r>
              <a:rPr lang="cs-CZ" dirty="0" smtClean="0"/>
              <a:t>zavíratelné.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2962672" y="3422140"/>
            <a:ext cx="1992796" cy="366900"/>
          </a:xfrm>
          <a:prstGeom prst="flowChartTermina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lovací blánu.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5362160" y="4003053"/>
            <a:ext cx="137008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ormidlo.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5441784" y="4461476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r</a:t>
            </a:r>
            <a:r>
              <a:rPr lang="cs-CZ" dirty="0" smtClean="0"/>
              <a:t>ybky,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7113380" y="4432884"/>
            <a:ext cx="1131028" cy="301752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hraboše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899592" y="4855440"/>
            <a:ext cx="914400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žáby</a:t>
            </a:r>
            <a:endParaRPr lang="cs-CZ" dirty="0"/>
          </a:p>
        </p:txBody>
      </p:sp>
      <p:sp>
        <p:nvSpPr>
          <p:cNvPr id="12" name="Vývojový diagram: ukončení 11"/>
          <p:cNvSpPr/>
          <p:nvPr/>
        </p:nvSpPr>
        <p:spPr>
          <a:xfrm>
            <a:off x="2060480" y="4855440"/>
            <a:ext cx="1011560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myz.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362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Bezobratlí živočichové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čisté vodě najdeme</a:t>
            </a:r>
          </a:p>
          <a:p>
            <a:r>
              <a:rPr lang="cs-CZ" dirty="0" smtClean="0"/>
              <a:t>Dosahuje délky             jeho měkké tělo chrání</a:t>
            </a:r>
          </a:p>
          <a:p>
            <a:r>
              <a:rPr lang="cs-CZ" dirty="0" smtClean="0"/>
              <a:t>Je poměrně vzácný, protože se nedokáže přizpůsobit životu ve</a:t>
            </a:r>
          </a:p>
          <a:p>
            <a:r>
              <a:rPr lang="cs-CZ" dirty="0" smtClean="0"/>
              <a:t>Žije ve vodě pod                                   nebo v</a:t>
            </a:r>
          </a:p>
          <a:p>
            <a:r>
              <a:rPr lang="cs-CZ" dirty="0" smtClean="0"/>
              <a:t>Za potravou vylézá hlavně v</a:t>
            </a:r>
          </a:p>
          <a:p>
            <a:r>
              <a:rPr lang="cs-CZ" dirty="0" smtClean="0"/>
              <a:t>Živí se                     i uhynulými </a:t>
            </a:r>
          </a:p>
          <a:p>
            <a:r>
              <a:rPr lang="cs-CZ" dirty="0" smtClean="0">
                <a:hlinkClick r:id="rId2"/>
              </a:rPr>
              <a:t>http://cs.wikipedia.org/wiki/Rak_%C5%99%C3%AD%C4%8Dn%C3%AD</a:t>
            </a:r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3970784" y="1988840"/>
            <a:ext cx="1897360" cy="360040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r</a:t>
            </a:r>
            <a:r>
              <a:rPr lang="cs-CZ" dirty="0" smtClean="0"/>
              <a:t>aka říčního.</a:t>
            </a:r>
            <a:endParaRPr lang="cs-CZ" dirty="0"/>
          </a:p>
        </p:txBody>
      </p:sp>
      <p:pic>
        <p:nvPicPr>
          <p:cNvPr id="2051" name="Picture 3" descr="C:\Users\ucitel\AppData\Local\Microsoft\Windows\Temporary Internet Files\Content.IE5\AJIUKRQE\MC9003295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373088"/>
            <a:ext cx="1939620" cy="178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ukončení 4"/>
          <p:cNvSpPr/>
          <p:nvPr/>
        </p:nvSpPr>
        <p:spPr>
          <a:xfrm>
            <a:off x="3056384" y="2446060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25 cm,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7452320" y="2504012"/>
            <a:ext cx="1080120" cy="301752"/>
          </a:xfrm>
          <a:prstGeom prst="flowChartTerminator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runýř.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2163720" y="3381748"/>
            <a:ext cx="2624304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znečištěných vodách.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3203848" y="3862560"/>
            <a:ext cx="1224136" cy="301752"/>
          </a:xfrm>
          <a:prstGeom prst="flowChartTerminator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kameny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4665712" y="3683500"/>
            <a:ext cx="1202432" cy="480812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ořeny stromů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7077980" y="3532624"/>
            <a:ext cx="1310444" cy="59433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b</a:t>
            </a:r>
            <a:r>
              <a:rPr lang="cs-CZ" dirty="0" smtClean="0"/>
              <a:t>řezích potoků.</a:t>
            </a:r>
            <a:endParaRPr lang="cs-CZ" dirty="0"/>
          </a:p>
        </p:txBody>
      </p:sp>
      <p:sp>
        <p:nvSpPr>
          <p:cNvPr id="12" name="Vývojový diagram: ukončení 11"/>
          <p:cNvSpPr/>
          <p:nvPr/>
        </p:nvSpPr>
        <p:spPr>
          <a:xfrm>
            <a:off x="4809728" y="4373088"/>
            <a:ext cx="914400" cy="301752"/>
          </a:xfrm>
          <a:prstGeom prst="flowChartTerminator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oci.</a:t>
            </a:r>
            <a:endParaRPr lang="cs-CZ" dirty="0"/>
          </a:p>
        </p:txBody>
      </p:sp>
      <p:sp>
        <p:nvSpPr>
          <p:cNvPr id="13" name="Vývojový diagram: ukončení 12"/>
          <p:cNvSpPr/>
          <p:nvPr/>
        </p:nvSpPr>
        <p:spPr>
          <a:xfrm>
            <a:off x="1907704" y="4783432"/>
            <a:ext cx="1440160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rostlinami</a:t>
            </a:r>
            <a:endParaRPr lang="cs-CZ" dirty="0"/>
          </a:p>
        </p:txBody>
      </p:sp>
      <p:sp>
        <p:nvSpPr>
          <p:cNvPr id="14" name="Vývojový diagram: ukončení 13"/>
          <p:cNvSpPr/>
          <p:nvPr/>
        </p:nvSpPr>
        <p:spPr>
          <a:xfrm>
            <a:off x="5337776" y="4783432"/>
            <a:ext cx="1394464" cy="301752"/>
          </a:xfrm>
          <a:prstGeom prst="flowChartTermina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ž</a:t>
            </a:r>
            <a:r>
              <a:rPr lang="cs-CZ" dirty="0" smtClean="0"/>
              <a:t>ivočichy.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997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2167</TotalTime>
  <Words>440</Words>
  <Application>Microsoft Office PowerPoint</Application>
  <PresentationFormat>Předvádění na obrazovce (4:3)</PresentationFormat>
  <Paragraphs>126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ANOTACE</vt:lpstr>
      <vt:lpstr>Ryby</vt:lpstr>
      <vt:lpstr>Další ryby</vt:lpstr>
      <vt:lpstr>Žáby</vt:lpstr>
      <vt:lpstr>Vodní ptáci</vt:lpstr>
      <vt:lpstr>Další vodní ptáci</vt:lpstr>
      <vt:lpstr>Vodní savci</vt:lpstr>
      <vt:lpstr>Bezobratlí živočichové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233</cp:revision>
  <dcterms:created xsi:type="dcterms:W3CDTF">2011-06-20T10:40:08Z</dcterms:created>
  <dcterms:modified xsi:type="dcterms:W3CDTF">2013-04-15T14:47:26Z</dcterms:modified>
</cp:coreProperties>
</file>