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VY_32_INOVACE_16_12 Samohlásky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73FD6B-0DD4-4039-9374-10A81720C182}" type="presOf" srcId="{D1B46980-6531-4606-95E6-44980827E919}" destId="{2BE915AB-18AA-4053-B92C-3BFC9ED204BB}" srcOrd="1" destOrd="0" presId="urn:microsoft.com/office/officeart/2005/8/layout/target3"/>
    <dgm:cxn modelId="{DE61BB0E-574A-485C-9CF9-D1600EBEFEF3}" type="presOf" srcId="{D1B46980-6531-4606-95E6-44980827E919}" destId="{6140AFEC-043D-4C43-A2F9-D0F5331DF3A3}" srcOrd="0" destOrd="0" presId="urn:microsoft.com/office/officeart/2005/8/layout/target3"/>
    <dgm:cxn modelId="{7D967F6A-1D1B-4CC8-932F-7422CFE4D6E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4567FD-6E4C-4D26-B147-6403A1B2D2E9}" type="presOf" srcId="{D1D4F407-5343-4D3F-B5B9-D407B03CAEB4}" destId="{AED2198E-93D5-4001-81B4-73124B309672}" srcOrd="1" destOrd="0" presId="urn:microsoft.com/office/officeart/2005/8/layout/target3"/>
    <dgm:cxn modelId="{622989C4-35E8-4F6F-9DEE-C966DEE6C653}" type="presOf" srcId="{4C35D32F-0EAB-4CD7-82EE-45574DC2A586}" destId="{8BEBB6EC-1DAA-4CAC-8A25-BC0FCBD5DBD5}" srcOrd="0" destOrd="0" presId="urn:microsoft.com/office/officeart/2005/8/layout/target3"/>
    <dgm:cxn modelId="{40CAD94C-5C6D-4C87-A221-52AC6F403ADF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444CDD-25FA-49F7-BE64-99B6BCAC2769}" type="presOf" srcId="{D8197B8C-B260-4A16-BDF4-0947B075E274}" destId="{25B08C86-7E15-44DC-BE7F-FFB55DD49D12}" srcOrd="0" destOrd="0" presId="urn:microsoft.com/office/officeart/2005/8/layout/target3"/>
    <dgm:cxn modelId="{D0BB9A24-150F-4B8A-993C-06A0960B073D}" type="presOf" srcId="{757F3AB3-0718-4624-B441-E567A8F0AB56}" destId="{333A1088-737F-45CB-B68E-254E46348037}" srcOrd="0" destOrd="0" presId="urn:microsoft.com/office/officeart/2005/8/layout/target3"/>
    <dgm:cxn modelId="{18A0EA2C-D001-4ECB-9935-D771C03C9A20}" type="presOf" srcId="{D8197B8C-B260-4A16-BDF4-0947B075E274}" destId="{5A5FFA88-C948-4069-8E93-59FA12366E83}" srcOrd="1" destOrd="0" presId="urn:microsoft.com/office/officeart/2005/8/layout/target3"/>
    <dgm:cxn modelId="{FE20407C-6837-4DBA-9E1E-9493BF4231D7}" type="presOf" srcId="{B651F6E3-6281-48DB-9319-2AEAFDAE7572}" destId="{6BB5E863-4638-4E1D-BFDE-399D028AC4ED}" srcOrd="1" destOrd="0" presId="urn:microsoft.com/office/officeart/2005/8/layout/target3"/>
    <dgm:cxn modelId="{5E2F5D4D-34B6-488F-8F43-DB073EADA80C}" type="presOf" srcId="{B651F6E3-6281-48DB-9319-2AEAFDAE7572}" destId="{619D679B-A015-4ECF-8348-D1034C574F40}" srcOrd="0" destOrd="0" presId="urn:microsoft.com/office/officeart/2005/8/layout/target3"/>
    <dgm:cxn modelId="{9352EB46-1436-4FC5-BE20-8BABEF26CC3B}" type="presParOf" srcId="{333A1088-737F-45CB-B68E-254E46348037}" destId="{F5ABB229-8D3B-4694-996A-96F23CF14429}" srcOrd="0" destOrd="0" presId="urn:microsoft.com/office/officeart/2005/8/layout/target3"/>
    <dgm:cxn modelId="{3C74DA56-CFBA-4C72-9711-93277F50031F}" type="presParOf" srcId="{333A1088-737F-45CB-B68E-254E46348037}" destId="{F41139FD-01EE-4571-8B17-4FB00FC51163}" srcOrd="1" destOrd="0" presId="urn:microsoft.com/office/officeart/2005/8/layout/target3"/>
    <dgm:cxn modelId="{B7C14300-4FCD-4079-9B6A-AC04056E3842}" type="presParOf" srcId="{333A1088-737F-45CB-B68E-254E46348037}" destId="{D005CE8C-CC26-4C3E-AC11-E15060ECD759}" srcOrd="2" destOrd="0" presId="urn:microsoft.com/office/officeart/2005/8/layout/target3"/>
    <dgm:cxn modelId="{463CC5B6-CFE6-401D-8CFC-D96DF2C44E54}" type="presParOf" srcId="{333A1088-737F-45CB-B68E-254E46348037}" destId="{2C702D82-9B77-49B7-9568-BB8EB47C3372}" srcOrd="3" destOrd="0" presId="urn:microsoft.com/office/officeart/2005/8/layout/target3"/>
    <dgm:cxn modelId="{70B1D5ED-E68D-4CEB-A82F-3BE6655D1CA5}" type="presParOf" srcId="{333A1088-737F-45CB-B68E-254E46348037}" destId="{A52A0455-90FF-4808-ABD0-F02540D31D5A}" srcOrd="4" destOrd="0" presId="urn:microsoft.com/office/officeart/2005/8/layout/target3"/>
    <dgm:cxn modelId="{DFE9EB28-2CA3-485D-ABEE-3B8B4ED41FCF}" type="presParOf" srcId="{333A1088-737F-45CB-B68E-254E46348037}" destId="{6140AFEC-043D-4C43-A2F9-D0F5331DF3A3}" srcOrd="5" destOrd="0" presId="urn:microsoft.com/office/officeart/2005/8/layout/target3"/>
    <dgm:cxn modelId="{85AC9B3A-23A7-4FE4-8108-0FE4C6B5951D}" type="presParOf" srcId="{333A1088-737F-45CB-B68E-254E46348037}" destId="{9358AC05-5D7D-4327-9F80-1AD486AEA664}" srcOrd="6" destOrd="0" presId="urn:microsoft.com/office/officeart/2005/8/layout/target3"/>
    <dgm:cxn modelId="{5CF81B73-B7FC-4F07-8B4E-5591F6E891FA}" type="presParOf" srcId="{333A1088-737F-45CB-B68E-254E46348037}" destId="{313FC574-E1CD-4FB4-B054-0B805CE0447D}" srcOrd="7" destOrd="0" presId="urn:microsoft.com/office/officeart/2005/8/layout/target3"/>
    <dgm:cxn modelId="{C6B8BF5B-11B2-4777-855D-E4EABCDEFED8}" type="presParOf" srcId="{333A1088-737F-45CB-B68E-254E46348037}" destId="{619D679B-A015-4ECF-8348-D1034C574F40}" srcOrd="8" destOrd="0" presId="urn:microsoft.com/office/officeart/2005/8/layout/target3"/>
    <dgm:cxn modelId="{F68EBB6E-335F-4D01-B082-B0332104B5D6}" type="presParOf" srcId="{333A1088-737F-45CB-B68E-254E46348037}" destId="{322283A8-4A27-4CDA-BAE3-F381106A9174}" srcOrd="9" destOrd="0" presId="urn:microsoft.com/office/officeart/2005/8/layout/target3"/>
    <dgm:cxn modelId="{E26B5AAF-BD0B-47DC-AF34-2C1F3AB65DE7}" type="presParOf" srcId="{333A1088-737F-45CB-B68E-254E46348037}" destId="{FFC9F71D-1B4F-4AD9-A4A6-86ADEFC8AF5C}" srcOrd="10" destOrd="0" presId="urn:microsoft.com/office/officeart/2005/8/layout/target3"/>
    <dgm:cxn modelId="{998916B9-C3CC-4A10-81F5-2FAED4F603BC}" type="presParOf" srcId="{333A1088-737F-45CB-B68E-254E46348037}" destId="{25B08C86-7E15-44DC-BE7F-FFB55DD49D12}" srcOrd="11" destOrd="0" presId="urn:microsoft.com/office/officeart/2005/8/layout/target3"/>
    <dgm:cxn modelId="{60515B18-E1A0-426E-BD88-EFBCFD6E0954}" type="presParOf" srcId="{333A1088-737F-45CB-B68E-254E46348037}" destId="{76644BE8-9D7C-4C09-B250-3D10AF48CBB7}" srcOrd="12" destOrd="0" presId="urn:microsoft.com/office/officeart/2005/8/layout/target3"/>
    <dgm:cxn modelId="{CF6D00BF-A0FC-4F02-9580-44CEDD955006}" type="presParOf" srcId="{333A1088-737F-45CB-B68E-254E46348037}" destId="{EE85B701-7295-41C0-BA7A-34D3756A2AE6}" srcOrd="13" destOrd="0" presId="urn:microsoft.com/office/officeart/2005/8/layout/target3"/>
    <dgm:cxn modelId="{8028F053-2E6F-4DC9-AB06-C875AFFFFB27}" type="presParOf" srcId="{333A1088-737F-45CB-B68E-254E46348037}" destId="{8BEBB6EC-1DAA-4CAC-8A25-BC0FCBD5DBD5}" srcOrd="14" destOrd="0" presId="urn:microsoft.com/office/officeart/2005/8/layout/target3"/>
    <dgm:cxn modelId="{358127AE-29FA-443F-BF84-724A09856A65}" type="presParOf" srcId="{333A1088-737F-45CB-B68E-254E46348037}" destId="{AED2198E-93D5-4001-81B4-73124B309672}" srcOrd="15" destOrd="0" presId="urn:microsoft.com/office/officeart/2005/8/layout/target3"/>
    <dgm:cxn modelId="{EBE19C65-FE2C-403C-BBE2-9FB585E98F52}" type="presParOf" srcId="{333A1088-737F-45CB-B68E-254E46348037}" destId="{2BE915AB-18AA-4053-B92C-3BFC9ED204BB}" srcOrd="16" destOrd="0" presId="urn:microsoft.com/office/officeart/2005/8/layout/target3"/>
    <dgm:cxn modelId="{1C61C543-D195-42D3-A21B-682E2FD7F4F9}" type="presParOf" srcId="{333A1088-737F-45CB-B68E-254E46348037}" destId="{6BB5E863-4638-4E1D-BFDE-399D028AC4ED}" srcOrd="17" destOrd="0" presId="urn:microsoft.com/office/officeart/2005/8/layout/target3"/>
    <dgm:cxn modelId="{926A657E-A0D2-4625-BC97-8C83220A8601}" type="presParOf" srcId="{333A1088-737F-45CB-B68E-254E46348037}" destId="{5A5FFA88-C948-4069-8E93-59FA12366E83}" srcOrd="18" destOrd="0" presId="urn:microsoft.com/office/officeart/2005/8/layout/target3"/>
    <dgm:cxn modelId="{12DE08A9-FB51-414C-957A-81C4564591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VY_32_INOVACE_16_12 Samohlásky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95A5E-EFF1-4EF1-A546-9C12CFE2812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FF6C1E-F762-4A57-8182-36F84E84B2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722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FF6C1E-F762-4A57-8182-36F84E84B21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3198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FF6C1E-F762-4A57-8182-36F84E84B21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655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97781243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290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5"/>
            <a:ext cx="8229600" cy="475252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 2. ročníku. Žákům je vyvozeno učivo o samohláskách. Žáci si procvičují vyhledávání a doplňování samohlásek krátkých a dlouhých.  Učební materiál je určen pro práci na interaktivní </a:t>
            </a:r>
            <a:r>
              <a:rPr lang="cs-CZ" dirty="0" smtClean="0"/>
              <a:t>tabuli, </a:t>
            </a:r>
            <a:r>
              <a:rPr lang="cs-CZ" dirty="0" smtClean="0"/>
              <a:t>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Samohlásky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 samohlásky krátké a dlouhé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</a:t>
            </a:r>
            <a:r>
              <a:rPr lang="cs-CZ" dirty="0" smtClean="0"/>
              <a:t>7 - </a:t>
            </a:r>
            <a:r>
              <a:rPr lang="cs-CZ" dirty="0" smtClean="0"/>
              <a:t>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65043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Samohlásky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ohou tvořit samy slabiku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24215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Krátké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Dlouhé          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samohlásek</a:t>
            </a:r>
            <a:endParaRPr lang="cs-CZ" dirty="0"/>
          </a:p>
        </p:txBody>
      </p:sp>
      <p:sp>
        <p:nvSpPr>
          <p:cNvPr id="7" name="Osmicípá hvězda 6"/>
          <p:cNvSpPr/>
          <p:nvPr/>
        </p:nvSpPr>
        <p:spPr>
          <a:xfrm>
            <a:off x="3491880" y="2147126"/>
            <a:ext cx="914400" cy="89554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Osmicípá hvězda 7"/>
          <p:cNvSpPr/>
          <p:nvPr/>
        </p:nvSpPr>
        <p:spPr>
          <a:xfrm>
            <a:off x="5652120" y="2251705"/>
            <a:ext cx="914400" cy="884679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o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9" name="Osmicípá hvězda 8"/>
          <p:cNvSpPr/>
          <p:nvPr/>
        </p:nvSpPr>
        <p:spPr>
          <a:xfrm>
            <a:off x="4526280" y="1709647"/>
            <a:ext cx="914400" cy="84239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i/y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smicípá hvězda 9"/>
          <p:cNvSpPr/>
          <p:nvPr/>
        </p:nvSpPr>
        <p:spPr>
          <a:xfrm>
            <a:off x="2577480" y="1628800"/>
            <a:ext cx="914400" cy="827524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1" name="Osmicípá hvězda 10"/>
          <p:cNvSpPr/>
          <p:nvPr/>
        </p:nvSpPr>
        <p:spPr>
          <a:xfrm>
            <a:off x="6732240" y="1764786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</a:p>
        </p:txBody>
      </p:sp>
      <p:sp>
        <p:nvSpPr>
          <p:cNvPr id="13" name="Osmicípá hvězda 12"/>
          <p:cNvSpPr/>
          <p:nvPr/>
        </p:nvSpPr>
        <p:spPr>
          <a:xfrm>
            <a:off x="2278596" y="4051920"/>
            <a:ext cx="1573324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á</a:t>
            </a:r>
          </a:p>
        </p:txBody>
      </p:sp>
      <p:sp>
        <p:nvSpPr>
          <p:cNvPr id="14" name="Osmicípá hvězda 13"/>
          <p:cNvSpPr/>
          <p:nvPr/>
        </p:nvSpPr>
        <p:spPr>
          <a:xfrm>
            <a:off x="3491880" y="4797152"/>
            <a:ext cx="1584176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é</a:t>
            </a:r>
          </a:p>
        </p:txBody>
      </p:sp>
      <p:sp>
        <p:nvSpPr>
          <p:cNvPr id="15" name="Osmicípá hvězda 14"/>
          <p:cNvSpPr/>
          <p:nvPr/>
        </p:nvSpPr>
        <p:spPr>
          <a:xfrm>
            <a:off x="4737719" y="4011900"/>
            <a:ext cx="1657903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í/ý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smicípá hvězda 15"/>
          <p:cNvSpPr/>
          <p:nvPr/>
        </p:nvSpPr>
        <p:spPr>
          <a:xfrm>
            <a:off x="5698966" y="4966320"/>
            <a:ext cx="1609338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ó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7" name="Osmicípá hvězda 16"/>
          <p:cNvSpPr/>
          <p:nvPr/>
        </p:nvSpPr>
        <p:spPr>
          <a:xfrm>
            <a:off x="7189440" y="4509120"/>
            <a:ext cx="1775048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ú</a:t>
            </a:r>
            <a:r>
              <a:rPr lang="cs-CZ" dirty="0" smtClean="0"/>
              <a:t>/ů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62860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Roztřiď samohlásky do správné nádoby:</a:t>
            </a:r>
          </a:p>
          <a:p>
            <a:r>
              <a:rPr lang="cs-CZ" dirty="0" smtClean="0"/>
              <a:t>k, o, l, á, m, n, i, ú, á, p, ů, b, v, a, z, é, ý, ó, y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043608" y="2843788"/>
            <a:ext cx="2952328" cy="31974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KRÁTKÉ SAMOHLÁSKY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5156026" y="2865492"/>
            <a:ext cx="2808312" cy="31974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DLOUHÉ SAMOHLÁSKY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31524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Rozděl slova na slabiky a označ samohlásky </a:t>
            </a:r>
            <a:r>
              <a:rPr lang="cs-CZ" i="1" dirty="0" smtClean="0">
                <a:solidFill>
                  <a:srgbClr val="FF0000"/>
                </a:solidFill>
              </a:rPr>
              <a:t>krátké červeně </a:t>
            </a:r>
            <a:r>
              <a:rPr lang="cs-CZ" i="1" dirty="0" smtClean="0">
                <a:solidFill>
                  <a:srgbClr val="00B050"/>
                </a:solidFill>
              </a:rPr>
              <a:t>a </a:t>
            </a:r>
            <a:r>
              <a:rPr lang="cs-CZ" i="1" dirty="0" smtClean="0">
                <a:solidFill>
                  <a:srgbClr val="0070C0"/>
                </a:solidFill>
              </a:rPr>
              <a:t>dlouhé modře:</a:t>
            </a:r>
          </a:p>
          <a:p>
            <a:r>
              <a:rPr lang="cs-CZ" dirty="0"/>
              <a:t>š</a:t>
            </a:r>
            <a:r>
              <a:rPr lang="cs-CZ" dirty="0" smtClean="0"/>
              <a:t>kola, počítač, výkres, domů, žížala, únor, oči, </a:t>
            </a:r>
          </a:p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uzika, ulice, vagón, býk, září, lékárna, film,</a:t>
            </a:r>
          </a:p>
          <a:p>
            <a:endParaRPr lang="cs-CZ" dirty="0" smtClean="0"/>
          </a:p>
          <a:p>
            <a:r>
              <a:rPr lang="cs-CZ" dirty="0" smtClean="0"/>
              <a:t>Otýlie, budík, myslivec, studánky, podzim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68753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Ze slov se ztratily samohlásky. Zkus je najít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m-m-               ř-k-                 </a:t>
            </a:r>
            <a:r>
              <a:rPr lang="cs-CZ" dirty="0" err="1" smtClean="0"/>
              <a:t>dv</a:t>
            </a:r>
            <a:r>
              <a:rPr lang="cs-CZ" dirty="0" smtClean="0"/>
              <a:t>-ř-</a:t>
            </a:r>
          </a:p>
          <a:p>
            <a:r>
              <a:rPr lang="cs-CZ" dirty="0" smtClean="0"/>
              <a:t>l-v-c-               P-v-l                st-l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kt-vk</a:t>
            </a:r>
            <a:r>
              <a:rPr lang="cs-CZ" dirty="0" smtClean="0"/>
              <a:t>-             p-l-</a:t>
            </a:r>
            <a:r>
              <a:rPr lang="cs-CZ" dirty="0" err="1" smtClean="0"/>
              <a:t>vk</a:t>
            </a:r>
            <a:r>
              <a:rPr lang="cs-CZ" dirty="0" smtClean="0"/>
              <a:t>-            s-š-t-</a:t>
            </a:r>
          </a:p>
          <a:p>
            <a:r>
              <a:rPr lang="cs-CZ" dirty="0" smtClean="0"/>
              <a:t>p-s                    -v-c-               z-j-c</a:t>
            </a:r>
          </a:p>
          <a:p>
            <a:r>
              <a:rPr lang="cs-CZ" dirty="0" smtClean="0"/>
              <a:t>ž-dl-                 p-š-m-            -k-l</a:t>
            </a:r>
          </a:p>
          <a:p>
            <a:r>
              <a:rPr lang="cs-CZ" dirty="0" smtClean="0"/>
              <a:t>t-l-ř                   r-ž-                s-m-hl-</a:t>
            </a:r>
            <a:r>
              <a:rPr lang="cs-CZ" dirty="0" err="1" smtClean="0"/>
              <a:t>sk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6371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Vyluštíš tyto věty, ve kterých chybí samohlásky? (Jsou to jména známých písniček)</a:t>
            </a:r>
          </a:p>
          <a:p>
            <a:r>
              <a:rPr lang="cs-CZ" dirty="0" err="1" smtClean="0"/>
              <a:t>Pc</a:t>
            </a:r>
            <a:r>
              <a:rPr lang="cs-CZ" dirty="0" smtClean="0"/>
              <a:t> </a:t>
            </a:r>
            <a:r>
              <a:rPr lang="cs-CZ" dirty="0" err="1" smtClean="0"/>
              <a:t>nm</a:t>
            </a:r>
            <a:r>
              <a:rPr lang="cs-CZ" dirty="0" smtClean="0"/>
              <a:t> </a:t>
            </a:r>
            <a:r>
              <a:rPr lang="cs-CZ" dirty="0" err="1" smtClean="0"/>
              <a:t>spdl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Skkl</a:t>
            </a:r>
            <a:r>
              <a:rPr lang="cs-CZ" dirty="0" smtClean="0"/>
              <a:t> </a:t>
            </a:r>
            <a:r>
              <a:rPr lang="cs-CZ" dirty="0" err="1" smtClean="0"/>
              <a:t>ps</a:t>
            </a:r>
            <a:r>
              <a:rPr lang="cs-CZ" dirty="0" smtClean="0"/>
              <a:t> </a:t>
            </a:r>
            <a:r>
              <a:rPr lang="cs-CZ" dirty="0" err="1" smtClean="0"/>
              <a:t>přs</a:t>
            </a:r>
            <a:r>
              <a:rPr lang="cs-CZ" dirty="0" smtClean="0"/>
              <a:t> vs.</a:t>
            </a:r>
          </a:p>
          <a:p>
            <a:r>
              <a:rPr lang="cs-CZ" dirty="0" smtClean="0"/>
              <a:t>Prš </a:t>
            </a:r>
            <a:r>
              <a:rPr lang="cs-CZ" dirty="0" err="1" smtClean="0"/>
              <a:t>prš</a:t>
            </a:r>
            <a:r>
              <a:rPr lang="cs-CZ" dirty="0" smtClean="0"/>
              <a:t> </a:t>
            </a:r>
            <a:r>
              <a:rPr lang="cs-CZ" dirty="0" err="1" smtClean="0"/>
              <a:t>jn</a:t>
            </a:r>
            <a:r>
              <a:rPr lang="cs-CZ" dirty="0" smtClean="0"/>
              <a:t> s </a:t>
            </a:r>
            <a:r>
              <a:rPr lang="cs-CZ" dirty="0" err="1" smtClean="0"/>
              <a:t>lj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Hlk</a:t>
            </a:r>
            <a:r>
              <a:rPr lang="cs-CZ" dirty="0" smtClean="0"/>
              <a:t> </a:t>
            </a:r>
            <a:r>
              <a:rPr lang="cs-CZ" dirty="0" err="1" smtClean="0"/>
              <a:t>mdrk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74554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Pec nám spadla.</a:t>
            </a:r>
          </a:p>
          <a:p>
            <a:r>
              <a:rPr lang="cs-CZ" dirty="0" smtClean="0"/>
              <a:t>Skákal pes přes oves.</a:t>
            </a:r>
          </a:p>
          <a:p>
            <a:r>
              <a:rPr lang="cs-CZ" dirty="0" smtClean="0"/>
              <a:t>Prší, prší, jen se leje.</a:t>
            </a:r>
          </a:p>
          <a:p>
            <a:r>
              <a:rPr lang="cs-CZ" dirty="0" smtClean="0"/>
              <a:t>Holka modrooká.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4 -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53202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</TotalTime>
  <Words>361</Words>
  <Application>Microsoft Office PowerPoint</Application>
  <PresentationFormat>Předvádění na obrazovce (4:3)</PresentationFormat>
  <Paragraphs>69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Anotace</vt:lpstr>
      <vt:lpstr>Samohlásky</vt:lpstr>
      <vt:lpstr>Druhy samohlásek</vt:lpstr>
      <vt:lpstr>Pracovní list 1</vt:lpstr>
      <vt:lpstr>Pracovní list 2</vt:lpstr>
      <vt:lpstr>Pracovní list 3</vt:lpstr>
      <vt:lpstr>Pracovní list 4</vt:lpstr>
      <vt:lpstr>Pracovní list 4 -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Samohlásky</dc:title>
  <cp:lastModifiedBy>Dum</cp:lastModifiedBy>
  <cp:revision>15</cp:revision>
  <dcterms:modified xsi:type="dcterms:W3CDTF">2013-05-23T11:14:38Z</dcterms:modified>
</cp:coreProperties>
</file>