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62" r:id="rId3"/>
    <p:sldId id="256" r:id="rId4"/>
    <p:sldId id="259" r:id="rId5"/>
    <p:sldId id="257" r:id="rId6"/>
    <p:sldId id="25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VY_32_INOVACE_16_15 Věta jednoduchá a souvětí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F05376-B590-4EE5-ADB2-DCBC96AD156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336E15A-3335-48BF-BEAB-217F64CBDE7A}" type="presOf" srcId="{4C35D32F-0EAB-4CD7-82EE-45574DC2A586}" destId="{8BEBB6EC-1DAA-4CAC-8A25-BC0FCBD5DBD5}" srcOrd="0" destOrd="0" presId="urn:microsoft.com/office/officeart/2005/8/layout/target3"/>
    <dgm:cxn modelId="{25FF6BE9-1BC1-48C7-AD3F-50584C5E7EF5}" type="presOf" srcId="{D8197B8C-B260-4A16-BDF4-0947B075E274}" destId="{25B08C86-7E15-44DC-BE7F-FFB55DD49D12}" srcOrd="0" destOrd="0" presId="urn:microsoft.com/office/officeart/2005/8/layout/target3"/>
    <dgm:cxn modelId="{DB9B5DA5-386D-4D22-90A3-5B88A7C82A6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6801AE-3C4D-409C-BFD8-9DA6E31013FE}" type="presOf" srcId="{B651F6E3-6281-48DB-9319-2AEAFDAE7572}" destId="{6BB5E863-4638-4E1D-BFDE-399D028AC4ED}" srcOrd="1" destOrd="0" presId="urn:microsoft.com/office/officeart/2005/8/layout/target3"/>
    <dgm:cxn modelId="{536682B5-C711-46CC-B78E-2EBB84883497}" type="presOf" srcId="{B651F6E3-6281-48DB-9319-2AEAFDAE7572}" destId="{619D679B-A015-4ECF-8348-D1034C574F40}" srcOrd="0" destOrd="0" presId="urn:microsoft.com/office/officeart/2005/8/layout/target3"/>
    <dgm:cxn modelId="{251F3205-851C-4512-ABE3-D33EF4F570D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C8BCBE6-2C84-4E22-ABE5-700C9172B3A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8D8E27-7C81-446A-BE40-E18657F267D2}" type="presOf" srcId="{D1B46980-6531-4606-95E6-44980827E919}" destId="{6140AFEC-043D-4C43-A2F9-D0F5331DF3A3}" srcOrd="0" destOrd="0" presId="urn:microsoft.com/office/officeart/2005/8/layout/target3"/>
    <dgm:cxn modelId="{6F6059DF-78C0-4C88-B8B4-0BA5D976A242}" type="presOf" srcId="{4C35D32F-0EAB-4CD7-82EE-45574DC2A586}" destId="{890E4F0B-2866-4A3F-A3C7-2A14B1797930}" srcOrd="1" destOrd="0" presId="urn:microsoft.com/office/officeart/2005/8/layout/target3"/>
    <dgm:cxn modelId="{726E180A-F1B9-461C-B7F7-37B7161CB9E3}" type="presOf" srcId="{757F3AB3-0718-4624-B441-E567A8F0AB56}" destId="{333A1088-737F-45CB-B68E-254E46348037}" srcOrd="0" destOrd="0" presId="urn:microsoft.com/office/officeart/2005/8/layout/target3"/>
    <dgm:cxn modelId="{1074DFC9-B423-4611-AFFF-189A318C6ADD}" type="presParOf" srcId="{333A1088-737F-45CB-B68E-254E46348037}" destId="{F5ABB229-8D3B-4694-996A-96F23CF14429}" srcOrd="0" destOrd="0" presId="urn:microsoft.com/office/officeart/2005/8/layout/target3"/>
    <dgm:cxn modelId="{3F2A2C4D-CA6C-4A52-8BDE-5BDB9761E20F}" type="presParOf" srcId="{333A1088-737F-45CB-B68E-254E46348037}" destId="{F41139FD-01EE-4571-8B17-4FB00FC51163}" srcOrd="1" destOrd="0" presId="urn:microsoft.com/office/officeart/2005/8/layout/target3"/>
    <dgm:cxn modelId="{26EF89C2-D9BB-4385-AA07-ED2DE6B7139E}" type="presParOf" srcId="{333A1088-737F-45CB-B68E-254E46348037}" destId="{D005CE8C-CC26-4C3E-AC11-E15060ECD759}" srcOrd="2" destOrd="0" presId="urn:microsoft.com/office/officeart/2005/8/layout/target3"/>
    <dgm:cxn modelId="{299918F4-6DCF-4950-A563-26B04D8BF38E}" type="presParOf" srcId="{333A1088-737F-45CB-B68E-254E46348037}" destId="{2C702D82-9B77-49B7-9568-BB8EB47C3372}" srcOrd="3" destOrd="0" presId="urn:microsoft.com/office/officeart/2005/8/layout/target3"/>
    <dgm:cxn modelId="{6A388E09-A430-4DA4-ACFC-2D76090C00DA}" type="presParOf" srcId="{333A1088-737F-45CB-B68E-254E46348037}" destId="{A52A0455-90FF-4808-ABD0-F02540D31D5A}" srcOrd="4" destOrd="0" presId="urn:microsoft.com/office/officeart/2005/8/layout/target3"/>
    <dgm:cxn modelId="{4A302F38-D4C8-4958-8ACD-41D951E875A3}" type="presParOf" srcId="{333A1088-737F-45CB-B68E-254E46348037}" destId="{6140AFEC-043D-4C43-A2F9-D0F5331DF3A3}" srcOrd="5" destOrd="0" presId="urn:microsoft.com/office/officeart/2005/8/layout/target3"/>
    <dgm:cxn modelId="{AC9AB4BA-543F-4672-A635-3E1780CB9098}" type="presParOf" srcId="{333A1088-737F-45CB-B68E-254E46348037}" destId="{9358AC05-5D7D-4327-9F80-1AD486AEA664}" srcOrd="6" destOrd="0" presId="urn:microsoft.com/office/officeart/2005/8/layout/target3"/>
    <dgm:cxn modelId="{CDF7DFC4-65D3-4BAD-944E-A5F5AD617D86}" type="presParOf" srcId="{333A1088-737F-45CB-B68E-254E46348037}" destId="{313FC574-E1CD-4FB4-B054-0B805CE0447D}" srcOrd="7" destOrd="0" presId="urn:microsoft.com/office/officeart/2005/8/layout/target3"/>
    <dgm:cxn modelId="{7A5C43FF-2176-409B-91A0-AC68852252D5}" type="presParOf" srcId="{333A1088-737F-45CB-B68E-254E46348037}" destId="{619D679B-A015-4ECF-8348-D1034C574F40}" srcOrd="8" destOrd="0" presId="urn:microsoft.com/office/officeart/2005/8/layout/target3"/>
    <dgm:cxn modelId="{04B357C5-5D9E-47BA-87C9-E10C327D4A5C}" type="presParOf" srcId="{333A1088-737F-45CB-B68E-254E46348037}" destId="{322283A8-4A27-4CDA-BAE3-F381106A9174}" srcOrd="9" destOrd="0" presId="urn:microsoft.com/office/officeart/2005/8/layout/target3"/>
    <dgm:cxn modelId="{D523137F-9E27-43CC-9A2D-624804BFE7EF}" type="presParOf" srcId="{333A1088-737F-45CB-B68E-254E46348037}" destId="{FFC9F71D-1B4F-4AD9-A4A6-86ADEFC8AF5C}" srcOrd="10" destOrd="0" presId="urn:microsoft.com/office/officeart/2005/8/layout/target3"/>
    <dgm:cxn modelId="{67438A30-BE98-4F83-AFBF-5CDA685BF21D}" type="presParOf" srcId="{333A1088-737F-45CB-B68E-254E46348037}" destId="{25B08C86-7E15-44DC-BE7F-FFB55DD49D12}" srcOrd="11" destOrd="0" presId="urn:microsoft.com/office/officeart/2005/8/layout/target3"/>
    <dgm:cxn modelId="{82B345C0-616D-413C-9FB3-B50A49B08AF1}" type="presParOf" srcId="{333A1088-737F-45CB-B68E-254E46348037}" destId="{76644BE8-9D7C-4C09-B250-3D10AF48CBB7}" srcOrd="12" destOrd="0" presId="urn:microsoft.com/office/officeart/2005/8/layout/target3"/>
    <dgm:cxn modelId="{20998D37-7FFF-48BF-83D8-BC66C3C0D84E}" type="presParOf" srcId="{333A1088-737F-45CB-B68E-254E46348037}" destId="{EE85B701-7295-41C0-BA7A-34D3756A2AE6}" srcOrd="13" destOrd="0" presId="urn:microsoft.com/office/officeart/2005/8/layout/target3"/>
    <dgm:cxn modelId="{41C3709B-FD9D-49A7-9F59-CE52288AFE79}" type="presParOf" srcId="{333A1088-737F-45CB-B68E-254E46348037}" destId="{8BEBB6EC-1DAA-4CAC-8A25-BC0FCBD5DBD5}" srcOrd="14" destOrd="0" presId="urn:microsoft.com/office/officeart/2005/8/layout/target3"/>
    <dgm:cxn modelId="{E0DEF382-AF70-4A86-ACF2-FE6F1ADEF710}" type="presParOf" srcId="{333A1088-737F-45CB-B68E-254E46348037}" destId="{AED2198E-93D5-4001-81B4-73124B309672}" srcOrd="15" destOrd="0" presId="urn:microsoft.com/office/officeart/2005/8/layout/target3"/>
    <dgm:cxn modelId="{8330CE1D-26D8-49BC-BFCC-BC23816DAC22}" type="presParOf" srcId="{333A1088-737F-45CB-B68E-254E46348037}" destId="{2BE915AB-18AA-4053-B92C-3BFC9ED204BB}" srcOrd="16" destOrd="0" presId="urn:microsoft.com/office/officeart/2005/8/layout/target3"/>
    <dgm:cxn modelId="{89A9BFF8-B622-44A8-A6A3-A20603FEDFB1}" type="presParOf" srcId="{333A1088-737F-45CB-B68E-254E46348037}" destId="{6BB5E863-4638-4E1D-BFDE-399D028AC4ED}" srcOrd="17" destOrd="0" presId="urn:microsoft.com/office/officeart/2005/8/layout/target3"/>
    <dgm:cxn modelId="{062A146A-74FB-4658-AF46-4D26A60C5B49}" type="presParOf" srcId="{333A1088-737F-45CB-B68E-254E46348037}" destId="{5A5FFA88-C948-4069-8E93-59FA12366E83}" srcOrd="18" destOrd="0" presId="urn:microsoft.com/office/officeart/2005/8/layout/target3"/>
    <dgm:cxn modelId="{B069E09B-D48C-44F4-8A2E-1CA7E7F59F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VY_32_INOVACE_16_15 Věta jednoduchá a souvětí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C50AB-E42A-4A4E-B344-C21D52B920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AD0999-DFF4-46A6-B3B1-93DF7447D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0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18045867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3333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pro žáky  2. ročníku. Žákům je vyvozeno přehledně učivo o větě jednoduché a souvětí. Na pracovních listech si žáci učivo upevní a procvičí. Učební materiál je určen pro práci na interaktivní tabuli,  </a:t>
            </a:r>
            <a:r>
              <a:rPr lang="cs-CZ" dirty="0"/>
              <a:t>p</a:t>
            </a:r>
            <a:r>
              <a:rPr lang="cs-CZ" dirty="0" smtClean="0"/>
              <a:t>racovní listy lze vytisknout a použít </a:t>
            </a:r>
            <a:r>
              <a:rPr lang="cs-CZ" dirty="0" smtClean="0"/>
              <a:t>                         k </a:t>
            </a:r>
            <a:r>
              <a:rPr lang="cs-CZ" dirty="0" smtClean="0"/>
              <a:t>samostatnému </a:t>
            </a:r>
            <a:r>
              <a:rPr lang="cs-CZ" dirty="0" smtClean="0"/>
              <a:t>procvičování.</a:t>
            </a:r>
            <a:endParaRPr lang="cs-CZ" dirty="0" smtClean="0"/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</a:t>
            </a:r>
            <a:r>
              <a:rPr lang="cs-CZ" dirty="0"/>
              <a:t> </a:t>
            </a:r>
            <a:r>
              <a:rPr lang="cs-CZ" dirty="0" smtClean="0"/>
              <a:t>Věta jednoduchá a souvětí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věta jednoduchá, souvětí, spojka, sloveso</a:t>
            </a:r>
          </a:p>
          <a:p>
            <a:r>
              <a:rPr lang="cs-CZ" dirty="0" smtClean="0"/>
              <a:t>Druh učebního materiálu: 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0548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jednoduchá </a:t>
            </a:r>
            <a:r>
              <a:rPr lang="cs-CZ" dirty="0" smtClean="0"/>
              <a:t>              a </a:t>
            </a:r>
            <a:r>
              <a:rPr lang="cs-CZ" dirty="0" smtClean="0"/>
              <a:t>souvětí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1238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Babička </a:t>
            </a:r>
            <a:r>
              <a:rPr lang="cs-CZ" u="sng" dirty="0" smtClean="0"/>
              <a:t>vařila</a:t>
            </a:r>
            <a:r>
              <a:rPr lang="cs-CZ" dirty="0" smtClean="0"/>
              <a:t> oběd. – </a:t>
            </a:r>
            <a:r>
              <a:rPr lang="cs-CZ" dirty="0" smtClean="0">
                <a:solidFill>
                  <a:srgbClr val="FF0000"/>
                </a:solidFill>
              </a:rPr>
              <a:t>Věta jednoduchá</a:t>
            </a:r>
          </a:p>
          <a:p>
            <a:r>
              <a:rPr lang="cs-CZ" dirty="0" smtClean="0"/>
              <a:t>Dědeček </a:t>
            </a:r>
            <a:r>
              <a:rPr lang="cs-CZ" u="sng" dirty="0" smtClean="0"/>
              <a:t>odjel</a:t>
            </a:r>
            <a:r>
              <a:rPr lang="cs-CZ" dirty="0" smtClean="0"/>
              <a:t> k lékaři. – </a:t>
            </a:r>
            <a:r>
              <a:rPr lang="cs-CZ" dirty="0" smtClean="0">
                <a:solidFill>
                  <a:srgbClr val="FF0000"/>
                </a:solidFill>
              </a:rPr>
              <a:t>Věta jednoduchá</a:t>
            </a:r>
          </a:p>
          <a:p>
            <a:r>
              <a:rPr lang="cs-CZ" dirty="0" smtClean="0"/>
              <a:t>Babička </a:t>
            </a:r>
            <a:r>
              <a:rPr lang="cs-CZ" u="sng" dirty="0" smtClean="0"/>
              <a:t>vařila</a:t>
            </a:r>
            <a:r>
              <a:rPr lang="cs-CZ" dirty="0" smtClean="0"/>
              <a:t> oběd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dědeček </a:t>
            </a:r>
            <a:r>
              <a:rPr lang="cs-CZ" u="sng" dirty="0" smtClean="0"/>
              <a:t>odjel</a:t>
            </a:r>
            <a:r>
              <a:rPr lang="cs-CZ" dirty="0" smtClean="0"/>
              <a:t> k lékaři. – </a:t>
            </a:r>
            <a:r>
              <a:rPr lang="cs-CZ" dirty="0" smtClean="0">
                <a:solidFill>
                  <a:srgbClr val="FF0000"/>
                </a:solidFill>
              </a:rPr>
              <a:t>Souvětí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Zítra </a:t>
            </a:r>
            <a:r>
              <a:rPr lang="cs-CZ" u="sng" dirty="0" smtClean="0"/>
              <a:t>půjde</a:t>
            </a:r>
            <a:r>
              <a:rPr lang="cs-CZ" dirty="0" smtClean="0"/>
              <a:t> </a:t>
            </a:r>
            <a:r>
              <a:rPr lang="cs-CZ" dirty="0"/>
              <a:t>P</a:t>
            </a:r>
            <a:r>
              <a:rPr lang="cs-CZ" dirty="0" smtClean="0"/>
              <a:t>etr na výlet. – </a:t>
            </a:r>
            <a:r>
              <a:rPr lang="cs-CZ" dirty="0" smtClean="0">
                <a:solidFill>
                  <a:srgbClr val="FF0000"/>
                </a:solidFill>
              </a:rPr>
              <a:t>Věta jednoduchá</a:t>
            </a:r>
          </a:p>
          <a:p>
            <a:r>
              <a:rPr lang="cs-CZ" u="sng" dirty="0" smtClean="0"/>
              <a:t>Bude</a:t>
            </a:r>
            <a:r>
              <a:rPr lang="cs-CZ" dirty="0" smtClean="0"/>
              <a:t> pěkné počasí. – </a:t>
            </a:r>
            <a:r>
              <a:rPr lang="cs-CZ" dirty="0" smtClean="0">
                <a:solidFill>
                  <a:srgbClr val="FF0000"/>
                </a:solidFill>
              </a:rPr>
              <a:t>Věta jednoduchá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Když</a:t>
            </a:r>
            <a:r>
              <a:rPr lang="cs-CZ" dirty="0" smtClean="0"/>
              <a:t> </a:t>
            </a:r>
            <a:r>
              <a:rPr lang="cs-CZ" u="sng" dirty="0" smtClean="0"/>
              <a:t>bude</a:t>
            </a:r>
            <a:r>
              <a:rPr lang="cs-CZ" dirty="0" smtClean="0"/>
              <a:t> pěkné počasí, </a:t>
            </a:r>
            <a:r>
              <a:rPr lang="cs-CZ" u="sng" dirty="0" smtClean="0"/>
              <a:t>půjde</a:t>
            </a:r>
            <a:r>
              <a:rPr lang="cs-CZ" dirty="0" smtClean="0"/>
              <a:t> zítra </a:t>
            </a:r>
            <a:r>
              <a:rPr lang="cs-CZ" dirty="0"/>
              <a:t>P</a:t>
            </a:r>
            <a:r>
              <a:rPr lang="cs-CZ" dirty="0" smtClean="0"/>
              <a:t>etr na výlet</a:t>
            </a:r>
            <a:r>
              <a:rPr lang="cs-CZ" dirty="0" smtClean="0"/>
              <a:t>.- </a:t>
            </a:r>
            <a:r>
              <a:rPr lang="cs-CZ" dirty="0" smtClean="0">
                <a:solidFill>
                  <a:srgbClr val="FF0000"/>
                </a:solidFill>
              </a:rPr>
              <a:t>Souvětí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5477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i="1" dirty="0" smtClean="0"/>
              <a:t>Jaký je rozdíl mezi červenými a </a:t>
            </a:r>
            <a:r>
              <a:rPr lang="cs-CZ" i="1" dirty="0" smtClean="0">
                <a:solidFill>
                  <a:srgbClr val="0070C0"/>
                </a:solidFill>
              </a:rPr>
              <a:t>modrými</a:t>
            </a:r>
            <a:r>
              <a:rPr lang="cs-CZ" i="1" dirty="0" smtClean="0"/>
              <a:t> větami?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Petr a Tomáš si řekli, že pojedou na výlet. </a:t>
            </a:r>
            <a:r>
              <a:rPr lang="cs-CZ" dirty="0" smtClean="0">
                <a:solidFill>
                  <a:srgbClr val="0070C0"/>
                </a:solidFill>
              </a:rPr>
              <a:t>Nejdříve si zabalili batoh. </a:t>
            </a:r>
            <a:r>
              <a:rPr lang="cs-CZ" dirty="0" smtClean="0">
                <a:solidFill>
                  <a:srgbClr val="FF0000"/>
                </a:solidFill>
              </a:rPr>
              <a:t>Vypravili se na nádraží, koupili si jízdenku do Nedvědice a čekali na vlak. </a:t>
            </a:r>
            <a:r>
              <a:rPr lang="cs-CZ" dirty="0" smtClean="0">
                <a:solidFill>
                  <a:srgbClr val="0070C0"/>
                </a:solidFill>
              </a:rPr>
              <a:t>Zanedlouho je vlak odvezl do cíle. Z nedvědického nádraží šli směrem k Pernštejnu. </a:t>
            </a:r>
            <a:r>
              <a:rPr lang="cs-CZ" dirty="0" smtClean="0">
                <a:solidFill>
                  <a:srgbClr val="FF0000"/>
                </a:solidFill>
              </a:rPr>
              <a:t>Rozhodli se, že si pořádně prohlédnou okolí starobylého hradu. </a:t>
            </a:r>
            <a:r>
              <a:rPr lang="cs-CZ" dirty="0" smtClean="0">
                <a:solidFill>
                  <a:srgbClr val="0070C0"/>
                </a:solidFill>
              </a:rPr>
              <a:t>Nejprve prošli pod hradbami úzkou stezkou až k tajemnému otvoru ve skále.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5079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i="1" dirty="0" smtClean="0"/>
              <a:t>Z kolika větných celků se skládá předchozí článek?</a:t>
            </a:r>
          </a:p>
          <a:p>
            <a:r>
              <a:rPr lang="cs-CZ" i="1" dirty="0" smtClean="0"/>
              <a:t>Najdi věty jednoduché.</a:t>
            </a:r>
          </a:p>
          <a:p>
            <a:r>
              <a:rPr lang="cs-CZ" i="1" dirty="0" smtClean="0"/>
              <a:t>Najdi souvětí.</a:t>
            </a:r>
          </a:p>
          <a:p>
            <a:r>
              <a:rPr lang="cs-CZ" i="1" dirty="0" smtClean="0"/>
              <a:t>Spočítej, z kolika vět se skládají jednotlivá souvětí.</a:t>
            </a:r>
          </a:p>
          <a:p>
            <a:r>
              <a:rPr lang="cs-CZ" i="1" dirty="0" smtClean="0"/>
              <a:t>Najdi vlastní jména.</a:t>
            </a:r>
          </a:p>
          <a:p>
            <a:r>
              <a:rPr lang="cs-CZ" i="1" dirty="0" smtClean="0"/>
              <a:t>Dokonči vypravování.</a:t>
            </a:r>
          </a:p>
          <a:p>
            <a:endParaRPr lang="cs-CZ" i="1" dirty="0" smtClean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4443422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dirty="0" smtClean="0"/>
              <a:t>Spojte věty vhodně do souvětí, využijte spojky – a, ale, avšak.</a:t>
            </a:r>
          </a:p>
          <a:p>
            <a:endParaRPr lang="cs-CZ" i="1" dirty="0"/>
          </a:p>
          <a:p>
            <a:r>
              <a:rPr lang="cs-CZ" dirty="0" smtClean="0"/>
              <a:t>Táta pracuje do večera.</a:t>
            </a:r>
          </a:p>
          <a:p>
            <a:r>
              <a:rPr lang="cs-CZ" dirty="0" smtClean="0"/>
              <a:t>Máma se vrátí z práce brzy.</a:t>
            </a:r>
          </a:p>
          <a:p>
            <a:r>
              <a:rPr lang="cs-CZ" dirty="0" smtClean="0"/>
              <a:t>Naše kočka má ráda mléko.</a:t>
            </a:r>
          </a:p>
          <a:p>
            <a:r>
              <a:rPr lang="cs-CZ" dirty="0" smtClean="0"/>
              <a:t>Pes Azor má nejraději kosti.</a:t>
            </a:r>
          </a:p>
          <a:p>
            <a:r>
              <a:rPr lang="cs-CZ" dirty="0" smtClean="0"/>
              <a:t>Chtěli jsme jít do lesa na houby.</a:t>
            </a:r>
          </a:p>
          <a:p>
            <a:r>
              <a:rPr lang="cs-CZ" dirty="0" smtClean="0"/>
              <a:t>Začalo pršet.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0651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73</TotalTime>
  <Words>378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Snímek 1</vt:lpstr>
      <vt:lpstr>Anotace</vt:lpstr>
      <vt:lpstr>Věta jednoduchá               a souvětí</vt:lpstr>
      <vt:lpstr>Snímek 4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12</cp:revision>
  <dcterms:modified xsi:type="dcterms:W3CDTF">2013-05-23T11:20:13Z</dcterms:modified>
</cp:coreProperties>
</file>