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60" r:id="rId2"/>
    <p:sldId id="261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VY_32_INOVACE_16_16  Souhlásky tvrdé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2. ročník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677" custLinFactNeighborY="-575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908374F-2BB5-48A1-8519-C7701A184D79}" type="presOf" srcId="{D1D4F407-5343-4D3F-B5B9-D407B03CAEB4}" destId="{AED2198E-93D5-4001-81B4-73124B309672}" srcOrd="1" destOrd="0" presId="urn:microsoft.com/office/officeart/2005/8/layout/target3"/>
    <dgm:cxn modelId="{7D2C4464-DDCE-4A82-89B6-FFA3AF18FFE4}" type="presOf" srcId="{D1D4F407-5343-4D3F-B5B9-D407B03CAEB4}" destId="{D005CE8C-CC26-4C3E-AC11-E15060ECD759}" srcOrd="0" destOrd="0" presId="urn:microsoft.com/office/officeart/2005/8/layout/target3"/>
    <dgm:cxn modelId="{02174327-0EB8-4A1C-BB5A-D6998D2F329E}" type="presOf" srcId="{4C35D32F-0EAB-4CD7-82EE-45574DC2A586}" destId="{8BEBB6EC-1DAA-4CAC-8A25-BC0FCBD5DBD5}" srcOrd="0" destOrd="0" presId="urn:microsoft.com/office/officeart/2005/8/layout/target3"/>
    <dgm:cxn modelId="{9216A7F0-4ADA-4BA7-9F92-66DCE3B7AAF0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B2531C-D7A0-451E-84BE-2DBD5A7235A8}" type="presOf" srcId="{D1B46980-6531-4606-95E6-44980827E919}" destId="{6140AFEC-043D-4C43-A2F9-D0F5331DF3A3}" srcOrd="0" destOrd="0" presId="urn:microsoft.com/office/officeart/2005/8/layout/target3"/>
    <dgm:cxn modelId="{740A74DD-CA7B-4189-AC27-745AE9080C06}" type="presOf" srcId="{D8197B8C-B260-4A16-BDF4-0947B075E274}" destId="{5A5FFA88-C948-4069-8E93-59FA12366E83}" srcOrd="1" destOrd="0" presId="urn:microsoft.com/office/officeart/2005/8/layout/target3"/>
    <dgm:cxn modelId="{20DB8E06-872E-46FB-A97A-85F7771A6B2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FB3F39D-9EE2-4AEA-A33D-71DDFCD54EA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6483CA6-BECD-403E-897A-4BC9E91EFE60}" type="presOf" srcId="{B651F6E3-6281-48DB-9319-2AEAFDAE7572}" destId="{619D679B-A015-4ECF-8348-D1034C574F40}" srcOrd="0" destOrd="0" presId="urn:microsoft.com/office/officeart/2005/8/layout/target3"/>
    <dgm:cxn modelId="{1B5CC5C4-8233-4058-8B25-A5FC38553C49}" type="presOf" srcId="{4C35D32F-0EAB-4CD7-82EE-45574DC2A586}" destId="{890E4F0B-2866-4A3F-A3C7-2A14B1797930}" srcOrd="1" destOrd="0" presId="urn:microsoft.com/office/officeart/2005/8/layout/target3"/>
    <dgm:cxn modelId="{DE6D1189-130B-4F26-A9E3-658C9E9D719B}" type="presOf" srcId="{D1B46980-6531-4606-95E6-44980827E919}" destId="{2BE915AB-18AA-4053-B92C-3BFC9ED204BB}" srcOrd="1" destOrd="0" presId="urn:microsoft.com/office/officeart/2005/8/layout/target3"/>
    <dgm:cxn modelId="{089F85CD-30E1-4377-B992-07D590699BB1}" type="presParOf" srcId="{333A1088-737F-45CB-B68E-254E46348037}" destId="{F5ABB229-8D3B-4694-996A-96F23CF14429}" srcOrd="0" destOrd="0" presId="urn:microsoft.com/office/officeart/2005/8/layout/target3"/>
    <dgm:cxn modelId="{6A5C01AA-99D0-42FB-AAE6-5BF89504A95B}" type="presParOf" srcId="{333A1088-737F-45CB-B68E-254E46348037}" destId="{F41139FD-01EE-4571-8B17-4FB00FC51163}" srcOrd="1" destOrd="0" presId="urn:microsoft.com/office/officeart/2005/8/layout/target3"/>
    <dgm:cxn modelId="{5D971E4A-6F28-4AF0-8EC2-E255C15EEBCE}" type="presParOf" srcId="{333A1088-737F-45CB-B68E-254E46348037}" destId="{D005CE8C-CC26-4C3E-AC11-E15060ECD759}" srcOrd="2" destOrd="0" presId="urn:microsoft.com/office/officeart/2005/8/layout/target3"/>
    <dgm:cxn modelId="{FF982496-5FB0-416C-AC42-274B6495D78E}" type="presParOf" srcId="{333A1088-737F-45CB-B68E-254E46348037}" destId="{2C702D82-9B77-49B7-9568-BB8EB47C3372}" srcOrd="3" destOrd="0" presId="urn:microsoft.com/office/officeart/2005/8/layout/target3"/>
    <dgm:cxn modelId="{43F9320D-5D23-45A9-AC30-EF1F0BD66FEC}" type="presParOf" srcId="{333A1088-737F-45CB-B68E-254E46348037}" destId="{A52A0455-90FF-4808-ABD0-F02540D31D5A}" srcOrd="4" destOrd="0" presId="urn:microsoft.com/office/officeart/2005/8/layout/target3"/>
    <dgm:cxn modelId="{41913AE9-3069-4FD7-A85D-13270B57A9D6}" type="presParOf" srcId="{333A1088-737F-45CB-B68E-254E46348037}" destId="{6140AFEC-043D-4C43-A2F9-D0F5331DF3A3}" srcOrd="5" destOrd="0" presId="urn:microsoft.com/office/officeart/2005/8/layout/target3"/>
    <dgm:cxn modelId="{11C2CDA8-534C-4E0C-A272-7CB2281408F5}" type="presParOf" srcId="{333A1088-737F-45CB-B68E-254E46348037}" destId="{9358AC05-5D7D-4327-9F80-1AD486AEA664}" srcOrd="6" destOrd="0" presId="urn:microsoft.com/office/officeart/2005/8/layout/target3"/>
    <dgm:cxn modelId="{2BA10791-CF8C-4D56-99D4-4A6142827ADF}" type="presParOf" srcId="{333A1088-737F-45CB-B68E-254E46348037}" destId="{313FC574-E1CD-4FB4-B054-0B805CE0447D}" srcOrd="7" destOrd="0" presId="urn:microsoft.com/office/officeart/2005/8/layout/target3"/>
    <dgm:cxn modelId="{C1CDB206-7C56-4914-A329-DAFBA70D1E6A}" type="presParOf" srcId="{333A1088-737F-45CB-B68E-254E46348037}" destId="{619D679B-A015-4ECF-8348-D1034C574F40}" srcOrd="8" destOrd="0" presId="urn:microsoft.com/office/officeart/2005/8/layout/target3"/>
    <dgm:cxn modelId="{0AEBA005-1468-4758-B16A-AACA831F5D75}" type="presParOf" srcId="{333A1088-737F-45CB-B68E-254E46348037}" destId="{322283A8-4A27-4CDA-BAE3-F381106A9174}" srcOrd="9" destOrd="0" presId="urn:microsoft.com/office/officeart/2005/8/layout/target3"/>
    <dgm:cxn modelId="{CF0F5F04-6271-4093-BB8A-005C7A8D7DA0}" type="presParOf" srcId="{333A1088-737F-45CB-B68E-254E46348037}" destId="{FFC9F71D-1B4F-4AD9-A4A6-86ADEFC8AF5C}" srcOrd="10" destOrd="0" presId="urn:microsoft.com/office/officeart/2005/8/layout/target3"/>
    <dgm:cxn modelId="{077012C2-5249-42AD-BDBA-819A2337EBEA}" type="presParOf" srcId="{333A1088-737F-45CB-B68E-254E46348037}" destId="{25B08C86-7E15-44DC-BE7F-FFB55DD49D12}" srcOrd="11" destOrd="0" presId="urn:microsoft.com/office/officeart/2005/8/layout/target3"/>
    <dgm:cxn modelId="{095939C5-5468-44BA-BD14-585D3B69374C}" type="presParOf" srcId="{333A1088-737F-45CB-B68E-254E46348037}" destId="{76644BE8-9D7C-4C09-B250-3D10AF48CBB7}" srcOrd="12" destOrd="0" presId="urn:microsoft.com/office/officeart/2005/8/layout/target3"/>
    <dgm:cxn modelId="{8EB4A881-5487-4972-A88A-6328E33B59B6}" type="presParOf" srcId="{333A1088-737F-45CB-B68E-254E46348037}" destId="{EE85B701-7295-41C0-BA7A-34D3756A2AE6}" srcOrd="13" destOrd="0" presId="urn:microsoft.com/office/officeart/2005/8/layout/target3"/>
    <dgm:cxn modelId="{F388445D-442D-43F1-B1DE-E9978A708CCB}" type="presParOf" srcId="{333A1088-737F-45CB-B68E-254E46348037}" destId="{8BEBB6EC-1DAA-4CAC-8A25-BC0FCBD5DBD5}" srcOrd="14" destOrd="0" presId="urn:microsoft.com/office/officeart/2005/8/layout/target3"/>
    <dgm:cxn modelId="{337037E3-C557-4F2E-AABA-2A0E86F587F6}" type="presParOf" srcId="{333A1088-737F-45CB-B68E-254E46348037}" destId="{AED2198E-93D5-4001-81B4-73124B309672}" srcOrd="15" destOrd="0" presId="urn:microsoft.com/office/officeart/2005/8/layout/target3"/>
    <dgm:cxn modelId="{C346C2C9-78EA-4C7F-8A0C-2068A39CA352}" type="presParOf" srcId="{333A1088-737F-45CB-B68E-254E46348037}" destId="{2BE915AB-18AA-4053-B92C-3BFC9ED204BB}" srcOrd="16" destOrd="0" presId="urn:microsoft.com/office/officeart/2005/8/layout/target3"/>
    <dgm:cxn modelId="{AEC530EA-E0A5-4979-BD0D-6DE0EDE15D79}" type="presParOf" srcId="{333A1088-737F-45CB-B68E-254E46348037}" destId="{6BB5E863-4638-4E1D-BFDE-399D028AC4ED}" srcOrd="17" destOrd="0" presId="urn:microsoft.com/office/officeart/2005/8/layout/target3"/>
    <dgm:cxn modelId="{13930EF8-54C7-408B-B0C3-76E30151036F}" type="presParOf" srcId="{333A1088-737F-45CB-B68E-254E46348037}" destId="{5A5FFA88-C948-4069-8E93-59FA12366E83}" srcOrd="18" destOrd="0" presId="urn:microsoft.com/office/officeart/2005/8/layout/target3"/>
    <dgm:cxn modelId="{13F9C3D4-53EE-4B9E-89E9-086BFA0F741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792081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VY_32_INOVACE_16_16  Souhlásky tvrdé</a:t>
          </a:r>
          <a:endParaRPr lang="cs-CZ" sz="2000" kern="1200" dirty="0"/>
        </a:p>
      </dsp:txBody>
      <dsp:txXfrm>
        <a:off x="1381869" y="792081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2. 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20400000"/>
          </a:lightRig>
        </a:scene3d>
        <a:sp3d contourW="6350">
          <a:bevelT w="41275" h="19050" prst="angle"/>
          <a:contourClr>
            <a:schemeClr val="accent1">
              <a:hueOff val="0"/>
              <a:satOff val="0"/>
              <a:lumOff val="0"/>
              <a:alphaOff val="0"/>
              <a:shade val="25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14C875-D1BA-4CFF-96A3-7999A75302BE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96C8B-3E56-4653-8B3D-ECDEE3182A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6718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653498717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20534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dirty="0" smtClean="0"/>
              <a:t>      Prezentace je určena pro žáky  2. ročníku. Žáci jsou nejprve </a:t>
            </a:r>
            <a:r>
              <a:rPr lang="cs-CZ" dirty="0" smtClean="0"/>
              <a:t>seznámeni                      </a:t>
            </a:r>
            <a:r>
              <a:rPr lang="cs-CZ" dirty="0" smtClean="0"/>
              <a:t>s učivem o tvrdých souhláskách. Potom si na pracovních listech procvičují vyhledávání tvrdých souhlásek zařazování souhlásek  a jejich doplňování do slov.  Učební materiál je určen pro práci na interaktivní tabuli . Pracovní listy lze vytisknout a použít k samostatnému </a:t>
            </a:r>
            <a:r>
              <a:rPr lang="cs-CZ" dirty="0" smtClean="0"/>
              <a:t>procvičování.</a:t>
            </a:r>
            <a:endParaRPr lang="cs-CZ" dirty="0" smtClean="0"/>
          </a:p>
          <a:p>
            <a:r>
              <a:rPr lang="cs-CZ" dirty="0" smtClean="0"/>
              <a:t>      Autor:  Jana Tomanová</a:t>
            </a:r>
          </a:p>
          <a:p>
            <a:r>
              <a:rPr lang="cs-CZ" dirty="0" smtClean="0"/>
              <a:t>      Jazyk: Čeština</a:t>
            </a:r>
          </a:p>
          <a:p>
            <a:r>
              <a:rPr lang="cs-CZ" dirty="0" smtClean="0"/>
              <a:t>      Očekávaný výstup: souhlásky tvrdé                                                                                       Speciální potřeby: žádné</a:t>
            </a:r>
          </a:p>
          <a:p>
            <a:r>
              <a:rPr lang="cs-CZ" dirty="0" smtClean="0"/>
              <a:t>      Klíčová slova: souhlásky tvrdé                                                                                                     Druh učebního materiálu:  prezentace</a:t>
            </a:r>
          </a:p>
          <a:p>
            <a:r>
              <a:rPr lang="cs-CZ" dirty="0" smtClean="0"/>
              <a:t>       Cílová skupina: žák</a:t>
            </a:r>
          </a:p>
          <a:p>
            <a:r>
              <a:rPr lang="cs-CZ" dirty="0" smtClean="0"/>
              <a:t>      Stupeň a typ vzdělání: základní vzdělávání, 1. stupeň, 1. období</a:t>
            </a:r>
          </a:p>
          <a:p>
            <a:r>
              <a:rPr lang="cs-CZ" dirty="0" smtClean="0"/>
              <a:t>      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1015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Souhlásky tvrdé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000" dirty="0" smtClean="0"/>
              <a:t>Které jsou tvrdé souhlásky?</a:t>
            </a:r>
          </a:p>
          <a:p>
            <a:endParaRPr lang="cs-CZ" dirty="0"/>
          </a:p>
          <a:p>
            <a:r>
              <a:rPr lang="cs-CZ" dirty="0" smtClean="0"/>
              <a:t>H</a:t>
            </a:r>
          </a:p>
          <a:p>
            <a:r>
              <a:rPr lang="cs-CZ" dirty="0" smtClean="0"/>
              <a:t>CH </a:t>
            </a:r>
          </a:p>
          <a:p>
            <a:r>
              <a:rPr lang="cs-CZ" dirty="0" smtClean="0"/>
              <a:t>K</a:t>
            </a:r>
          </a:p>
          <a:p>
            <a:r>
              <a:rPr lang="cs-CZ" dirty="0" smtClean="0"/>
              <a:t>R</a:t>
            </a:r>
          </a:p>
          <a:p>
            <a:r>
              <a:rPr lang="cs-CZ" dirty="0" smtClean="0"/>
              <a:t>D</a:t>
            </a:r>
          </a:p>
          <a:p>
            <a:r>
              <a:rPr lang="cs-CZ" dirty="0" smtClean="0"/>
              <a:t>T</a:t>
            </a:r>
          </a:p>
          <a:p>
            <a:r>
              <a:rPr lang="cs-CZ" dirty="0"/>
              <a:t>N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354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052736"/>
            <a:ext cx="7520940" cy="3579849"/>
          </a:xfrm>
        </p:spPr>
        <p:txBody>
          <a:bodyPr>
            <a:noAutofit/>
          </a:bodyPr>
          <a:lstStyle/>
          <a:p>
            <a:r>
              <a:rPr lang="cs-CZ" sz="3200" dirty="0" smtClean="0"/>
              <a:t>To bylo tenkrát, když </a:t>
            </a:r>
            <a:r>
              <a:rPr lang="cs-CZ" sz="3200" b="1" u="sng" dirty="0" smtClean="0"/>
              <a:t>pejsek</a:t>
            </a:r>
            <a:r>
              <a:rPr lang="cs-CZ" sz="3200" dirty="0" smtClean="0"/>
              <a:t> a </a:t>
            </a:r>
            <a:r>
              <a:rPr lang="cs-CZ" sz="3200" b="1" i="1" u="sng" dirty="0" smtClean="0"/>
              <a:t>kočička</a:t>
            </a:r>
            <a:r>
              <a:rPr lang="cs-CZ" sz="3200" dirty="0" smtClean="0"/>
              <a:t> ještě spolu hospodařili. Měli u lesa svůj malý domeček a tam spolu bydleli a chtěli všechno dělat tak, jak to dělají velcí lidé.</a:t>
            </a:r>
          </a:p>
          <a:p>
            <a:r>
              <a:rPr lang="cs-CZ" sz="2800" i="1" dirty="0" smtClean="0"/>
              <a:t>1) Ze které knihy je to úryvek? Kdo ji napsal?</a:t>
            </a:r>
          </a:p>
          <a:p>
            <a:r>
              <a:rPr lang="cs-CZ" sz="2800" i="1" dirty="0" smtClean="0"/>
              <a:t>2) Podtrhni všechny tvrdé souhlásky.</a:t>
            </a:r>
          </a:p>
          <a:p>
            <a:r>
              <a:rPr lang="cs-CZ" sz="2800" i="1" dirty="0" smtClean="0"/>
              <a:t>3) Napiš slovo nadřazené k podtrženým slovům.</a:t>
            </a:r>
          </a:p>
          <a:p>
            <a:r>
              <a:rPr lang="cs-CZ" sz="2800" i="1" dirty="0" smtClean="0"/>
              <a:t>4) Napiš slovo protikladné ke slovu </a:t>
            </a:r>
            <a:r>
              <a:rPr lang="cs-CZ" sz="2800" b="1" i="1" dirty="0" smtClean="0"/>
              <a:t>malý.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322781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1800" dirty="0" smtClean="0"/>
              <a:t>Doplň do slov  </a:t>
            </a:r>
            <a:r>
              <a:rPr lang="cs-CZ" sz="1800" b="1" i="1" dirty="0" smtClean="0"/>
              <a:t>HY, CHY, KY, RY, DY, TY, NY/HÝ, CHÝ, KÝ, RÝ, DÝ, TÝ, NÝ:</a:t>
            </a:r>
          </a:p>
          <a:p>
            <a:r>
              <a:rPr lang="cs-CZ" sz="3200" dirty="0" smtClean="0"/>
              <a:t>Tento   __den, vařené </a:t>
            </a:r>
            <a:r>
              <a:rPr lang="cs-CZ" sz="3200" dirty="0" err="1" smtClean="0"/>
              <a:t>brambo</a:t>
            </a:r>
            <a:r>
              <a:rPr lang="cs-CZ" sz="3200" dirty="0" smtClean="0"/>
              <a:t> __, železná </a:t>
            </a:r>
            <a:r>
              <a:rPr lang="cs-CZ" sz="3200" dirty="0" err="1" smtClean="0"/>
              <a:t>mo</a:t>
            </a:r>
            <a:r>
              <a:rPr lang="cs-CZ" sz="3200" dirty="0" smtClean="0"/>
              <a:t>__</a:t>
            </a:r>
            <a:r>
              <a:rPr lang="cs-CZ" sz="3200" dirty="0" err="1" smtClean="0"/>
              <a:t>ka</a:t>
            </a:r>
            <a:r>
              <a:rPr lang="cs-CZ" sz="3200" dirty="0" smtClean="0"/>
              <a:t>, hor__ koláč, zavřené </a:t>
            </a:r>
            <a:r>
              <a:rPr lang="cs-CZ" sz="3200" dirty="0" err="1" smtClean="0"/>
              <a:t>obcho</a:t>
            </a:r>
            <a:r>
              <a:rPr lang="cs-CZ" sz="3200" dirty="0" smtClean="0"/>
              <a:t>__, </a:t>
            </a:r>
            <a:r>
              <a:rPr lang="cs-CZ" sz="3200" dirty="0" err="1" smtClean="0"/>
              <a:t>velk</a:t>
            </a:r>
            <a:r>
              <a:rPr lang="cs-CZ" sz="3200" dirty="0" smtClean="0"/>
              <a:t>__ dům, červen__ míč, umyté </a:t>
            </a:r>
            <a:r>
              <a:rPr lang="cs-CZ" sz="3200" dirty="0" err="1" smtClean="0"/>
              <a:t>scho</a:t>
            </a:r>
            <a:r>
              <a:rPr lang="cs-CZ" sz="3200" dirty="0" smtClean="0"/>
              <a:t>__, honit mou__,  psí </a:t>
            </a:r>
            <a:r>
              <a:rPr lang="cs-CZ" sz="3200" dirty="0" err="1" smtClean="0"/>
              <a:t>bou</a:t>
            </a:r>
            <a:r>
              <a:rPr lang="cs-CZ" sz="3200" dirty="0" smtClean="0"/>
              <a:t>__, u Ale__, chutná  __ba, vlašské oře__, </a:t>
            </a:r>
            <a:r>
              <a:rPr lang="cs-CZ" sz="3200" dirty="0" err="1" smtClean="0"/>
              <a:t>hez</a:t>
            </a:r>
            <a:r>
              <a:rPr lang="cs-CZ" sz="3200" dirty="0" smtClean="0"/>
              <a:t>__ film, lesní </a:t>
            </a:r>
            <a:r>
              <a:rPr lang="cs-CZ" sz="3200" dirty="0" err="1" smtClean="0"/>
              <a:t>jaho</a:t>
            </a:r>
            <a:r>
              <a:rPr lang="cs-CZ" sz="3200" dirty="0" smtClean="0"/>
              <a:t>__.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10245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052736"/>
            <a:ext cx="7520940" cy="357984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Vybarvi slova, kde najdeš tvrdou slabiku:</a:t>
            </a:r>
          </a:p>
          <a:p>
            <a:r>
              <a:rPr lang="cs-CZ" sz="2000" dirty="0" smtClean="0"/>
              <a:t>* citrón- učitel- zvony-koupaliště-žížala</a:t>
            </a:r>
          </a:p>
          <a:p>
            <a:r>
              <a:rPr lang="cs-CZ" sz="2000" dirty="0" smtClean="0"/>
              <a:t>* včely- noviny- cibule- točit- rýma</a:t>
            </a:r>
          </a:p>
          <a:p>
            <a:r>
              <a:rPr lang="cs-CZ" sz="2000" dirty="0" smtClean="0"/>
              <a:t>* kyselý- slepice- úsměv- vykopat- Brno</a:t>
            </a:r>
          </a:p>
          <a:p>
            <a:r>
              <a:rPr lang="cs-CZ" sz="2000" dirty="0" smtClean="0"/>
              <a:t>* jazyk- člověk- žáby- dýně- břehy</a:t>
            </a:r>
          </a:p>
          <a:p>
            <a:r>
              <a:rPr lang="cs-CZ" sz="2000" dirty="0" smtClean="0"/>
              <a:t>* cizinec- rychlík- lyžař- vánoční- stromky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74188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63</TotalTime>
  <Words>367</Words>
  <Application>Microsoft Office PowerPoint</Application>
  <PresentationFormat>Předvádění na obrazovce (4:3)</PresentationFormat>
  <Paragraphs>41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Úhly</vt:lpstr>
      <vt:lpstr>Snímek 1</vt:lpstr>
      <vt:lpstr>Anotace </vt:lpstr>
      <vt:lpstr>Souhlásky tvrdé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Souhlásky tvrdé</dc:title>
  <cp:lastModifiedBy>Dum</cp:lastModifiedBy>
  <cp:revision>11</cp:revision>
  <dcterms:modified xsi:type="dcterms:W3CDTF">2013-05-23T11:21:44Z</dcterms:modified>
</cp:coreProperties>
</file>