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VY_32_INOVACE_16_17 </a:t>
          </a:r>
          <a:r>
            <a:rPr lang="cs-CZ" sz="2000" baseline="0" smtClean="0"/>
            <a:t>Měkké souhlásky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2. ročník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77" custLinFactNeighborY="-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0E2482E-4E8F-4E82-83AD-656945AA77F8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2E0A989-328C-49B9-8B0B-038D86A8A509}" type="presOf" srcId="{D1D4F407-5343-4D3F-B5B9-D407B03CAEB4}" destId="{AED2198E-93D5-4001-81B4-73124B309672}" srcOrd="1" destOrd="0" presId="urn:microsoft.com/office/officeart/2005/8/layout/target3"/>
    <dgm:cxn modelId="{7170F536-FDA2-49F0-B7B0-2E93292D0600}" type="presOf" srcId="{D1B46980-6531-4606-95E6-44980827E919}" destId="{6140AFEC-043D-4C43-A2F9-D0F5331DF3A3}" srcOrd="0" destOrd="0" presId="urn:microsoft.com/office/officeart/2005/8/layout/target3"/>
    <dgm:cxn modelId="{4637DBE3-CDC1-42F9-B3AC-7860B541238E}" type="presOf" srcId="{4C35D32F-0EAB-4CD7-82EE-45574DC2A586}" destId="{8BEBB6EC-1DAA-4CAC-8A25-BC0FCBD5DBD5}" srcOrd="0" destOrd="0" presId="urn:microsoft.com/office/officeart/2005/8/layout/target3"/>
    <dgm:cxn modelId="{2226DEB1-5442-4763-8556-8C77A333DFF5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D43ABCE-0BC8-48AC-ACE1-43CD303AFA11}" type="presOf" srcId="{D8197B8C-B260-4A16-BDF4-0947B075E274}" destId="{25B08C86-7E15-44DC-BE7F-FFB55DD49D12}" srcOrd="0" destOrd="0" presId="urn:microsoft.com/office/officeart/2005/8/layout/target3"/>
    <dgm:cxn modelId="{84CCF09F-6026-4C83-BB8F-3999B4A9EE5E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C1E010C-C46D-43AB-862F-5581554C3858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C24A30B-6FB5-4905-B3C3-F4112441198A}" type="presOf" srcId="{757F3AB3-0718-4624-B441-E567A8F0AB56}" destId="{333A1088-737F-45CB-B68E-254E46348037}" srcOrd="0" destOrd="0" presId="urn:microsoft.com/office/officeart/2005/8/layout/target3"/>
    <dgm:cxn modelId="{0D6C239C-0091-43D6-931D-6D1B1CA74583}" type="presOf" srcId="{B651F6E3-6281-48DB-9319-2AEAFDAE7572}" destId="{6BB5E863-4638-4E1D-BFDE-399D028AC4ED}" srcOrd="1" destOrd="0" presId="urn:microsoft.com/office/officeart/2005/8/layout/target3"/>
    <dgm:cxn modelId="{8F2CD641-CEAD-4345-9C46-9A16618A200A}" type="presOf" srcId="{B651F6E3-6281-48DB-9319-2AEAFDAE7572}" destId="{619D679B-A015-4ECF-8348-D1034C574F40}" srcOrd="0" destOrd="0" presId="urn:microsoft.com/office/officeart/2005/8/layout/target3"/>
    <dgm:cxn modelId="{892BD504-85FF-4830-9577-A9A1FCCF3870}" type="presParOf" srcId="{333A1088-737F-45CB-B68E-254E46348037}" destId="{F5ABB229-8D3B-4694-996A-96F23CF14429}" srcOrd="0" destOrd="0" presId="urn:microsoft.com/office/officeart/2005/8/layout/target3"/>
    <dgm:cxn modelId="{3E1982DC-05F4-4DB7-AE32-6488F760FA2A}" type="presParOf" srcId="{333A1088-737F-45CB-B68E-254E46348037}" destId="{F41139FD-01EE-4571-8B17-4FB00FC51163}" srcOrd="1" destOrd="0" presId="urn:microsoft.com/office/officeart/2005/8/layout/target3"/>
    <dgm:cxn modelId="{8765BA5E-72F7-46D6-8495-AF036415FACE}" type="presParOf" srcId="{333A1088-737F-45CB-B68E-254E46348037}" destId="{D005CE8C-CC26-4C3E-AC11-E15060ECD759}" srcOrd="2" destOrd="0" presId="urn:microsoft.com/office/officeart/2005/8/layout/target3"/>
    <dgm:cxn modelId="{FA49D875-9782-409F-B492-705921ADD00A}" type="presParOf" srcId="{333A1088-737F-45CB-B68E-254E46348037}" destId="{2C702D82-9B77-49B7-9568-BB8EB47C3372}" srcOrd="3" destOrd="0" presId="urn:microsoft.com/office/officeart/2005/8/layout/target3"/>
    <dgm:cxn modelId="{B17F48E0-6E61-432B-9F53-A4CA4BDFA6DA}" type="presParOf" srcId="{333A1088-737F-45CB-B68E-254E46348037}" destId="{A52A0455-90FF-4808-ABD0-F02540D31D5A}" srcOrd="4" destOrd="0" presId="urn:microsoft.com/office/officeart/2005/8/layout/target3"/>
    <dgm:cxn modelId="{6895B503-C9E5-4C41-A531-9C92830CDAF0}" type="presParOf" srcId="{333A1088-737F-45CB-B68E-254E46348037}" destId="{6140AFEC-043D-4C43-A2F9-D0F5331DF3A3}" srcOrd="5" destOrd="0" presId="urn:microsoft.com/office/officeart/2005/8/layout/target3"/>
    <dgm:cxn modelId="{83C832CF-550E-4E92-9A48-BC3B21A2AF70}" type="presParOf" srcId="{333A1088-737F-45CB-B68E-254E46348037}" destId="{9358AC05-5D7D-4327-9F80-1AD486AEA664}" srcOrd="6" destOrd="0" presId="urn:microsoft.com/office/officeart/2005/8/layout/target3"/>
    <dgm:cxn modelId="{ADA5D86B-7426-4D93-930E-51BEEB52AC4C}" type="presParOf" srcId="{333A1088-737F-45CB-B68E-254E46348037}" destId="{313FC574-E1CD-4FB4-B054-0B805CE0447D}" srcOrd="7" destOrd="0" presId="urn:microsoft.com/office/officeart/2005/8/layout/target3"/>
    <dgm:cxn modelId="{ADC0F7F9-9CB9-4F17-9209-BE44A407C20E}" type="presParOf" srcId="{333A1088-737F-45CB-B68E-254E46348037}" destId="{619D679B-A015-4ECF-8348-D1034C574F40}" srcOrd="8" destOrd="0" presId="urn:microsoft.com/office/officeart/2005/8/layout/target3"/>
    <dgm:cxn modelId="{2C38ED4C-5512-4186-9EF6-27BE31B80002}" type="presParOf" srcId="{333A1088-737F-45CB-B68E-254E46348037}" destId="{322283A8-4A27-4CDA-BAE3-F381106A9174}" srcOrd="9" destOrd="0" presId="urn:microsoft.com/office/officeart/2005/8/layout/target3"/>
    <dgm:cxn modelId="{C15C9A6A-6B40-4637-ACDE-656B12F7535D}" type="presParOf" srcId="{333A1088-737F-45CB-B68E-254E46348037}" destId="{FFC9F71D-1B4F-4AD9-A4A6-86ADEFC8AF5C}" srcOrd="10" destOrd="0" presId="urn:microsoft.com/office/officeart/2005/8/layout/target3"/>
    <dgm:cxn modelId="{93F7FF8C-6936-4732-B921-F83B95820E34}" type="presParOf" srcId="{333A1088-737F-45CB-B68E-254E46348037}" destId="{25B08C86-7E15-44DC-BE7F-FFB55DD49D12}" srcOrd="11" destOrd="0" presId="urn:microsoft.com/office/officeart/2005/8/layout/target3"/>
    <dgm:cxn modelId="{709AC10A-AB45-43EF-BDC4-D9F20E6360A9}" type="presParOf" srcId="{333A1088-737F-45CB-B68E-254E46348037}" destId="{76644BE8-9D7C-4C09-B250-3D10AF48CBB7}" srcOrd="12" destOrd="0" presId="urn:microsoft.com/office/officeart/2005/8/layout/target3"/>
    <dgm:cxn modelId="{CA2AB0EF-BCC3-4658-9006-3A728ECE0F41}" type="presParOf" srcId="{333A1088-737F-45CB-B68E-254E46348037}" destId="{EE85B701-7295-41C0-BA7A-34D3756A2AE6}" srcOrd="13" destOrd="0" presId="urn:microsoft.com/office/officeart/2005/8/layout/target3"/>
    <dgm:cxn modelId="{8A2CB257-30AC-4008-9DD3-BC074EA01328}" type="presParOf" srcId="{333A1088-737F-45CB-B68E-254E46348037}" destId="{8BEBB6EC-1DAA-4CAC-8A25-BC0FCBD5DBD5}" srcOrd="14" destOrd="0" presId="urn:microsoft.com/office/officeart/2005/8/layout/target3"/>
    <dgm:cxn modelId="{83BB8327-A45A-4017-A672-2C3279B765A6}" type="presParOf" srcId="{333A1088-737F-45CB-B68E-254E46348037}" destId="{AED2198E-93D5-4001-81B4-73124B309672}" srcOrd="15" destOrd="0" presId="urn:microsoft.com/office/officeart/2005/8/layout/target3"/>
    <dgm:cxn modelId="{033CAED7-6A82-4CD7-9597-1F798173152A}" type="presParOf" srcId="{333A1088-737F-45CB-B68E-254E46348037}" destId="{2BE915AB-18AA-4053-B92C-3BFC9ED204BB}" srcOrd="16" destOrd="0" presId="urn:microsoft.com/office/officeart/2005/8/layout/target3"/>
    <dgm:cxn modelId="{355FFB5F-0617-4A36-9CFE-4E510FEE05C7}" type="presParOf" srcId="{333A1088-737F-45CB-B68E-254E46348037}" destId="{6BB5E863-4638-4E1D-BFDE-399D028AC4ED}" srcOrd="17" destOrd="0" presId="urn:microsoft.com/office/officeart/2005/8/layout/target3"/>
    <dgm:cxn modelId="{CB9C05BE-CEE7-435F-9DBF-5610BF685EF1}" type="presParOf" srcId="{333A1088-737F-45CB-B68E-254E46348037}" destId="{5A5FFA88-C948-4069-8E93-59FA12366E83}" srcOrd="18" destOrd="0" presId="urn:microsoft.com/office/officeart/2005/8/layout/target3"/>
    <dgm:cxn modelId="{A4E4329D-02C4-49FD-A87A-928128648AA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</a:gsLst>
          <a:lin ang="3600000" scaled="1"/>
        </a:gradFill>
        <a:ln>
          <a:noFill/>
        </a:ln>
        <a:effectLst>
          <a:outerShdw blurRad="76200" dist="38100" dir="3600000" algn="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contourW="44450" prstMaterial="flat">
          <a:bevelT w="38100" h="50800" prst="softRound"/>
          <a:contourClr>
            <a:schemeClr val="accent1">
              <a:hueOff val="0"/>
              <a:satOff val="0"/>
              <a:lumOff val="0"/>
              <a:alphaOff val="0"/>
              <a:tint val="5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prstMaterial="flat">
          <a:bevelT w="38100" h="508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</a:gsLst>
          <a:lin ang="3600000" scaled="1"/>
        </a:gradFill>
        <a:ln>
          <a:noFill/>
        </a:ln>
        <a:effectLst>
          <a:outerShdw blurRad="76200" dist="38100" dir="3600000" algn="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contourW="44450" prstMaterial="flat">
          <a:bevelT w="38100" h="50800" prst="softRound"/>
          <a:contourClr>
            <a:schemeClr val="accent1">
              <a:hueOff val="0"/>
              <a:satOff val="0"/>
              <a:lumOff val="0"/>
              <a:alphaOff val="0"/>
              <a:tint val="5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prstMaterial="flat">
          <a:bevelT w="38100" h="508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</a:gsLst>
          <a:lin ang="3600000" scaled="1"/>
        </a:gradFill>
        <a:ln>
          <a:noFill/>
        </a:ln>
        <a:effectLst>
          <a:outerShdw blurRad="76200" dist="38100" dir="3600000" algn="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contourW="44450" prstMaterial="flat">
          <a:bevelT w="38100" h="50800" prst="softRound"/>
          <a:contourClr>
            <a:schemeClr val="accent1">
              <a:hueOff val="0"/>
              <a:satOff val="0"/>
              <a:lumOff val="0"/>
              <a:alphaOff val="0"/>
              <a:tint val="5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792081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prstMaterial="flat">
          <a:bevelT w="38100" h="508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VY_32_INOVACE_16_17 </a:t>
          </a:r>
          <a:r>
            <a:rPr lang="cs-CZ" sz="2000" kern="1200" baseline="0" smtClean="0"/>
            <a:t>Měkké souhlásky</a:t>
          </a:r>
          <a:endParaRPr lang="cs-CZ" sz="2000" kern="1200" dirty="0"/>
        </a:p>
      </dsp:txBody>
      <dsp:txXfrm>
        <a:off x="1381869" y="792081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</a:gsLst>
          <a:lin ang="3600000" scaled="1"/>
        </a:gradFill>
        <a:ln>
          <a:noFill/>
        </a:ln>
        <a:effectLst>
          <a:outerShdw blurRad="76200" dist="38100" dir="3600000" algn="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contourW="44450" prstMaterial="flat">
          <a:bevelT w="38100" h="50800" prst="softRound"/>
          <a:contourClr>
            <a:schemeClr val="accent1">
              <a:hueOff val="0"/>
              <a:satOff val="0"/>
              <a:lumOff val="0"/>
              <a:alphaOff val="0"/>
              <a:tint val="5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prstMaterial="flat">
          <a:bevelT w="38100" h="508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2. 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</a:gsLst>
          <a:lin ang="3600000" scaled="1"/>
        </a:gradFill>
        <a:ln>
          <a:noFill/>
        </a:ln>
        <a:effectLst>
          <a:outerShdw blurRad="76200" dist="38100" dir="3600000" algn="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contourW="44450" prstMaterial="flat">
          <a:bevelT w="38100" h="50800" prst="softRound"/>
          <a:contourClr>
            <a:schemeClr val="accent1">
              <a:hueOff val="0"/>
              <a:satOff val="0"/>
              <a:lumOff val="0"/>
              <a:alphaOff val="0"/>
              <a:tint val="5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prstMaterial="flat">
          <a:bevelT w="38100" h="508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7B6541-3C51-4C0F-8770-C808D612C06F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17D0F5-0EFF-434C-AF89-87FD07C1A3B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88935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340560847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89303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Prezentace je určena pro žáky  2. ročníku. Žáci jsou nejprve seznámeni s měkkými souhláskami a pravidlem, že se vždycky po nich píše měkké </a:t>
            </a:r>
            <a:r>
              <a:rPr lang="cs-CZ" dirty="0" err="1" smtClean="0"/>
              <a:t>i,í</a:t>
            </a:r>
            <a:r>
              <a:rPr lang="cs-CZ" dirty="0" smtClean="0"/>
              <a:t>. Potom si na pracovních listech procvičují pravopis týkající se psaní </a:t>
            </a:r>
            <a:r>
              <a:rPr lang="cs-CZ" dirty="0" err="1" smtClean="0"/>
              <a:t>i,í</a:t>
            </a:r>
            <a:r>
              <a:rPr lang="cs-CZ" dirty="0" smtClean="0"/>
              <a:t> po měkkých souhláskách.  Učební materiál je určen pro práci na interaktivní tabuli . Pracovní listy lze vytisknout a použít k samostatnému </a:t>
            </a:r>
            <a:r>
              <a:rPr lang="cs-CZ" dirty="0" smtClean="0"/>
              <a:t>procvičování.</a:t>
            </a:r>
            <a:endParaRPr lang="cs-CZ" dirty="0" smtClean="0"/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souhlásky měkké, pravopis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souhlásky měkké                                                                   Druh učebního materiálu:  prezentace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1. období</a:t>
            </a:r>
          </a:p>
          <a:p>
            <a:r>
              <a:rPr lang="cs-CZ" dirty="0" smtClean="0"/>
              <a:t>Věková skupina: 7- 8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1015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Měkké souhlásky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2233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Měkké souhlásky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Píšeme po nich vždycky i/í</a:t>
            </a:r>
            <a:endParaRPr lang="cs-CZ" dirty="0"/>
          </a:p>
        </p:txBody>
      </p:sp>
      <p:sp>
        <p:nvSpPr>
          <p:cNvPr id="4" name="Osmicípá hvězda 3"/>
          <p:cNvSpPr/>
          <p:nvPr/>
        </p:nvSpPr>
        <p:spPr>
          <a:xfrm>
            <a:off x="1187624" y="2276872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Ž</a:t>
            </a:r>
          </a:p>
        </p:txBody>
      </p:sp>
      <p:sp>
        <p:nvSpPr>
          <p:cNvPr id="5" name="Osmicípá hvězda 4"/>
          <p:cNvSpPr/>
          <p:nvPr/>
        </p:nvSpPr>
        <p:spPr>
          <a:xfrm>
            <a:off x="3275856" y="2734072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smicípá hvězda 5"/>
          <p:cNvSpPr/>
          <p:nvPr/>
        </p:nvSpPr>
        <p:spPr>
          <a:xfrm>
            <a:off x="1306488" y="4196976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smicípá hvězda 6"/>
          <p:cNvSpPr/>
          <p:nvPr/>
        </p:nvSpPr>
        <p:spPr>
          <a:xfrm>
            <a:off x="5626968" y="3287208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smicípá hvězda 7"/>
          <p:cNvSpPr/>
          <p:nvPr/>
        </p:nvSpPr>
        <p:spPr>
          <a:xfrm>
            <a:off x="4716016" y="4941168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smicípá hvězda 8"/>
          <p:cNvSpPr/>
          <p:nvPr/>
        </p:nvSpPr>
        <p:spPr>
          <a:xfrm>
            <a:off x="4932040" y="1916832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smicípá hvězda 9"/>
          <p:cNvSpPr/>
          <p:nvPr/>
        </p:nvSpPr>
        <p:spPr>
          <a:xfrm>
            <a:off x="7164288" y="4509120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smicípá hvězda 10"/>
          <p:cNvSpPr/>
          <p:nvPr/>
        </p:nvSpPr>
        <p:spPr>
          <a:xfrm>
            <a:off x="3102136" y="4651864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smicípá hvězda 11"/>
          <p:cNvSpPr/>
          <p:nvPr/>
        </p:nvSpPr>
        <p:spPr>
          <a:xfrm>
            <a:off x="7500264" y="1884840"/>
            <a:ext cx="914400" cy="91440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Ť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603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1"/>
                </a:solidFill>
              </a:rPr>
              <a:t>Doplň  správnou slabiku ( </a:t>
            </a:r>
            <a:r>
              <a:rPr lang="cs-CZ" i="1" dirty="0" err="1" smtClean="0">
                <a:solidFill>
                  <a:schemeClr val="accent1"/>
                </a:solidFill>
              </a:rPr>
              <a:t>ži</a:t>
            </a:r>
            <a:r>
              <a:rPr lang="cs-CZ" i="1" dirty="0" smtClean="0">
                <a:solidFill>
                  <a:schemeClr val="accent1"/>
                </a:solidFill>
              </a:rPr>
              <a:t>/</a:t>
            </a:r>
            <a:r>
              <a:rPr lang="cs-CZ" i="1" dirty="0" err="1" smtClean="0">
                <a:solidFill>
                  <a:schemeClr val="accent1"/>
                </a:solidFill>
              </a:rPr>
              <a:t>ží,ši</a:t>
            </a:r>
            <a:r>
              <a:rPr lang="cs-CZ" i="1" dirty="0" smtClean="0">
                <a:solidFill>
                  <a:schemeClr val="accent1"/>
                </a:solidFill>
              </a:rPr>
              <a:t>/</a:t>
            </a:r>
            <a:r>
              <a:rPr lang="cs-CZ" i="1" dirty="0" err="1" smtClean="0">
                <a:solidFill>
                  <a:schemeClr val="accent1"/>
                </a:solidFill>
              </a:rPr>
              <a:t>ší,či</a:t>
            </a:r>
            <a:r>
              <a:rPr lang="cs-CZ" i="1" dirty="0" smtClean="0">
                <a:solidFill>
                  <a:schemeClr val="accent1"/>
                </a:solidFill>
              </a:rPr>
              <a:t>/čí):</a:t>
            </a:r>
          </a:p>
          <a:p>
            <a:r>
              <a:rPr lang="cs-CZ" dirty="0"/>
              <a:t>s</a:t>
            </a:r>
            <a:r>
              <a:rPr lang="cs-CZ" dirty="0" smtClean="0"/>
              <a:t>ně __, __</a:t>
            </a:r>
            <a:r>
              <a:rPr lang="cs-CZ" dirty="0" err="1" smtClean="0"/>
              <a:t>py</a:t>
            </a:r>
            <a:r>
              <a:rPr lang="cs-CZ" dirty="0" smtClean="0"/>
              <a:t>, stra__, </a:t>
            </a:r>
            <a:r>
              <a:rPr lang="cs-CZ" dirty="0" err="1" smtClean="0"/>
              <a:t>ko</a:t>
            </a:r>
            <a:r>
              <a:rPr lang="cs-CZ" dirty="0" smtClean="0"/>
              <a:t>__</a:t>
            </a:r>
            <a:r>
              <a:rPr lang="cs-CZ" dirty="0" err="1" smtClean="0"/>
              <a:t>lka</a:t>
            </a:r>
            <a:r>
              <a:rPr lang="cs-CZ" dirty="0" smtClean="0"/>
              <a:t>, po__</a:t>
            </a:r>
            <a:r>
              <a:rPr lang="cs-CZ" dirty="0" err="1" smtClean="0"/>
              <a:t>tá</a:t>
            </a:r>
            <a:r>
              <a:rPr lang="cs-CZ" dirty="0" smtClean="0"/>
              <a:t>, </a:t>
            </a:r>
            <a:r>
              <a:rPr lang="cs-CZ" dirty="0" err="1" smtClean="0"/>
              <a:t>le</a:t>
            </a:r>
            <a:r>
              <a:rPr lang="cs-CZ" dirty="0" smtClean="0"/>
              <a:t>__, </a:t>
            </a:r>
          </a:p>
          <a:p>
            <a:endParaRPr lang="cs-CZ" dirty="0"/>
          </a:p>
          <a:p>
            <a:r>
              <a:rPr lang="cs-CZ" dirty="0" err="1" smtClean="0"/>
              <a:t>lé</a:t>
            </a:r>
            <a:r>
              <a:rPr lang="cs-CZ" dirty="0" smtClean="0"/>
              <a:t>__, </a:t>
            </a:r>
            <a:r>
              <a:rPr lang="cs-CZ" dirty="0" err="1" smtClean="0"/>
              <a:t>kři</a:t>
            </a:r>
            <a:r>
              <a:rPr lang="cs-CZ" dirty="0" smtClean="0"/>
              <a:t>__, </a:t>
            </a:r>
            <a:r>
              <a:rPr lang="cs-CZ" dirty="0" err="1" smtClean="0"/>
              <a:t>su</a:t>
            </a:r>
            <a:r>
              <a:rPr lang="cs-CZ" dirty="0" smtClean="0"/>
              <a:t>__, </a:t>
            </a:r>
            <a:r>
              <a:rPr lang="cs-CZ" dirty="0" err="1" smtClean="0"/>
              <a:t>bezpe</a:t>
            </a:r>
            <a:r>
              <a:rPr lang="cs-CZ" dirty="0" smtClean="0"/>
              <a:t>__, </a:t>
            </a:r>
            <a:r>
              <a:rPr lang="cs-CZ" dirty="0" err="1" smtClean="0"/>
              <a:t>usu__t</a:t>
            </a:r>
            <a:r>
              <a:rPr lang="cs-CZ" dirty="0" smtClean="0"/>
              <a:t>, </a:t>
            </a:r>
            <a:r>
              <a:rPr lang="cs-CZ" dirty="0" err="1" smtClean="0"/>
              <a:t>bě</a:t>
            </a:r>
            <a:r>
              <a:rPr lang="cs-CZ" dirty="0" smtClean="0"/>
              <a:t>__,</a:t>
            </a:r>
          </a:p>
          <a:p>
            <a:endParaRPr lang="cs-CZ" dirty="0"/>
          </a:p>
          <a:p>
            <a:r>
              <a:rPr lang="cs-CZ" dirty="0" err="1"/>
              <a:t>k</a:t>
            </a:r>
            <a:r>
              <a:rPr lang="cs-CZ" dirty="0" err="1" smtClean="0"/>
              <a:t>o</a:t>
            </a:r>
            <a:r>
              <a:rPr lang="cs-CZ" dirty="0" smtClean="0"/>
              <a:t>__ch, </a:t>
            </a:r>
            <a:r>
              <a:rPr lang="cs-CZ" dirty="0" err="1" smtClean="0"/>
              <a:t>ko</a:t>
            </a:r>
            <a:r>
              <a:rPr lang="cs-CZ" dirty="0" smtClean="0"/>
              <a:t>__</a:t>
            </a:r>
            <a:r>
              <a:rPr lang="cs-CZ" dirty="0" err="1" smtClean="0"/>
              <a:t>čka</a:t>
            </a:r>
            <a:r>
              <a:rPr lang="cs-CZ" dirty="0" smtClean="0"/>
              <a:t>, </a:t>
            </a:r>
            <a:r>
              <a:rPr lang="cs-CZ" dirty="0" err="1" smtClean="0"/>
              <a:t>sly</a:t>
            </a:r>
            <a:r>
              <a:rPr lang="cs-CZ" dirty="0" smtClean="0"/>
              <a:t>__, __</a:t>
            </a:r>
            <a:r>
              <a:rPr lang="cs-CZ" dirty="0" err="1" smtClean="0"/>
              <a:t>stota</a:t>
            </a:r>
            <a:r>
              <a:rPr lang="cs-CZ" dirty="0" smtClean="0"/>
              <a:t>, </a:t>
            </a:r>
            <a:r>
              <a:rPr lang="cs-CZ" dirty="0" err="1" smtClean="0"/>
              <a:t>vr</a:t>
            </a:r>
            <a:r>
              <a:rPr lang="cs-CZ" dirty="0" smtClean="0"/>
              <a:t>__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9112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1"/>
                </a:solidFill>
              </a:rPr>
              <a:t>Doplň správnou slabiku (</a:t>
            </a:r>
            <a:r>
              <a:rPr lang="cs-CZ" i="1" dirty="0" err="1" smtClean="0">
                <a:solidFill>
                  <a:schemeClr val="accent1"/>
                </a:solidFill>
              </a:rPr>
              <a:t>ři</a:t>
            </a:r>
            <a:r>
              <a:rPr lang="cs-CZ" i="1" dirty="0" smtClean="0">
                <a:solidFill>
                  <a:schemeClr val="accent1"/>
                </a:solidFill>
              </a:rPr>
              <a:t>/ří, </a:t>
            </a:r>
            <a:r>
              <a:rPr lang="cs-CZ" i="1" dirty="0" err="1" smtClean="0">
                <a:solidFill>
                  <a:schemeClr val="accent1"/>
                </a:solidFill>
              </a:rPr>
              <a:t>ci</a:t>
            </a:r>
            <a:r>
              <a:rPr lang="cs-CZ" i="1" dirty="0" smtClean="0">
                <a:solidFill>
                  <a:schemeClr val="accent1"/>
                </a:solidFill>
              </a:rPr>
              <a:t>/</a:t>
            </a:r>
            <a:r>
              <a:rPr lang="cs-CZ" i="1" dirty="0" err="1" smtClean="0">
                <a:solidFill>
                  <a:schemeClr val="accent1"/>
                </a:solidFill>
              </a:rPr>
              <a:t>cí</a:t>
            </a:r>
            <a:r>
              <a:rPr lang="cs-CZ" i="1" dirty="0" smtClean="0">
                <a:solidFill>
                  <a:schemeClr val="accent1"/>
                </a:solidFill>
              </a:rPr>
              <a:t>, ji/jí):</a:t>
            </a:r>
          </a:p>
          <a:p>
            <a:r>
              <a:rPr lang="cs-CZ" dirty="0" err="1"/>
              <a:t>k</a:t>
            </a:r>
            <a:r>
              <a:rPr lang="cs-CZ" dirty="0" err="1" smtClean="0"/>
              <a:t>o</a:t>
            </a:r>
            <a:r>
              <a:rPr lang="cs-CZ" dirty="0" smtClean="0"/>
              <a:t>__</a:t>
            </a:r>
            <a:r>
              <a:rPr lang="cs-CZ" dirty="0" err="1" smtClean="0"/>
              <a:t>nek</a:t>
            </a:r>
            <a:r>
              <a:rPr lang="cs-CZ" dirty="0" smtClean="0"/>
              <a:t>, --bule, </a:t>
            </a:r>
            <a:r>
              <a:rPr lang="cs-CZ" dirty="0" err="1" smtClean="0"/>
              <a:t>va</a:t>
            </a:r>
            <a:r>
              <a:rPr lang="cs-CZ" dirty="0" smtClean="0"/>
              <a:t>__, __</a:t>
            </a:r>
            <a:r>
              <a:rPr lang="cs-CZ" dirty="0" err="1" smtClean="0"/>
              <a:t>delna</a:t>
            </a:r>
            <a:r>
              <a:rPr lang="cs-CZ" dirty="0" smtClean="0"/>
              <a:t>, b__</a:t>
            </a:r>
            <a:r>
              <a:rPr lang="cs-CZ" dirty="0" err="1" smtClean="0"/>
              <a:t>cho</a:t>
            </a:r>
            <a:r>
              <a:rPr lang="cs-CZ" dirty="0" smtClean="0"/>
              <a:t>, </a:t>
            </a:r>
          </a:p>
          <a:p>
            <a:endParaRPr lang="cs-CZ" dirty="0"/>
          </a:p>
          <a:p>
            <a:r>
              <a:rPr lang="cs-CZ" dirty="0" smtClean="0"/>
              <a:t>__</a:t>
            </a:r>
            <a:r>
              <a:rPr lang="cs-CZ" dirty="0" err="1" smtClean="0"/>
              <a:t>skra</a:t>
            </a:r>
            <a:r>
              <a:rPr lang="cs-CZ" dirty="0" smtClean="0"/>
              <a:t>, __</a:t>
            </a:r>
            <a:r>
              <a:rPr lang="cs-CZ" dirty="0" err="1" smtClean="0"/>
              <a:t>dič</a:t>
            </a:r>
            <a:r>
              <a:rPr lang="cs-CZ" dirty="0" smtClean="0"/>
              <a:t>, </a:t>
            </a:r>
            <a:r>
              <a:rPr lang="cs-CZ" dirty="0" err="1" smtClean="0"/>
              <a:t>děku</a:t>
            </a:r>
            <a:r>
              <a:rPr lang="cs-CZ" dirty="0" smtClean="0"/>
              <a:t>__, ptá__, </a:t>
            </a:r>
            <a:r>
              <a:rPr lang="cs-CZ" dirty="0" err="1" smtClean="0"/>
              <a:t>p__jede</a:t>
            </a:r>
            <a:r>
              <a:rPr lang="cs-CZ" dirty="0" smtClean="0"/>
              <a:t>, </a:t>
            </a:r>
          </a:p>
          <a:p>
            <a:endParaRPr lang="cs-CZ" dirty="0"/>
          </a:p>
          <a:p>
            <a:r>
              <a:rPr lang="cs-CZ" dirty="0" err="1"/>
              <a:t>v</a:t>
            </a:r>
            <a:r>
              <a:rPr lang="cs-CZ" dirty="0" err="1" smtClean="0"/>
              <a:t>a</a:t>
            </a:r>
            <a:r>
              <a:rPr lang="cs-CZ" dirty="0" smtClean="0"/>
              <a:t>__</a:t>
            </a:r>
            <a:r>
              <a:rPr lang="cs-CZ" dirty="0" err="1" smtClean="0"/>
              <a:t>čko</a:t>
            </a:r>
            <a:r>
              <a:rPr lang="cs-CZ" dirty="0" smtClean="0"/>
              <a:t>, klu__, k__</a:t>
            </a:r>
            <a:r>
              <a:rPr lang="cs-CZ" dirty="0" err="1" smtClean="0"/>
              <a:t>dlo</a:t>
            </a:r>
            <a:r>
              <a:rPr lang="cs-CZ" dirty="0" smtClean="0"/>
              <a:t>, </a:t>
            </a:r>
            <a:r>
              <a:rPr lang="cs-CZ" dirty="0" err="1" smtClean="0"/>
              <a:t>vě</a:t>
            </a:r>
            <a:r>
              <a:rPr lang="cs-CZ" dirty="0" smtClean="0"/>
              <a:t>__, __</a:t>
            </a:r>
            <a:r>
              <a:rPr lang="cs-CZ" dirty="0" err="1" smtClean="0"/>
              <a:t>zdenka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96884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1"/>
                </a:solidFill>
              </a:rPr>
              <a:t>Doplň správnou slabiku ( di/</a:t>
            </a:r>
            <a:r>
              <a:rPr lang="cs-CZ" i="1" dirty="0" err="1" smtClean="0">
                <a:solidFill>
                  <a:schemeClr val="accent1"/>
                </a:solidFill>
              </a:rPr>
              <a:t>dí</a:t>
            </a:r>
            <a:r>
              <a:rPr lang="cs-CZ" i="1" dirty="0" smtClean="0">
                <a:solidFill>
                  <a:schemeClr val="accent1"/>
                </a:solidFill>
              </a:rPr>
              <a:t>, ni/</a:t>
            </a:r>
            <a:r>
              <a:rPr lang="cs-CZ" i="1" dirty="0" err="1" smtClean="0">
                <a:solidFill>
                  <a:schemeClr val="accent1"/>
                </a:solidFill>
              </a:rPr>
              <a:t>ní,ti</a:t>
            </a:r>
            <a:r>
              <a:rPr lang="cs-CZ" i="1" dirty="0" smtClean="0">
                <a:solidFill>
                  <a:schemeClr val="accent1"/>
                </a:solidFill>
              </a:rPr>
              <a:t>/</a:t>
            </a:r>
            <a:r>
              <a:rPr lang="cs-CZ" i="1" dirty="0" err="1" smtClean="0">
                <a:solidFill>
                  <a:schemeClr val="accent1"/>
                </a:solidFill>
              </a:rPr>
              <a:t>tí</a:t>
            </a:r>
            <a:r>
              <a:rPr lang="cs-CZ" i="1" dirty="0" smtClean="0">
                <a:solidFill>
                  <a:schemeClr val="accent1"/>
                </a:solidFill>
              </a:rPr>
              <a:t>):</a:t>
            </a:r>
          </a:p>
          <a:p>
            <a:r>
              <a:rPr lang="cs-CZ" dirty="0" smtClean="0"/>
              <a:t>__tě, __</a:t>
            </a:r>
            <a:r>
              <a:rPr lang="cs-CZ" dirty="0" err="1" smtClean="0"/>
              <a:t>ká</a:t>
            </a:r>
            <a:r>
              <a:rPr lang="cs-CZ" dirty="0" smtClean="0"/>
              <a:t>, ho__, </a:t>
            </a:r>
            <a:r>
              <a:rPr lang="cs-CZ" dirty="0" err="1" smtClean="0"/>
              <a:t>škol__k</a:t>
            </a:r>
            <a:r>
              <a:rPr lang="cs-CZ" dirty="0" smtClean="0"/>
              <a:t>, </a:t>
            </a:r>
            <a:r>
              <a:rPr lang="cs-CZ" dirty="0" err="1" smtClean="0"/>
              <a:t>štěs</a:t>
            </a:r>
            <a:r>
              <a:rPr lang="cs-CZ" dirty="0" smtClean="0"/>
              <a:t>__, ha__</a:t>
            </a:r>
            <a:r>
              <a:rPr lang="cs-CZ" dirty="0" err="1" smtClean="0"/>
              <a:t>ce</a:t>
            </a:r>
            <a:r>
              <a:rPr lang="cs-CZ" dirty="0" smtClean="0"/>
              <a:t>,</a:t>
            </a:r>
          </a:p>
          <a:p>
            <a:endParaRPr lang="cs-CZ" dirty="0"/>
          </a:p>
          <a:p>
            <a:r>
              <a:rPr lang="cs-CZ" dirty="0" smtClean="0"/>
              <a:t>__</a:t>
            </a:r>
            <a:r>
              <a:rPr lang="cs-CZ" dirty="0" err="1" smtClean="0"/>
              <a:t>váci</a:t>
            </a:r>
            <a:r>
              <a:rPr lang="cs-CZ" dirty="0" smtClean="0"/>
              <a:t>, skle__</a:t>
            </a:r>
            <a:r>
              <a:rPr lang="cs-CZ" dirty="0" err="1" smtClean="0"/>
              <a:t>čka</a:t>
            </a:r>
            <a:r>
              <a:rPr lang="cs-CZ" dirty="0" smtClean="0"/>
              <a:t>, </a:t>
            </a:r>
            <a:r>
              <a:rPr lang="cs-CZ" dirty="0" err="1" smtClean="0"/>
              <a:t>chy</a:t>
            </a:r>
            <a:r>
              <a:rPr lang="cs-CZ" dirty="0" smtClean="0"/>
              <a:t>__, </a:t>
            </a:r>
            <a:r>
              <a:rPr lang="cs-CZ" dirty="0" err="1" smtClean="0"/>
              <a:t>per__k</a:t>
            </a:r>
            <a:r>
              <a:rPr lang="cs-CZ" dirty="0" smtClean="0"/>
              <a:t>, __</a:t>
            </a:r>
            <a:r>
              <a:rPr lang="cs-CZ" dirty="0" err="1" smtClean="0"/>
              <a:t>ktát</a:t>
            </a:r>
            <a:r>
              <a:rPr lang="cs-CZ" dirty="0" smtClean="0"/>
              <a:t>, </a:t>
            </a:r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sa__, </a:t>
            </a:r>
            <a:r>
              <a:rPr lang="cs-CZ" dirty="0" err="1" smtClean="0"/>
              <a:t>kla</a:t>
            </a:r>
            <a:r>
              <a:rPr lang="cs-CZ" dirty="0" smtClean="0"/>
              <a:t>__</a:t>
            </a:r>
            <a:r>
              <a:rPr lang="cs-CZ" dirty="0" err="1" smtClean="0"/>
              <a:t>vo</a:t>
            </a:r>
            <a:r>
              <a:rPr lang="cs-CZ" dirty="0" smtClean="0"/>
              <a:t>, __</a:t>
            </a:r>
            <a:r>
              <a:rPr lang="cs-CZ" dirty="0" err="1" smtClean="0"/>
              <a:t>síc</a:t>
            </a:r>
            <a:r>
              <a:rPr lang="cs-CZ" dirty="0" smtClean="0"/>
              <a:t>, </a:t>
            </a:r>
            <a:r>
              <a:rPr lang="cs-CZ" dirty="0" err="1" smtClean="0"/>
              <a:t>bu</a:t>
            </a:r>
            <a:r>
              <a:rPr lang="cs-CZ" dirty="0" smtClean="0"/>
              <a:t>__k, __kdo, </a:t>
            </a:r>
            <a:r>
              <a:rPr lang="cs-CZ" dirty="0" err="1" smtClean="0"/>
              <a:t>tr</a:t>
            </a:r>
            <a:r>
              <a:rPr lang="cs-CZ" dirty="0" smtClean="0"/>
              <a:t>__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3627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>
                <a:solidFill>
                  <a:schemeClr val="accent1"/>
                </a:solidFill>
              </a:rPr>
              <a:t>Doplň správné slabiky (ní/ný, </a:t>
            </a:r>
            <a:r>
              <a:rPr lang="cs-CZ" i="1" dirty="0" err="1" smtClean="0">
                <a:solidFill>
                  <a:schemeClr val="accent1"/>
                </a:solidFill>
              </a:rPr>
              <a:t>tí</a:t>
            </a:r>
            <a:r>
              <a:rPr lang="cs-CZ" i="1" dirty="0" smtClean="0">
                <a:solidFill>
                  <a:schemeClr val="accent1"/>
                </a:solidFill>
              </a:rPr>
              <a:t>/</a:t>
            </a:r>
            <a:r>
              <a:rPr lang="cs-CZ" i="1" dirty="0" err="1" smtClean="0">
                <a:solidFill>
                  <a:schemeClr val="accent1"/>
                </a:solidFill>
              </a:rPr>
              <a:t>tý</a:t>
            </a:r>
            <a:r>
              <a:rPr lang="cs-CZ" i="1" dirty="0" smtClean="0">
                <a:solidFill>
                  <a:schemeClr val="accent1"/>
                </a:solidFill>
              </a:rPr>
              <a:t>, </a:t>
            </a:r>
            <a:r>
              <a:rPr lang="cs-CZ" i="1" dirty="0" err="1" smtClean="0">
                <a:solidFill>
                  <a:schemeClr val="accent1"/>
                </a:solidFill>
              </a:rPr>
              <a:t>dí</a:t>
            </a:r>
            <a:r>
              <a:rPr lang="cs-CZ" i="1" dirty="0" smtClean="0">
                <a:solidFill>
                  <a:schemeClr val="accent1"/>
                </a:solidFill>
              </a:rPr>
              <a:t>/</a:t>
            </a:r>
            <a:r>
              <a:rPr lang="cs-CZ" i="1" dirty="0" err="1" smtClean="0">
                <a:solidFill>
                  <a:schemeClr val="accent1"/>
                </a:solidFill>
              </a:rPr>
              <a:t>dý</a:t>
            </a:r>
            <a:r>
              <a:rPr lang="cs-CZ" i="1" dirty="0" smtClean="0">
                <a:solidFill>
                  <a:schemeClr val="accent1"/>
                </a:solidFill>
              </a:rPr>
              <a:t>):</a:t>
            </a:r>
          </a:p>
          <a:p>
            <a:r>
              <a:rPr lang="cs-CZ" dirty="0" err="1" smtClean="0"/>
              <a:t>žlut</a:t>
            </a:r>
            <a:r>
              <a:rPr lang="cs-CZ" dirty="0" smtClean="0"/>
              <a:t>__ tulipán, cviče__ lvi, </a:t>
            </a:r>
            <a:r>
              <a:rPr lang="cs-CZ" dirty="0" err="1" smtClean="0"/>
              <a:t>mla</a:t>
            </a:r>
            <a:r>
              <a:rPr lang="cs-CZ" dirty="0" smtClean="0"/>
              <a:t>__ učitel, </a:t>
            </a:r>
          </a:p>
          <a:p>
            <a:endParaRPr lang="cs-CZ" dirty="0" smtClean="0"/>
          </a:p>
          <a:p>
            <a:r>
              <a:rPr lang="cs-CZ" dirty="0" err="1" smtClean="0"/>
              <a:t>pracovi</a:t>
            </a:r>
            <a:r>
              <a:rPr lang="cs-CZ" dirty="0" smtClean="0"/>
              <a:t>__ zedníci, </a:t>
            </a:r>
            <a:r>
              <a:rPr lang="cs-CZ" dirty="0" err="1" smtClean="0"/>
              <a:t>lí</a:t>
            </a:r>
            <a:r>
              <a:rPr lang="cs-CZ" dirty="0" smtClean="0"/>
              <a:t>__ kocour, nová __lna, </a:t>
            </a:r>
          </a:p>
          <a:p>
            <a:endParaRPr lang="cs-CZ" dirty="0"/>
          </a:p>
          <a:p>
            <a:r>
              <a:rPr lang="cs-CZ" dirty="0"/>
              <a:t>o</a:t>
            </a:r>
            <a:r>
              <a:rPr lang="cs-CZ" dirty="0" smtClean="0"/>
              <a:t>strá __</a:t>
            </a:r>
            <a:r>
              <a:rPr lang="cs-CZ" dirty="0" err="1" smtClean="0"/>
              <a:t>ka</a:t>
            </a:r>
            <a:r>
              <a:rPr lang="cs-CZ" dirty="0" smtClean="0"/>
              <a:t>,  minulý __den, straka__ klauni,</a:t>
            </a:r>
          </a:p>
          <a:p>
            <a:endParaRPr lang="cs-CZ" dirty="0"/>
          </a:p>
          <a:p>
            <a:r>
              <a:rPr lang="cs-CZ" dirty="0" err="1"/>
              <a:t>k</a:t>
            </a:r>
            <a:r>
              <a:rPr lang="cs-CZ" dirty="0" err="1" smtClean="0"/>
              <a:t>ach</a:t>
            </a:r>
            <a:r>
              <a:rPr lang="cs-CZ" dirty="0" smtClean="0"/>
              <a:t>__ peří, </a:t>
            </a:r>
            <a:r>
              <a:rPr lang="cs-CZ" dirty="0" err="1" smtClean="0"/>
              <a:t>slun</a:t>
            </a:r>
            <a:r>
              <a:rPr lang="cs-CZ" dirty="0" smtClean="0"/>
              <a:t>__ den, </a:t>
            </a:r>
            <a:r>
              <a:rPr lang="cs-CZ" dirty="0" err="1" smtClean="0"/>
              <a:t>To__k</a:t>
            </a:r>
            <a:r>
              <a:rPr lang="cs-CZ" dirty="0" smtClean="0"/>
              <a:t>, naše __tě</a:t>
            </a:r>
          </a:p>
          <a:p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229374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TC101790490[[fn=Decatur]]</Template>
  <TotalTime>29</TotalTime>
  <Words>411</Words>
  <Application>Microsoft Office PowerPoint</Application>
  <PresentationFormat>Předvádění na obrazovce (4:3)</PresentationFormat>
  <Paragraphs>58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Decatur</vt:lpstr>
      <vt:lpstr>Snímek 1</vt:lpstr>
      <vt:lpstr>Anotace </vt:lpstr>
      <vt:lpstr>Měkké souhlásky</vt:lpstr>
      <vt:lpstr>Měkké souhlásky</vt:lpstr>
      <vt:lpstr>Pracovní list 1</vt:lpstr>
      <vt:lpstr>Pracovní list 2</vt:lpstr>
      <vt:lpstr>Pracovní list 3</vt:lpstr>
      <vt:lpstr>Pracovní list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Měkké souhlásky</dc:title>
  <cp:lastModifiedBy>Dum</cp:lastModifiedBy>
  <cp:revision>10</cp:revision>
  <dcterms:modified xsi:type="dcterms:W3CDTF">2013-05-23T11:23:09Z</dcterms:modified>
</cp:coreProperties>
</file>