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6" r:id="rId2"/>
    <p:sldId id="267" r:id="rId3"/>
    <p:sldId id="257" r:id="rId4"/>
    <p:sldId id="258" r:id="rId5"/>
    <p:sldId id="259" r:id="rId6"/>
    <p:sldId id="261" r:id="rId7"/>
    <p:sldId id="262" r:id="rId8"/>
    <p:sldId id="264" r:id="rId9"/>
    <p:sldId id="265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9" autoAdjust="0"/>
    <p:restoredTop sz="94660"/>
  </p:normalViewPr>
  <p:slideViewPr>
    <p:cSldViewPr>
      <p:cViewPr varScale="1">
        <p:scale>
          <a:sx n="74" d="100"/>
          <a:sy n="74" d="100"/>
        </p:scale>
        <p:origin x="-103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051301-36FD-42E7-81C3-3D497C88E045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C9C263-3B23-4FCC-8BC4-04117D8CF73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00274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C9C263-3B23-4FCC-8BC4-04117D8CF73D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C9C263-3B23-4FCC-8BC4-04117D8CF73D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53491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D6AFA74-26E1-4E9A-8A8E-861A1D39FBFC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1069856" y="500042"/>
            <a:ext cx="8074144" cy="5809848"/>
          </a:xfrm>
          <a:prstGeom prst="rect">
            <a:avLst/>
          </a:prstGeom>
        </p:spPr>
        <p:txBody>
          <a:bodyPr tIns="0">
            <a:normAutofit/>
          </a:bodyPr>
          <a:lstStyle/>
          <a:p>
            <a:pPr marL="27432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Název školy: Speciální základní škola, Louny, </a:t>
            </a:r>
            <a:r>
              <a:rPr kumimoji="0" lang="cs-CZ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Poděbradova</a:t>
            </a: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640, příspěvková organizace</a:t>
            </a:r>
            <a:b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Mgr. Věra </a:t>
            </a:r>
            <a:r>
              <a:rPr kumimoji="0" lang="cs-CZ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Elbelová</a:t>
            </a: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Název materiálu: VY_32_INOVACE_06_STREDOCESKY</a:t>
            </a:r>
            <a:r>
              <a:rPr lang="cs-CZ" sz="2600" dirty="0" smtClean="0">
                <a:solidFill>
                  <a:schemeClr val="tx2">
                    <a:shade val="30000"/>
                    <a:satMod val="150000"/>
                  </a:schemeClr>
                </a:solidFill>
              </a:rPr>
              <a:t>_KRAJ</a:t>
            </a:r>
            <a:endParaRPr kumimoji="0" lang="cs-CZ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shade val="30000"/>
                  <a:satMod val="1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cs-CZ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shade val="30000"/>
                  <a:satMod val="1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výstupy ŠVP: - </a:t>
            </a:r>
            <a:r>
              <a:rPr kumimoji="0" lang="cs-CZ" sz="2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Žák dle svých možností lokalizuje na mapě daný kraj</a:t>
            </a:r>
          </a:p>
          <a:p>
            <a:pPr marL="27432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cs-CZ" sz="2600" i="1" dirty="0" smtClean="0">
                <a:solidFill>
                  <a:schemeClr val="tx2">
                    <a:shade val="30000"/>
                    <a:satMod val="150000"/>
                  </a:schemeClr>
                </a:solidFill>
              </a:rPr>
              <a:t>                          - Žák dle svých možností popisuje přírodní podmínky, </a:t>
            </a:r>
            <a:r>
              <a:rPr lang="cs-CZ" sz="2600" i="1" dirty="0" smtClean="0">
                <a:solidFill>
                  <a:schemeClr val="tx2">
                    <a:shade val="30000"/>
                    <a:satMod val="150000"/>
                  </a:schemeClr>
                </a:solidFill>
              </a:rPr>
              <a:t>hospodářství</a:t>
            </a:r>
            <a:r>
              <a:rPr lang="cs-CZ" sz="2600" i="1" dirty="0" smtClean="0">
                <a:solidFill>
                  <a:schemeClr val="tx2">
                    <a:shade val="30000"/>
                    <a:satMod val="150000"/>
                  </a:schemeClr>
                </a:solidFill>
              </a:rPr>
              <a:t>, zvláštnosti, kulturní zajímavosti jednotlivých regionů</a:t>
            </a:r>
            <a:endParaRPr kumimoji="0" lang="cs-CZ" sz="2600" b="0" i="1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shade val="30000"/>
                  <a:satMod val="1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0657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Podnadpis 2"/>
          <p:cNvSpPr txBox="1">
            <a:spLocks noGrp="1"/>
          </p:cNvSpPr>
          <p:nvPr>
            <p:ph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r>
              <a:rPr kumimoji="0" lang="cs-CZ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prezentace je určena pro 7. ročník speciální školy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cs-CZ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slouží k výuce zeměpisu</a:t>
            </a:r>
            <a:r>
              <a:rPr kumimoji="0" lang="cs-CZ" sz="2400" b="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Česká republika</a:t>
            </a:r>
          </a:p>
          <a:p>
            <a:pPr>
              <a:defRPr/>
            </a:pPr>
            <a:endParaRPr lang="cs-CZ" sz="2400" i="1" dirty="0" smtClean="0"/>
          </a:p>
          <a:p>
            <a:pPr lvl="0">
              <a:defRPr/>
            </a:pPr>
            <a:r>
              <a:rPr lang="cs-CZ" sz="1800" dirty="0" smtClean="0"/>
              <a:t>strana 3.-7. - podklad pro výklad </a:t>
            </a:r>
          </a:p>
          <a:p>
            <a:pPr lvl="0">
              <a:defRPr/>
            </a:pPr>
            <a:r>
              <a:rPr lang="cs-CZ" sz="1800" dirty="0" smtClean="0"/>
              <a:t>Strana 8.-9.  – test pro žáky -  žáci vybírají jednu správnou odpověď na otázky, klikáním na myš se zobrazí odpovědi</a:t>
            </a:r>
            <a:endParaRPr lang="cs-CZ" sz="1800" i="1" dirty="0" smtClean="0"/>
          </a:p>
        </p:txBody>
      </p:sp>
    </p:spTree>
    <p:extLst>
      <p:ext uri="{BB962C8B-B14F-4D97-AF65-F5344CB8AC3E}">
        <p14:creationId xmlns="" xmlns:p14="http://schemas.microsoft.com/office/powerpoint/2010/main" val="296447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ázek 15" descr="kraj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1484784"/>
            <a:ext cx="5332162" cy="4824536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498080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Středočeský kraj</a:t>
            </a:r>
            <a:endParaRPr lang="cs-CZ" sz="3600" dirty="0"/>
          </a:p>
        </p:txBody>
      </p:sp>
      <p:pic>
        <p:nvPicPr>
          <p:cNvPr id="11" name="Obrázek 10" descr="1280px-Stredocesky_kraj.sv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332656"/>
            <a:ext cx="1979712" cy="1133695"/>
          </a:xfrm>
          <a:prstGeom prst="rect">
            <a:avLst/>
          </a:prstGeom>
        </p:spPr>
      </p:pic>
      <p:sp>
        <p:nvSpPr>
          <p:cNvPr id="17" name="TextovéPole 16"/>
          <p:cNvSpPr txBox="1"/>
          <p:nvPr/>
        </p:nvSpPr>
        <p:spPr>
          <a:xfrm>
            <a:off x="971600" y="3356992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Sídlo krajského úřadu je v Praze.</a:t>
            </a:r>
            <a:endParaRPr lang="cs-CZ" dirty="0"/>
          </a:p>
        </p:txBody>
      </p:sp>
      <p:sp>
        <p:nvSpPr>
          <p:cNvPr id="19" name="Elipsa 18"/>
          <p:cNvSpPr/>
          <p:nvPr/>
        </p:nvSpPr>
        <p:spPr>
          <a:xfrm>
            <a:off x="5724128" y="3789040"/>
            <a:ext cx="432048" cy="504056"/>
          </a:xfrm>
          <a:prstGeom prst="ellipse">
            <a:avLst/>
          </a:prstGeom>
          <a:solidFill>
            <a:srgbClr val="FF0000">
              <a:alpha val="57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971600" y="1556792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Největší kraj ČR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115025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 animBg="1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Obrázek 22" descr="kraj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898409"/>
            <a:ext cx="5980234" cy="5410911"/>
          </a:xfrm>
          <a:prstGeom prst="rect">
            <a:avLst/>
          </a:prstGeom>
        </p:spPr>
      </p:pic>
      <p:sp>
        <p:nvSpPr>
          <p:cNvPr id="14" name="Nadpis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498080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Města a průmysl</a:t>
            </a:r>
            <a:endParaRPr lang="cs-CZ" sz="36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043608" y="112474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Průmysl:</a:t>
            </a:r>
            <a:endParaRPr lang="cs-CZ" sz="2000" b="1" u="sng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115616" y="2276872"/>
            <a:ext cx="14401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70C0"/>
                </a:solidFill>
              </a:rPr>
              <a:t>Chemický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1043608" y="3356992"/>
            <a:ext cx="17281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Automobilový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1115616" y="4365104"/>
            <a:ext cx="14401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Elektrárna</a:t>
            </a:r>
          </a:p>
        </p:txBody>
      </p:sp>
      <p:sp>
        <p:nvSpPr>
          <p:cNvPr id="28" name="Elipsa 27"/>
          <p:cNvSpPr/>
          <p:nvPr/>
        </p:nvSpPr>
        <p:spPr>
          <a:xfrm>
            <a:off x="3707904" y="3573016"/>
            <a:ext cx="144016" cy="144016"/>
          </a:xfrm>
          <a:prstGeom prst="ellipse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5220072" y="2996952"/>
            <a:ext cx="144016" cy="144016"/>
          </a:xfrm>
          <a:prstGeom prst="ellipse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5724128" y="2924944"/>
            <a:ext cx="144016" cy="144016"/>
          </a:xfrm>
          <a:prstGeom prst="ellipse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6804248" y="2276872"/>
            <a:ext cx="144016" cy="144016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7524328" y="3933056"/>
            <a:ext cx="144016" cy="144016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5724128" y="2564904"/>
            <a:ext cx="144016" cy="144016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5224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 animBg="1"/>
      <p:bldP spid="29" grpId="0" animBg="1"/>
      <p:bldP spid="30" grpId="0" animBg="1"/>
      <p:bldP spid="31" grpId="1" animBg="1"/>
      <p:bldP spid="32" grpId="1" animBg="1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49808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Zemědělství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71600" y="1052736"/>
            <a:ext cx="2160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b="1" u="sng" dirty="0" smtClean="0"/>
              <a:t>Úrodné nížiny</a:t>
            </a:r>
          </a:p>
        </p:txBody>
      </p:sp>
      <p:pic>
        <p:nvPicPr>
          <p:cNvPr id="9" name="Obrázek 8" descr="kraj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898409"/>
            <a:ext cx="5980234" cy="5410911"/>
          </a:xfrm>
          <a:prstGeom prst="rect">
            <a:avLst/>
          </a:prstGeom>
        </p:spPr>
      </p:pic>
      <p:sp>
        <p:nvSpPr>
          <p:cNvPr id="11" name="Elipsa 10"/>
          <p:cNvSpPr/>
          <p:nvPr/>
        </p:nvSpPr>
        <p:spPr>
          <a:xfrm rot="1691135">
            <a:off x="4868070" y="2478020"/>
            <a:ext cx="2952328" cy="10801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971600" y="1700808"/>
            <a:ext cx="2160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b="1" dirty="0" smtClean="0"/>
              <a:t>Obilí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971600" y="3356992"/>
            <a:ext cx="2160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b="1" dirty="0" smtClean="0"/>
              <a:t>Zelenina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971600" y="5229200"/>
            <a:ext cx="2160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b="1" dirty="0" smtClean="0"/>
              <a:t>Cukrová řepa</a:t>
            </a:r>
          </a:p>
        </p:txBody>
      </p:sp>
      <p:pic>
        <p:nvPicPr>
          <p:cNvPr id="15" name="Obrázek 14" descr="Kedlubny_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7" y="3789040"/>
            <a:ext cx="1704995" cy="127874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Obrázek 15" descr="pšenice-pol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608" y="2060848"/>
            <a:ext cx="1726156" cy="115212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Obrázek 16" descr="Beet_roots_medium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3608" y="5589240"/>
            <a:ext cx="1728192" cy="115212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21520383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 descr="kraj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898409"/>
            <a:ext cx="5980234" cy="541091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5010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Krajina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1124744"/>
            <a:ext cx="21643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Rovinatá krajina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132856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Pohoří BRDY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43608" y="3068960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Řeky</a:t>
            </a:r>
            <a:endParaRPr lang="cs-CZ" sz="2000" b="1" dirty="0"/>
          </a:p>
        </p:txBody>
      </p:sp>
      <p:sp>
        <p:nvSpPr>
          <p:cNvPr id="11" name="Elipsa 10"/>
          <p:cNvSpPr/>
          <p:nvPr/>
        </p:nvSpPr>
        <p:spPr>
          <a:xfrm>
            <a:off x="3635896" y="4941168"/>
            <a:ext cx="1008112" cy="10801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Rovnoramenný trojúhelník 11"/>
          <p:cNvSpPr/>
          <p:nvPr/>
        </p:nvSpPr>
        <p:spPr>
          <a:xfrm rot="5400000">
            <a:off x="4139380" y="4005636"/>
            <a:ext cx="289176" cy="14401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Rovnoramenný trojúhelník 12"/>
          <p:cNvSpPr/>
          <p:nvPr/>
        </p:nvSpPr>
        <p:spPr>
          <a:xfrm rot="5400000">
            <a:off x="5291508" y="4797724"/>
            <a:ext cx="289176" cy="14401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Rovnoramenný trojúhelník 13"/>
          <p:cNvSpPr/>
          <p:nvPr/>
        </p:nvSpPr>
        <p:spPr>
          <a:xfrm rot="10800000">
            <a:off x="6372200" y="4437112"/>
            <a:ext cx="289176" cy="14401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Rovnoramenný trojúhelník 14"/>
          <p:cNvSpPr/>
          <p:nvPr/>
        </p:nvSpPr>
        <p:spPr>
          <a:xfrm rot="10800000">
            <a:off x="6516216" y="3140968"/>
            <a:ext cx="289176" cy="14401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Rovnoramenný trojúhelník 15"/>
          <p:cNvSpPr/>
          <p:nvPr/>
        </p:nvSpPr>
        <p:spPr>
          <a:xfrm rot="5400000">
            <a:off x="6659660" y="1989412"/>
            <a:ext cx="289176" cy="14401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1043608" y="3933056"/>
            <a:ext cx="17281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Na Vltavě vybudovány vodní nádrže (rekreace, výroba el. Energie)</a:t>
            </a:r>
            <a:endParaRPr lang="cs-CZ" sz="2000" b="1" dirty="0"/>
          </a:p>
        </p:txBody>
      </p:sp>
    </p:spTree>
    <p:extLst>
      <p:ext uri="{BB962C8B-B14F-4D97-AF65-F5344CB8AC3E}">
        <p14:creationId xmlns="" xmlns:p14="http://schemas.microsoft.com/office/powerpoint/2010/main" val="2141562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 descr="kraj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898409"/>
            <a:ext cx="5980234" cy="5410911"/>
          </a:xfrm>
          <a:prstGeom prst="rect">
            <a:avLst/>
          </a:prstGeom>
        </p:spPr>
      </p:pic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5010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Památky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1196752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Hrad Karlštejn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2852936"/>
            <a:ext cx="23762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Chrám sv. Barbory v Kutné Hoře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5085184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Poděbrady - lázně</a:t>
            </a:r>
            <a:endParaRPr lang="cs-CZ" sz="2000" b="1" dirty="0"/>
          </a:p>
        </p:txBody>
      </p:sp>
      <p:pic>
        <p:nvPicPr>
          <p:cNvPr id="11" name="Obrázek 10" descr="12474269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1628800"/>
            <a:ext cx="1467247" cy="98794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Obrázek 12" descr="barbor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608" y="4005064"/>
            <a:ext cx="1800200" cy="97510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Obrázek 13" descr="2569-podebrady---hotel-zamecek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3608" y="5805264"/>
            <a:ext cx="1728192" cy="105273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Ovál 1"/>
          <p:cNvSpPr/>
          <p:nvPr/>
        </p:nvSpPr>
        <p:spPr>
          <a:xfrm>
            <a:off x="4716016" y="4157464"/>
            <a:ext cx="144016" cy="144016"/>
          </a:xfrm>
          <a:prstGeom prst="ellipse">
            <a:avLst/>
          </a:prstGeom>
          <a:solidFill>
            <a:schemeClr val="accent3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7668344" y="4229472"/>
            <a:ext cx="144016" cy="144016"/>
          </a:xfrm>
          <a:prstGeom prst="ellipse">
            <a:avLst/>
          </a:prstGeom>
          <a:solidFill>
            <a:schemeClr val="accent3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7308304" y="3360767"/>
            <a:ext cx="144016" cy="144016"/>
          </a:xfrm>
          <a:prstGeom prst="ellipse">
            <a:avLst/>
          </a:prstGeom>
          <a:solidFill>
            <a:schemeClr val="accent3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66074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  <p:bldP spid="2" grpId="0" animBg="1"/>
      <p:bldP spid="12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Testíky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03648" y="1196752"/>
            <a:ext cx="7344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Ve kterém pohoří leží Černé jezero ?</a:t>
            </a:r>
            <a:endParaRPr lang="cs-CZ" sz="20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05905173"/>
              </p:ext>
            </p:extLst>
          </p:nvPr>
        </p:nvGraphicFramePr>
        <p:xfrm>
          <a:off x="1331640" y="2060848"/>
          <a:ext cx="7488832" cy="3528392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3744416"/>
                <a:gridCol w="3744416"/>
              </a:tblGrid>
              <a:tr h="88209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Krušné hory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88209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Lužické hory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88209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Šumava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88209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Doupovské hory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2348880"/>
            <a:ext cx="762000" cy="3048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542" y="3276600"/>
            <a:ext cx="762000" cy="3048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8570" y="4941168"/>
            <a:ext cx="762000" cy="3048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7142" y="407707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64615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Odpověz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30423" y="1189302"/>
            <a:ext cx="7344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Která řeka protéká naším městem ?</a:t>
            </a:r>
            <a:endParaRPr lang="cs-CZ" sz="20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79087713"/>
              </p:ext>
            </p:extLst>
          </p:nvPr>
        </p:nvGraphicFramePr>
        <p:xfrm>
          <a:off x="1331640" y="2060848"/>
          <a:ext cx="7488832" cy="3528392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3744416"/>
                <a:gridCol w="3744416"/>
              </a:tblGrid>
              <a:tr h="88209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Labe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88209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Ohře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88209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Vltava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88209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Berounka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542" y="2348880"/>
            <a:ext cx="762000" cy="3048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542" y="4077072"/>
            <a:ext cx="762000" cy="3048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4952" y="4941168"/>
            <a:ext cx="762000" cy="3048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7142" y="328748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37967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7574" y="290639"/>
            <a:ext cx="7498080" cy="724942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Použité zdroje</a:t>
            </a:r>
            <a:endParaRPr lang="cs-CZ" sz="3600" dirty="0"/>
          </a:p>
        </p:txBody>
      </p:sp>
      <p:sp>
        <p:nvSpPr>
          <p:cNvPr id="15" name="Obdélník 14"/>
          <p:cNvSpPr/>
          <p:nvPr/>
        </p:nvSpPr>
        <p:spPr>
          <a:xfrm>
            <a:off x="1115616" y="980728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http://upload.wikimedia.org/wikipedia/commons/thumb/d/db/Stredocesky_kraj.svg/1280px-Stredocesky_kraj.svg.png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1115616" y="1628800"/>
            <a:ext cx="37455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http://www.mrkev.</a:t>
            </a:r>
            <a:r>
              <a:rPr lang="cs-CZ" dirty="0" err="1" smtClean="0"/>
              <a:t>com</a:t>
            </a:r>
            <a:r>
              <a:rPr lang="cs-CZ" dirty="0" smtClean="0"/>
              <a:t>/</a:t>
            </a:r>
            <a:r>
              <a:rPr lang="cs-CZ" dirty="0" err="1" smtClean="0"/>
              <a:t>polni</a:t>
            </a:r>
            <a:r>
              <a:rPr lang="cs-CZ" dirty="0" smtClean="0"/>
              <a:t>-</a:t>
            </a:r>
            <a:r>
              <a:rPr lang="cs-CZ" dirty="0" err="1" smtClean="0"/>
              <a:t>vyroba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1115616" y="1988840"/>
            <a:ext cx="80283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http://www.nazeleno.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nazelenoplus</a:t>
            </a:r>
            <a:r>
              <a:rPr lang="cs-CZ" dirty="0" smtClean="0"/>
              <a:t>/</a:t>
            </a:r>
            <a:r>
              <a:rPr lang="cs-CZ" dirty="0" err="1" smtClean="0"/>
              <a:t>pribeh</a:t>
            </a:r>
            <a:r>
              <a:rPr lang="cs-CZ" dirty="0" smtClean="0"/>
              <a:t>-o-</a:t>
            </a:r>
            <a:r>
              <a:rPr lang="cs-CZ" dirty="0" err="1" smtClean="0"/>
              <a:t>bioplynove</a:t>
            </a:r>
            <a:r>
              <a:rPr lang="cs-CZ" dirty="0" smtClean="0"/>
              <a:t>-stanici-se-</a:t>
            </a:r>
            <a:r>
              <a:rPr lang="cs-CZ" dirty="0" err="1" smtClean="0"/>
              <a:t>spatnym</a:t>
            </a:r>
            <a:r>
              <a:rPr lang="cs-CZ" dirty="0" smtClean="0"/>
              <a:t>-koncem.</a:t>
            </a:r>
            <a:r>
              <a:rPr lang="cs-CZ" dirty="0" err="1" smtClean="0"/>
              <a:t>aspx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1115616" y="2636912"/>
            <a:ext cx="7416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prx.org</a:t>
            </a:r>
            <a:r>
              <a:rPr lang="cs-CZ" dirty="0" smtClean="0"/>
              <a:t>/</a:t>
            </a:r>
            <a:r>
              <a:rPr lang="cs-CZ" dirty="0" err="1" smtClean="0"/>
              <a:t>pieces</a:t>
            </a:r>
            <a:r>
              <a:rPr lang="cs-CZ" dirty="0" smtClean="0"/>
              <a:t>/59423-</a:t>
            </a:r>
            <a:r>
              <a:rPr lang="cs-CZ" dirty="0" err="1" smtClean="0"/>
              <a:t>all</a:t>
            </a:r>
            <a:r>
              <a:rPr lang="cs-CZ" dirty="0" smtClean="0"/>
              <a:t>-</a:t>
            </a:r>
            <a:r>
              <a:rPr lang="cs-CZ" dirty="0" err="1" smtClean="0"/>
              <a:t>about</a:t>
            </a:r>
            <a:r>
              <a:rPr lang="cs-CZ" dirty="0" smtClean="0"/>
              <a:t>-</a:t>
            </a:r>
            <a:r>
              <a:rPr lang="cs-CZ" dirty="0" err="1" smtClean="0"/>
              <a:t>the</a:t>
            </a:r>
            <a:r>
              <a:rPr lang="cs-CZ" dirty="0" smtClean="0"/>
              <a:t>-</a:t>
            </a:r>
            <a:r>
              <a:rPr lang="cs-CZ" dirty="0" err="1" smtClean="0"/>
              <a:t>sugar</a:t>
            </a:r>
            <a:r>
              <a:rPr lang="cs-CZ" dirty="0" smtClean="0"/>
              <a:t>-</a:t>
            </a:r>
            <a:r>
              <a:rPr lang="cs-CZ" dirty="0" err="1" smtClean="0"/>
              <a:t>beet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1115616" y="3068960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zamky</a:t>
            </a:r>
            <a:r>
              <a:rPr lang="cs-CZ" dirty="0" smtClean="0"/>
              <a:t>-hrady.</a:t>
            </a:r>
            <a:r>
              <a:rPr lang="cs-CZ" dirty="0" err="1" smtClean="0"/>
              <a:t>eu</a:t>
            </a:r>
            <a:r>
              <a:rPr lang="cs-CZ" dirty="0" smtClean="0"/>
              <a:t>/hrady-</a:t>
            </a:r>
            <a:r>
              <a:rPr lang="cs-CZ" dirty="0" err="1" smtClean="0"/>
              <a:t>karlstejn</a:t>
            </a:r>
            <a:r>
              <a:rPr lang="cs-CZ" dirty="0" smtClean="0"/>
              <a:t>-detaily,71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1115616" y="3429000"/>
            <a:ext cx="76328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cestykrajem.cz</a:t>
            </a:r>
            <a:r>
              <a:rPr lang="cs-CZ" dirty="0" smtClean="0"/>
              <a:t>/katalog/dle-lokalit/objekty/</a:t>
            </a:r>
            <a:r>
              <a:rPr lang="cs-CZ" dirty="0" err="1" smtClean="0"/>
              <a:t>chram</a:t>
            </a:r>
            <a:r>
              <a:rPr lang="cs-CZ" dirty="0" smtClean="0"/>
              <a:t>-</a:t>
            </a:r>
            <a:r>
              <a:rPr lang="cs-CZ" dirty="0" err="1" smtClean="0"/>
              <a:t>sv</a:t>
            </a:r>
            <a:r>
              <a:rPr lang="cs-CZ" dirty="0" smtClean="0"/>
              <a:t>-</a:t>
            </a:r>
            <a:r>
              <a:rPr lang="cs-CZ" dirty="0" err="1" smtClean="0"/>
              <a:t>barbory</a:t>
            </a:r>
            <a:r>
              <a:rPr lang="cs-CZ" dirty="0" smtClean="0"/>
              <a:t>/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1115616" y="3789040"/>
            <a:ext cx="7776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http://svetnadosah.com/zeme/ceska-republika/podebrady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187624" y="4293096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F. KORTUS A F. TEPLÝ. </a:t>
            </a:r>
            <a:r>
              <a:rPr lang="cs-CZ" i="1" dirty="0"/>
              <a:t>Zeměpis Česká republika</a:t>
            </a:r>
            <a:r>
              <a:rPr lang="cs-CZ" dirty="0"/>
              <a:t>: </a:t>
            </a:r>
            <a:r>
              <a:rPr lang="cs-CZ" i="1" dirty="0"/>
              <a:t>Učebnice pro základní školu a základní školu praktickou</a:t>
            </a:r>
            <a:r>
              <a:rPr lang="cs-CZ" dirty="0"/>
              <a:t>. 1. vyd. Praha: Parta, s.r.o., 2006. ISBN 80-7320-088-0. </a:t>
            </a:r>
          </a:p>
        </p:txBody>
      </p:sp>
    </p:spTree>
    <p:extLst>
      <p:ext uri="{BB962C8B-B14F-4D97-AF65-F5344CB8AC3E}">
        <p14:creationId xmlns="" xmlns:p14="http://schemas.microsoft.com/office/powerpoint/2010/main" val="4287601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663</TotalTime>
  <Words>212</Words>
  <Application>Microsoft Office PowerPoint</Application>
  <PresentationFormat>Předvádění na obrazovce (4:3)</PresentationFormat>
  <Paragraphs>55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Slunovrat</vt:lpstr>
      <vt:lpstr>Snímek 1</vt:lpstr>
      <vt:lpstr>Anotace</vt:lpstr>
      <vt:lpstr>Středočeský kraj</vt:lpstr>
      <vt:lpstr>Města a průmysl</vt:lpstr>
      <vt:lpstr>Zemědělství</vt:lpstr>
      <vt:lpstr>Krajina</vt:lpstr>
      <vt:lpstr>Památky</vt:lpstr>
      <vt:lpstr>Testíky</vt:lpstr>
      <vt:lpstr>Odpověz</vt:lpstr>
      <vt:lpstr>Použité zdroje</vt:lpstr>
    </vt:vector>
  </TitlesOfParts>
  <Company>PRE, a.s.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Elbel Jaromír, Ing.</dc:creator>
  <cp:lastModifiedBy>Janička</cp:lastModifiedBy>
  <cp:revision>119</cp:revision>
  <dcterms:created xsi:type="dcterms:W3CDTF">2012-03-28T05:44:11Z</dcterms:created>
  <dcterms:modified xsi:type="dcterms:W3CDTF">2012-04-10T16:43:16Z</dcterms:modified>
</cp:coreProperties>
</file>