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VY_32_INOVACE_16_18 </a:t>
          </a:r>
          <a:r>
            <a:rPr lang="cs-CZ" sz="2000" baseline="0" dirty="0" err="1" smtClean="0"/>
            <a:t>dě</a:t>
          </a:r>
          <a:r>
            <a:rPr lang="cs-CZ" sz="2000" baseline="0" smtClean="0"/>
            <a:t>, tě, ně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Základní škola  a Mateřská škola Nedvědice, okr. Brno-venkov,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Tomanová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2. ročník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0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863" custLinFactNeighborY="-521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863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677" custLinFactNeighborY="-575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5B8091-8BE8-4E2F-97F8-003E2552A603}" type="presOf" srcId="{757F3AB3-0718-4624-B441-E567A8F0AB56}" destId="{333A1088-737F-45CB-B68E-254E46348037}" srcOrd="0" destOrd="0" presId="urn:microsoft.com/office/officeart/2005/8/layout/target3"/>
    <dgm:cxn modelId="{95D264D4-8F74-440C-8675-FBB9278F1A79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EF2C7BB-6729-4956-BF02-B95B78157D5E}" type="presOf" srcId="{4C35D32F-0EAB-4CD7-82EE-45574DC2A586}" destId="{890E4F0B-2866-4A3F-A3C7-2A14B1797930}" srcOrd="1" destOrd="0" presId="urn:microsoft.com/office/officeart/2005/8/layout/target3"/>
    <dgm:cxn modelId="{2C67A2E5-E197-474C-9284-E5E4B419AF0E}" type="presOf" srcId="{4C35D32F-0EAB-4CD7-82EE-45574DC2A586}" destId="{8BEBB6EC-1DAA-4CAC-8A25-BC0FCBD5DBD5}" srcOrd="0" destOrd="0" presId="urn:microsoft.com/office/officeart/2005/8/layout/target3"/>
    <dgm:cxn modelId="{9569E829-6733-491C-BC69-978D90DB2D80}" type="presOf" srcId="{D8197B8C-B260-4A16-BDF4-0947B075E274}" destId="{5A5FFA88-C948-4069-8E93-59FA12366E83}" srcOrd="1" destOrd="0" presId="urn:microsoft.com/office/officeart/2005/8/layout/target3"/>
    <dgm:cxn modelId="{C747625E-FE97-47A2-AED4-E5DE62639A18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1CF6316-26F5-4CFE-8E60-BC979DFA0991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DB41E6D-29E0-4984-A427-A981722F75EB}" type="presOf" srcId="{B651F6E3-6281-48DB-9319-2AEAFDAE7572}" destId="{619D679B-A015-4ECF-8348-D1034C574F40}" srcOrd="0" destOrd="0" presId="urn:microsoft.com/office/officeart/2005/8/layout/target3"/>
    <dgm:cxn modelId="{492F9479-62F6-45B3-B301-BE63F13E1112}" type="presOf" srcId="{D1B46980-6531-4606-95E6-44980827E919}" destId="{6140AFEC-043D-4C43-A2F9-D0F5331DF3A3}" srcOrd="0" destOrd="0" presId="urn:microsoft.com/office/officeart/2005/8/layout/target3"/>
    <dgm:cxn modelId="{AB595DC9-6FAF-4FB8-85B7-C417F9E6A2D7}" type="presOf" srcId="{D1D4F407-5343-4D3F-B5B9-D407B03CAEB4}" destId="{D005CE8C-CC26-4C3E-AC11-E15060ECD759}" srcOrd="0" destOrd="0" presId="urn:microsoft.com/office/officeart/2005/8/layout/target3"/>
    <dgm:cxn modelId="{4E994463-0CA1-4209-BCE5-12A0E27E8670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22F79D9-0B54-4AE7-875A-7D93231E50B7}" type="presParOf" srcId="{333A1088-737F-45CB-B68E-254E46348037}" destId="{F5ABB229-8D3B-4694-996A-96F23CF14429}" srcOrd="0" destOrd="0" presId="urn:microsoft.com/office/officeart/2005/8/layout/target3"/>
    <dgm:cxn modelId="{8538D509-FA32-4824-8D5A-E56649E9E8F2}" type="presParOf" srcId="{333A1088-737F-45CB-B68E-254E46348037}" destId="{F41139FD-01EE-4571-8B17-4FB00FC51163}" srcOrd="1" destOrd="0" presId="urn:microsoft.com/office/officeart/2005/8/layout/target3"/>
    <dgm:cxn modelId="{7739ED0F-0B4B-4A90-98CF-15F7866E401E}" type="presParOf" srcId="{333A1088-737F-45CB-B68E-254E46348037}" destId="{D005CE8C-CC26-4C3E-AC11-E15060ECD759}" srcOrd="2" destOrd="0" presId="urn:microsoft.com/office/officeart/2005/8/layout/target3"/>
    <dgm:cxn modelId="{773A1ACB-CCA1-4134-9FAC-A0D881AA8F6F}" type="presParOf" srcId="{333A1088-737F-45CB-B68E-254E46348037}" destId="{2C702D82-9B77-49B7-9568-BB8EB47C3372}" srcOrd="3" destOrd="0" presId="urn:microsoft.com/office/officeart/2005/8/layout/target3"/>
    <dgm:cxn modelId="{57A460B3-33C8-4393-BD78-9DB8574323D2}" type="presParOf" srcId="{333A1088-737F-45CB-B68E-254E46348037}" destId="{A52A0455-90FF-4808-ABD0-F02540D31D5A}" srcOrd="4" destOrd="0" presId="urn:microsoft.com/office/officeart/2005/8/layout/target3"/>
    <dgm:cxn modelId="{375E848B-4811-4427-8D40-E0D0E7E219E5}" type="presParOf" srcId="{333A1088-737F-45CB-B68E-254E46348037}" destId="{6140AFEC-043D-4C43-A2F9-D0F5331DF3A3}" srcOrd="5" destOrd="0" presId="urn:microsoft.com/office/officeart/2005/8/layout/target3"/>
    <dgm:cxn modelId="{AA380556-9ADD-4489-85A3-05393F51FFE0}" type="presParOf" srcId="{333A1088-737F-45CB-B68E-254E46348037}" destId="{9358AC05-5D7D-4327-9F80-1AD486AEA664}" srcOrd="6" destOrd="0" presId="urn:microsoft.com/office/officeart/2005/8/layout/target3"/>
    <dgm:cxn modelId="{9BC8A25F-A4F2-4DF8-8C2E-0BAB8550C02B}" type="presParOf" srcId="{333A1088-737F-45CB-B68E-254E46348037}" destId="{313FC574-E1CD-4FB4-B054-0B805CE0447D}" srcOrd="7" destOrd="0" presId="urn:microsoft.com/office/officeart/2005/8/layout/target3"/>
    <dgm:cxn modelId="{C7088199-55AA-419B-A3EE-7CB95A3533BF}" type="presParOf" srcId="{333A1088-737F-45CB-B68E-254E46348037}" destId="{619D679B-A015-4ECF-8348-D1034C574F40}" srcOrd="8" destOrd="0" presId="urn:microsoft.com/office/officeart/2005/8/layout/target3"/>
    <dgm:cxn modelId="{124CAC32-2FFA-4339-88A7-266747ABECE4}" type="presParOf" srcId="{333A1088-737F-45CB-B68E-254E46348037}" destId="{322283A8-4A27-4CDA-BAE3-F381106A9174}" srcOrd="9" destOrd="0" presId="urn:microsoft.com/office/officeart/2005/8/layout/target3"/>
    <dgm:cxn modelId="{ECF99E35-6651-45C7-8DFE-5E6F2CFB6636}" type="presParOf" srcId="{333A1088-737F-45CB-B68E-254E46348037}" destId="{FFC9F71D-1B4F-4AD9-A4A6-86ADEFC8AF5C}" srcOrd="10" destOrd="0" presId="urn:microsoft.com/office/officeart/2005/8/layout/target3"/>
    <dgm:cxn modelId="{E24290E0-B133-4053-B05B-A029E647CAF6}" type="presParOf" srcId="{333A1088-737F-45CB-B68E-254E46348037}" destId="{25B08C86-7E15-44DC-BE7F-FFB55DD49D12}" srcOrd="11" destOrd="0" presId="urn:microsoft.com/office/officeart/2005/8/layout/target3"/>
    <dgm:cxn modelId="{CF6DBC92-11F6-4CD2-A4AF-C05FAA2C7727}" type="presParOf" srcId="{333A1088-737F-45CB-B68E-254E46348037}" destId="{76644BE8-9D7C-4C09-B250-3D10AF48CBB7}" srcOrd="12" destOrd="0" presId="urn:microsoft.com/office/officeart/2005/8/layout/target3"/>
    <dgm:cxn modelId="{8AB8824F-CE28-41E6-B539-3FF46CA7E6F3}" type="presParOf" srcId="{333A1088-737F-45CB-B68E-254E46348037}" destId="{EE85B701-7295-41C0-BA7A-34D3756A2AE6}" srcOrd="13" destOrd="0" presId="urn:microsoft.com/office/officeart/2005/8/layout/target3"/>
    <dgm:cxn modelId="{1AA54812-25CB-43F4-B4C7-BC39B3F44097}" type="presParOf" srcId="{333A1088-737F-45CB-B68E-254E46348037}" destId="{8BEBB6EC-1DAA-4CAC-8A25-BC0FCBD5DBD5}" srcOrd="14" destOrd="0" presId="urn:microsoft.com/office/officeart/2005/8/layout/target3"/>
    <dgm:cxn modelId="{D21BCC8F-ADC9-4B97-A6C0-A250D5DC9F4D}" type="presParOf" srcId="{333A1088-737F-45CB-B68E-254E46348037}" destId="{AED2198E-93D5-4001-81B4-73124B309672}" srcOrd="15" destOrd="0" presId="urn:microsoft.com/office/officeart/2005/8/layout/target3"/>
    <dgm:cxn modelId="{5E984E43-F879-4C90-A882-CB655D6D9E7D}" type="presParOf" srcId="{333A1088-737F-45CB-B68E-254E46348037}" destId="{2BE915AB-18AA-4053-B92C-3BFC9ED204BB}" srcOrd="16" destOrd="0" presId="urn:microsoft.com/office/officeart/2005/8/layout/target3"/>
    <dgm:cxn modelId="{7729A5F3-0E5F-40E9-8930-FF20C2A0E116}" type="presParOf" srcId="{333A1088-737F-45CB-B68E-254E46348037}" destId="{6BB5E863-4638-4E1D-BFDE-399D028AC4ED}" srcOrd="17" destOrd="0" presId="urn:microsoft.com/office/officeart/2005/8/layout/target3"/>
    <dgm:cxn modelId="{4DBB80CA-FFDB-4AF9-80E6-3C4A23156A80}" type="presParOf" srcId="{333A1088-737F-45CB-B68E-254E46348037}" destId="{5A5FFA88-C948-4069-8E93-59FA12366E83}" srcOrd="18" destOrd="0" presId="urn:microsoft.com/office/officeart/2005/8/layout/target3"/>
    <dgm:cxn modelId="{2D6CA271-099C-4990-8901-6854ADDA194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81869" y="0"/>
          <a:ext cx="6755034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Základní škola  a Mateřská škola Nedvědice, okr. Brno-venkov, příspěvková organizace</a:t>
          </a:r>
          <a:endParaRPr lang="cs-CZ" sz="1400" kern="1200" dirty="0"/>
        </a:p>
      </dsp:txBody>
      <dsp:txXfrm>
        <a:off x="1381869" y="0"/>
        <a:ext cx="6755034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504052"/>
          <a:ext cx="6755034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Tomanová Jana</a:t>
          </a:r>
          <a:endParaRPr lang="cs-CZ" sz="2000" kern="1200" dirty="0"/>
        </a:p>
      </dsp:txBody>
      <dsp:txXfrm>
        <a:off x="1381869" y="504052"/>
        <a:ext cx="6755034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792081"/>
          <a:ext cx="6755034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VY_32_INOVACE_16_18 </a:t>
          </a:r>
          <a:r>
            <a:rPr lang="cs-CZ" sz="2000" kern="1200" baseline="0" dirty="0" err="1" smtClean="0"/>
            <a:t>dě</a:t>
          </a:r>
          <a:r>
            <a:rPr lang="cs-CZ" sz="2000" kern="1200" baseline="0" smtClean="0"/>
            <a:t>, tě, ně</a:t>
          </a:r>
          <a:endParaRPr lang="cs-CZ" sz="2000" kern="1200" dirty="0"/>
        </a:p>
      </dsp:txBody>
      <dsp:txXfrm>
        <a:off x="1381869" y="792081"/>
        <a:ext cx="6755034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6594"/>
          <a:ext cx="6755034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2. ročník</a:t>
          </a:r>
          <a:endParaRPr lang="cs-CZ" sz="2000" kern="1200" dirty="0"/>
        </a:p>
      </dsp:txBody>
      <dsp:txXfrm>
        <a:off x="1381869" y="1326594"/>
        <a:ext cx="6755034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6755034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</a:t>
          </a:r>
          <a:endParaRPr lang="cs-CZ" sz="2000" kern="1200" dirty="0"/>
        </a:p>
      </dsp:txBody>
      <dsp:txXfrm>
        <a:off x="1381869" y="1768792"/>
        <a:ext cx="6755034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E7B67C-702D-409F-B9F3-3611D1B44877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AA7E0-AD74-4369-8EA7-F264B35F47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119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31343763"/>
              </p:ext>
            </p:extLst>
          </p:nvPr>
        </p:nvGraphicFramePr>
        <p:xfrm>
          <a:off x="539552" y="692696"/>
          <a:ext cx="8136904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66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Prezentace je určena pro žáky  2. ročníku. Žáci jsou nejprve </a:t>
            </a:r>
            <a:r>
              <a:rPr lang="cs-CZ" dirty="0" smtClean="0"/>
              <a:t>seznámeni  se skupinami </a:t>
            </a:r>
            <a:r>
              <a:rPr lang="cs-CZ" dirty="0" err="1" smtClean="0"/>
              <a:t>dě</a:t>
            </a:r>
            <a:r>
              <a:rPr lang="cs-CZ" dirty="0" smtClean="0"/>
              <a:t>, tě, ně. Vyhledávají je ve slovech a také je vhodně do slov doplňují. </a:t>
            </a:r>
            <a:r>
              <a:rPr lang="cs-CZ" dirty="0" smtClean="0"/>
              <a:t>Učební materiál je určen pro práci na interaktivní tabuli . Pracovní listy lze vytisknout a použít k samostatnému procvičování .</a:t>
            </a:r>
          </a:p>
          <a:p>
            <a:r>
              <a:rPr lang="cs-CZ" dirty="0" smtClean="0"/>
              <a:t>Autor:  Jana Tomanová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</a:t>
            </a:r>
            <a:r>
              <a:rPr lang="cs-CZ" dirty="0" smtClean="0"/>
              <a:t>Správné psaní a vyslovování skupin </a:t>
            </a:r>
            <a:r>
              <a:rPr lang="cs-CZ" dirty="0" err="1" smtClean="0"/>
              <a:t>dě</a:t>
            </a:r>
            <a:r>
              <a:rPr lang="cs-CZ" dirty="0" smtClean="0"/>
              <a:t>, tě, ně ve slovech</a:t>
            </a:r>
            <a:endParaRPr lang="cs-CZ" dirty="0" smtClean="0"/>
          </a:p>
          <a:p>
            <a:r>
              <a:rPr lang="cs-CZ" dirty="0" smtClean="0"/>
              <a:t>Speciální potřeby: žádné</a:t>
            </a:r>
          </a:p>
          <a:p>
            <a:r>
              <a:rPr lang="cs-CZ" dirty="0" smtClean="0"/>
              <a:t>Klíčová slova: </a:t>
            </a:r>
            <a:r>
              <a:rPr lang="cs-CZ" dirty="0" smtClean="0"/>
              <a:t>skupiny </a:t>
            </a:r>
            <a:r>
              <a:rPr lang="cs-CZ" dirty="0" err="1" smtClean="0"/>
              <a:t>dě</a:t>
            </a:r>
            <a:r>
              <a:rPr lang="cs-CZ" smtClean="0"/>
              <a:t>, tě, ně                           </a:t>
            </a:r>
            <a:r>
              <a:rPr lang="cs-CZ" smtClean="0"/>
              <a:t>                                  </a:t>
            </a:r>
            <a:r>
              <a:rPr lang="cs-CZ" dirty="0" smtClean="0"/>
              <a:t>Druh učebního materiálu:  prezentace</a:t>
            </a:r>
          </a:p>
          <a:p>
            <a:r>
              <a:rPr lang="cs-CZ" dirty="0" smtClean="0"/>
              <a:t>Cílová skupina: žák</a:t>
            </a:r>
          </a:p>
          <a:p>
            <a:r>
              <a:rPr lang="cs-CZ" dirty="0" smtClean="0"/>
              <a:t>Stupeň a typ vzdělání: základní vzdělávání, 1. stupeň, 1. období</a:t>
            </a:r>
          </a:p>
          <a:p>
            <a:r>
              <a:rPr lang="cs-CZ" dirty="0" smtClean="0"/>
              <a:t>Věková skupina: 7- 8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101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Skupiny </a:t>
            </a:r>
            <a:r>
              <a:rPr lang="cs-CZ" dirty="0" err="1" smtClean="0"/>
              <a:t>dě</a:t>
            </a:r>
            <a:r>
              <a:rPr lang="cs-CZ" dirty="0" smtClean="0"/>
              <a:t>, tě, 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40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 skupinách </a:t>
            </a:r>
            <a:r>
              <a:rPr lang="cs-CZ" dirty="0" err="1" smtClean="0"/>
              <a:t>dě</a:t>
            </a:r>
            <a:r>
              <a:rPr lang="cs-CZ" dirty="0" smtClean="0"/>
              <a:t>, tě, 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Píšeme</a:t>
            </a:r>
            <a:r>
              <a:rPr lang="cs-CZ" dirty="0" smtClean="0"/>
              <a:t> písmena </a:t>
            </a:r>
            <a:r>
              <a:rPr lang="cs-CZ" u="sng" dirty="0" smtClean="0">
                <a:solidFill>
                  <a:srgbClr val="FF0000"/>
                </a:solidFill>
              </a:rPr>
              <a:t>d, t, n </a:t>
            </a:r>
            <a:r>
              <a:rPr lang="cs-CZ" dirty="0" smtClean="0">
                <a:solidFill>
                  <a:srgbClr val="FF0000"/>
                </a:solidFill>
              </a:rPr>
              <a:t>+ </a:t>
            </a:r>
            <a:r>
              <a:rPr lang="cs-CZ" dirty="0" smtClean="0"/>
              <a:t>písmeno </a:t>
            </a:r>
            <a:r>
              <a:rPr lang="cs-CZ" u="sng" dirty="0" smtClean="0">
                <a:solidFill>
                  <a:srgbClr val="FF0000"/>
                </a:solidFill>
              </a:rPr>
              <a:t>ě</a:t>
            </a:r>
            <a:r>
              <a:rPr lang="cs-CZ" dirty="0" smtClean="0"/>
              <a:t> ( </a:t>
            </a:r>
            <a:r>
              <a:rPr lang="cs-CZ" dirty="0" err="1" smtClean="0"/>
              <a:t>ije</a:t>
            </a:r>
            <a:r>
              <a:rPr lang="cs-CZ" dirty="0" smtClean="0"/>
              <a:t>), ale </a:t>
            </a:r>
          </a:p>
          <a:p>
            <a:endParaRPr lang="cs-CZ" u="sng" dirty="0">
              <a:solidFill>
                <a:srgbClr val="7030A0"/>
              </a:solidFill>
            </a:endParaRPr>
          </a:p>
          <a:p>
            <a:r>
              <a:rPr lang="cs-CZ" u="sng" dirty="0" smtClean="0">
                <a:solidFill>
                  <a:srgbClr val="7030A0"/>
                </a:solidFill>
              </a:rPr>
              <a:t>vyslovujeme</a:t>
            </a:r>
            <a:r>
              <a:rPr lang="cs-CZ" dirty="0" smtClean="0"/>
              <a:t> souhlásky </a:t>
            </a:r>
            <a:r>
              <a:rPr lang="cs-CZ" u="sng" dirty="0" smtClean="0">
                <a:solidFill>
                  <a:srgbClr val="7030A0"/>
                </a:solidFill>
              </a:rPr>
              <a:t>ď, ť, ň </a:t>
            </a:r>
            <a:r>
              <a:rPr lang="cs-CZ" dirty="0" smtClean="0">
                <a:solidFill>
                  <a:srgbClr val="7030A0"/>
                </a:solidFill>
              </a:rPr>
              <a:t>+ </a:t>
            </a:r>
            <a:r>
              <a:rPr lang="cs-CZ" dirty="0" smtClean="0"/>
              <a:t>samohlásku </a:t>
            </a:r>
            <a:r>
              <a:rPr lang="cs-CZ" u="sng" dirty="0" smtClean="0">
                <a:solidFill>
                  <a:srgbClr val="7030A0"/>
                </a:solidFill>
              </a:rPr>
              <a:t>e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</a:p>
          <a:p>
            <a:endParaRPr lang="cs-CZ" dirty="0">
              <a:solidFill>
                <a:srgbClr val="7030A0"/>
              </a:solidFill>
            </a:endParaRPr>
          </a:p>
          <a:p>
            <a:r>
              <a:rPr lang="cs-CZ" dirty="0" smtClean="0"/>
              <a:t>Přečti: děda, kotě, koně, lodě, těsto, úplněk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208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Opiš slova a podtrhni v nich skupiny </a:t>
            </a:r>
            <a:r>
              <a:rPr lang="cs-CZ" i="1" dirty="0" err="1" smtClean="0"/>
              <a:t>dě</a:t>
            </a:r>
            <a:r>
              <a:rPr lang="cs-CZ" i="1" dirty="0" smtClean="0"/>
              <a:t>, tě, ně:</a:t>
            </a:r>
          </a:p>
          <a:p>
            <a:endParaRPr lang="cs-CZ" i="1" dirty="0"/>
          </a:p>
          <a:p>
            <a:r>
              <a:rPr lang="cs-CZ" dirty="0"/>
              <a:t>p</a:t>
            </a:r>
            <a:r>
              <a:rPr lang="cs-CZ" dirty="0" smtClean="0"/>
              <a:t>ozdě, vidět, tělo, Německo, ochotně, těší, </a:t>
            </a:r>
          </a:p>
          <a:p>
            <a:r>
              <a:rPr lang="cs-CZ" dirty="0" smtClean="0"/>
              <a:t>jabloně, děti, štěstí, děkuji, hnědý</a:t>
            </a:r>
          </a:p>
          <a:p>
            <a:endParaRPr lang="cs-CZ" dirty="0"/>
          </a:p>
          <a:p>
            <a:r>
              <a:rPr lang="cs-CZ" i="1" dirty="0" smtClean="0"/>
              <a:t>Víš, co je to Německo? Jak se tam mluví?</a:t>
            </a:r>
          </a:p>
          <a:p>
            <a:r>
              <a:rPr lang="cs-CZ" i="1" dirty="0" smtClean="0"/>
              <a:t>Zkus z těchto slov vymyslet větu.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47336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Doplň ě, i, í, y, ý:</a:t>
            </a:r>
          </a:p>
          <a:p>
            <a:endParaRPr lang="cs-CZ" dirty="0"/>
          </a:p>
          <a:p>
            <a:r>
              <a:rPr lang="cs-CZ" dirty="0"/>
              <a:t>d</a:t>
            </a:r>
            <a:r>
              <a:rPr lang="cs-CZ" dirty="0" smtClean="0"/>
              <a:t>-</a:t>
            </a:r>
            <a:r>
              <a:rPr lang="cs-CZ" dirty="0" err="1" smtClean="0"/>
              <a:t>ra</a:t>
            </a:r>
            <a:r>
              <a:rPr lang="cs-CZ" dirty="0" smtClean="0"/>
              <a:t>, </a:t>
            </a:r>
            <a:r>
              <a:rPr lang="cs-CZ" dirty="0" err="1" smtClean="0"/>
              <a:t>št</a:t>
            </a:r>
            <a:r>
              <a:rPr lang="cs-CZ" dirty="0" smtClean="0"/>
              <a:t>-tec, t-den, </a:t>
            </a:r>
            <a:r>
              <a:rPr lang="cs-CZ" dirty="0" err="1" smtClean="0"/>
              <a:t>dlan</a:t>
            </a:r>
            <a:r>
              <a:rPr lang="cs-CZ" dirty="0" smtClean="0"/>
              <a:t>-, </a:t>
            </a:r>
            <a:r>
              <a:rPr lang="cs-CZ" dirty="0" err="1" smtClean="0"/>
              <a:t>krásn</a:t>
            </a:r>
            <a:r>
              <a:rPr lang="cs-CZ" dirty="0" smtClean="0"/>
              <a:t>-, sud-, n-co, </a:t>
            </a:r>
          </a:p>
          <a:p>
            <a:r>
              <a:rPr lang="cs-CZ" dirty="0" smtClean="0"/>
              <a:t>vod-</a:t>
            </a:r>
            <a:r>
              <a:rPr lang="cs-CZ" dirty="0" err="1" smtClean="0"/>
              <a:t>nka</a:t>
            </a:r>
            <a:r>
              <a:rPr lang="cs-CZ" dirty="0" smtClean="0"/>
              <a:t>, </a:t>
            </a:r>
            <a:r>
              <a:rPr lang="cs-CZ" dirty="0" err="1" smtClean="0"/>
              <a:t>lod-čka</a:t>
            </a:r>
            <a:r>
              <a:rPr lang="cs-CZ" dirty="0" smtClean="0"/>
              <a:t>, </a:t>
            </a:r>
            <a:r>
              <a:rPr lang="cs-CZ" dirty="0" err="1" smtClean="0"/>
              <a:t>lon</a:t>
            </a:r>
            <a:r>
              <a:rPr lang="cs-CZ" dirty="0" smtClean="0"/>
              <a:t>-, lan-, </a:t>
            </a:r>
            <a:r>
              <a:rPr lang="cs-CZ" dirty="0" err="1" smtClean="0"/>
              <a:t>pond-lí</a:t>
            </a:r>
            <a:r>
              <a:rPr lang="cs-CZ" dirty="0" smtClean="0"/>
              <a:t>, </a:t>
            </a:r>
            <a:r>
              <a:rPr lang="cs-CZ" dirty="0" err="1" smtClean="0"/>
              <a:t>žlut</a:t>
            </a:r>
            <a:r>
              <a:rPr lang="cs-CZ" dirty="0" smtClean="0"/>
              <a:t>-,</a:t>
            </a:r>
          </a:p>
          <a:p>
            <a:r>
              <a:rPr lang="cs-CZ" dirty="0" err="1"/>
              <a:t>u</a:t>
            </a:r>
            <a:r>
              <a:rPr lang="cs-CZ" dirty="0" err="1" smtClean="0"/>
              <a:t>d-lá</a:t>
            </a:r>
            <a:r>
              <a:rPr lang="cs-CZ" dirty="0" smtClean="0"/>
              <a:t>, </a:t>
            </a:r>
            <a:r>
              <a:rPr lang="cs-CZ" dirty="0" err="1" smtClean="0"/>
              <a:t>letišt</a:t>
            </a:r>
            <a:r>
              <a:rPr lang="cs-CZ" dirty="0" smtClean="0"/>
              <a:t>-, n-</a:t>
            </a:r>
            <a:r>
              <a:rPr lang="cs-CZ" dirty="0" err="1" smtClean="0"/>
              <a:t>zko</a:t>
            </a:r>
            <a:r>
              <a:rPr lang="cs-CZ" dirty="0" smtClean="0"/>
              <a:t>, mlad-, </a:t>
            </a:r>
            <a:r>
              <a:rPr lang="cs-CZ" dirty="0" err="1" smtClean="0"/>
              <a:t>třešn</a:t>
            </a:r>
            <a:r>
              <a:rPr lang="cs-CZ" dirty="0" smtClean="0"/>
              <a:t>-, </a:t>
            </a:r>
            <a:r>
              <a:rPr lang="cs-CZ" dirty="0" err="1" smtClean="0"/>
              <a:t>Ot</a:t>
            </a:r>
            <a:r>
              <a:rPr lang="cs-CZ" dirty="0" smtClean="0"/>
              <a:t>-k</a:t>
            </a:r>
          </a:p>
          <a:p>
            <a:endParaRPr lang="cs-CZ" dirty="0"/>
          </a:p>
          <a:p>
            <a:r>
              <a:rPr lang="cs-CZ" i="1" dirty="0" smtClean="0"/>
              <a:t>Do kterých slov můžeš doplnit dvě různá písmena?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630818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r>
              <a:rPr lang="cs-CZ" i="1" dirty="0" smtClean="0"/>
              <a:t>Doplň podle vzoru:</a:t>
            </a:r>
          </a:p>
          <a:p>
            <a:r>
              <a:rPr lang="cs-CZ" b="1" i="1" dirty="0" smtClean="0">
                <a:solidFill>
                  <a:srgbClr val="FF0000"/>
                </a:solidFill>
              </a:rPr>
              <a:t>Jaký?</a:t>
            </a:r>
            <a:r>
              <a:rPr lang="cs-CZ" i="1" dirty="0" smtClean="0">
                <a:solidFill>
                  <a:srgbClr val="FF0000"/>
                </a:solidFill>
              </a:rPr>
              <a:t>                                          </a:t>
            </a:r>
            <a:r>
              <a:rPr lang="cs-CZ" b="1" i="1" dirty="0" smtClean="0">
                <a:solidFill>
                  <a:srgbClr val="FF0000"/>
                </a:solidFill>
              </a:rPr>
              <a:t>Jak?</a:t>
            </a:r>
          </a:p>
          <a:p>
            <a:r>
              <a:rPr lang="cs-CZ" dirty="0"/>
              <a:t>č</a:t>
            </a:r>
            <a:r>
              <a:rPr lang="cs-CZ" dirty="0" smtClean="0"/>
              <a:t>istý                                           čistě</a:t>
            </a:r>
          </a:p>
          <a:p>
            <a:r>
              <a:rPr lang="cs-CZ" dirty="0" smtClean="0"/>
              <a:t>tvrdý</a:t>
            </a:r>
          </a:p>
          <a:p>
            <a:r>
              <a:rPr lang="cs-CZ" dirty="0"/>
              <a:t>ž</a:t>
            </a:r>
            <a:r>
              <a:rPr lang="cs-CZ" dirty="0" smtClean="0"/>
              <a:t>lutý</a:t>
            </a:r>
          </a:p>
          <a:p>
            <a:r>
              <a:rPr lang="cs-CZ" dirty="0"/>
              <a:t>u</a:t>
            </a:r>
            <a:r>
              <a:rPr lang="cs-CZ" dirty="0" smtClean="0"/>
              <a:t>navený</a:t>
            </a:r>
          </a:p>
          <a:p>
            <a:r>
              <a:rPr lang="cs-CZ" dirty="0"/>
              <a:t>m</a:t>
            </a:r>
            <a:r>
              <a:rPr lang="cs-CZ" dirty="0" smtClean="0"/>
              <a:t>ladý</a:t>
            </a:r>
          </a:p>
          <a:p>
            <a:r>
              <a:rPr lang="cs-CZ" dirty="0"/>
              <a:t>s</a:t>
            </a:r>
            <a:r>
              <a:rPr lang="cs-CZ" dirty="0" smtClean="0"/>
              <a:t>tatečný</a:t>
            </a:r>
          </a:p>
          <a:p>
            <a:r>
              <a:rPr lang="cs-CZ" dirty="0" smtClean="0"/>
              <a:t>líný</a:t>
            </a:r>
          </a:p>
          <a:p>
            <a:r>
              <a:rPr lang="cs-CZ" dirty="0" smtClean="0"/>
              <a:t>zlatý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66672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20</TotalTime>
  <Words>346</Words>
  <Application>Microsoft Office PowerPoint</Application>
  <PresentationFormat>Předvádění na obrazovce (4:3)</PresentationFormat>
  <Paragraphs>50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Prezentace aplikace PowerPoint</vt:lpstr>
      <vt:lpstr>Anotace </vt:lpstr>
      <vt:lpstr>Skupiny dě, tě, ně</vt:lpstr>
      <vt:lpstr>Ve skupinách dě, tě, ně</vt:lpstr>
      <vt:lpstr>Pracovní list 1</vt:lpstr>
      <vt:lpstr>Pracovní list 2</vt:lpstr>
      <vt:lpstr>Pracovní list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Skupiny dě, tě, ně</dc:title>
  <cp:lastModifiedBy>Jana</cp:lastModifiedBy>
  <cp:revision>7</cp:revision>
  <dcterms:modified xsi:type="dcterms:W3CDTF">2013-05-12T16:06:37Z</dcterms:modified>
</cp:coreProperties>
</file>