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4" r:id="rId9"/>
    <p:sldId id="268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9" autoAdjust="0"/>
    <p:restoredTop sz="94660"/>
  </p:normalViewPr>
  <p:slideViewPr>
    <p:cSldViewPr>
      <p:cViewPr>
        <p:scale>
          <a:sx n="95" d="100"/>
          <a:sy n="95" d="100"/>
        </p:scale>
        <p:origin x="-43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47026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23426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61507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95794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microsoft.com/office/2007/relationships/hdphoto" Target="../media/hdphoto1.wdp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9856" y="500042"/>
            <a:ext cx="8074144" cy="5809848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Název školy: Speciální základní škola, Louny,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materiálu: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VY_32_INOVACE_15_MORAVSKOSLEZSKY</a:t>
            </a:r>
            <a:r>
              <a:rPr lang="cs-CZ" sz="26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_KRAJ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výstupy ŠVP: -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lokalizuje na mapě daný kraj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                       - Žák dle svých možností popisuje přírodní podmínky, hospodářství, zvláštnosti, kulturní zajímavosti jednotlivých regionů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3.-7. - podklad pro výklad </a:t>
            </a:r>
          </a:p>
          <a:p>
            <a:pPr lvl="0">
              <a:defRPr/>
            </a:pPr>
            <a:r>
              <a:rPr lang="cs-CZ" sz="1800" dirty="0" smtClean="0"/>
              <a:t>Strana 8.-10.  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81400" y="2257425"/>
            <a:ext cx="5562600" cy="460057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10707"/>
            <a:ext cx="7786112" cy="84202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 Zlínský kraj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356992"/>
            <a:ext cx="282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Sídlo krajského úřadu je ve </a:t>
            </a:r>
            <a:r>
              <a:rPr lang="cs-CZ" b="1" dirty="0" smtClean="0"/>
              <a:t>Zlíně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5715793" y="4380571"/>
            <a:ext cx="296367" cy="272565"/>
          </a:xfrm>
          <a:prstGeom prst="ellipse">
            <a:avLst/>
          </a:prstGeom>
          <a:solidFill>
            <a:srgbClr val="FF0000">
              <a:alpha val="57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0912" y="149696"/>
            <a:ext cx="2456902" cy="1406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Obrázek 2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81400" y="2254308"/>
            <a:ext cx="5562600" cy="4600575"/>
          </a:xfrm>
          <a:prstGeom prst="rect">
            <a:avLst/>
          </a:prstGeom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Města a průmysl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11247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Průmysl:</a:t>
            </a:r>
            <a:endParaRPr lang="cs-CZ" sz="20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384417" y="2065383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Strojírenský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132389" y="2810769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Gumárenský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110623" y="4460005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9900"/>
                </a:solidFill>
              </a:rPr>
              <a:t>Potravinářský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930463" y="3476664"/>
            <a:ext cx="1342299" cy="461665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Bystřice pod Hostýnem</a:t>
            </a:r>
            <a:endParaRPr lang="cs-CZ" sz="1200" b="1" dirty="0"/>
          </a:p>
        </p:txBody>
      </p:sp>
      <p:sp>
        <p:nvSpPr>
          <p:cNvPr id="39" name="Elipsa 29"/>
          <p:cNvSpPr/>
          <p:nvPr/>
        </p:nvSpPr>
        <p:spPr>
          <a:xfrm>
            <a:off x="5766631" y="5521753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29"/>
          <p:cNvSpPr/>
          <p:nvPr/>
        </p:nvSpPr>
        <p:spPr>
          <a:xfrm>
            <a:off x="5840422" y="4365414"/>
            <a:ext cx="180020" cy="189182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4370534" y="4246819"/>
            <a:ext cx="1119858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Otrokovice</a:t>
            </a:r>
            <a:endParaRPr lang="cs-CZ" sz="1400" b="1" dirty="0"/>
          </a:p>
        </p:txBody>
      </p:sp>
      <p:sp>
        <p:nvSpPr>
          <p:cNvPr id="30" name="Elipsa 29"/>
          <p:cNvSpPr/>
          <p:nvPr/>
        </p:nvSpPr>
        <p:spPr>
          <a:xfrm>
            <a:off x="5270712" y="4814611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2" name="Elipsa 29"/>
          <p:cNvSpPr/>
          <p:nvPr/>
        </p:nvSpPr>
        <p:spPr>
          <a:xfrm>
            <a:off x="5270712" y="4565376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5317932" y="5184523"/>
            <a:ext cx="745717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Babice</a:t>
            </a:r>
            <a:endParaRPr lang="cs-CZ" sz="1400" b="1" dirty="0"/>
          </a:p>
        </p:txBody>
      </p:sp>
      <p:sp>
        <p:nvSpPr>
          <p:cNvPr id="34" name="Obdélník 33"/>
          <p:cNvSpPr/>
          <p:nvPr/>
        </p:nvSpPr>
        <p:spPr>
          <a:xfrm>
            <a:off x="1221389" y="3527675"/>
            <a:ext cx="19822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Textilní a kožedělný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5461948" y="4732730"/>
            <a:ext cx="1022909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400" b="1" dirty="0" smtClean="0"/>
              <a:t>Napajedla</a:t>
            </a:r>
            <a:endParaRPr lang="cs-CZ" sz="1400" b="1" dirty="0"/>
          </a:p>
        </p:txBody>
      </p:sp>
      <p:sp>
        <p:nvSpPr>
          <p:cNvPr id="31" name="Elipsa 29"/>
          <p:cNvSpPr/>
          <p:nvPr/>
        </p:nvSpPr>
        <p:spPr>
          <a:xfrm>
            <a:off x="5811944" y="4444698"/>
            <a:ext cx="144016" cy="144016"/>
          </a:xfrm>
          <a:prstGeom prst="ellipse">
            <a:avLst/>
          </a:prstGeom>
          <a:solidFill>
            <a:schemeClr val="accent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362700" y="4411487"/>
            <a:ext cx="880819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400" b="1" dirty="0" smtClean="0"/>
              <a:t>Vizovice</a:t>
            </a:r>
            <a:endParaRPr lang="cs-CZ" sz="1400" b="1" dirty="0"/>
          </a:p>
        </p:txBody>
      </p:sp>
      <p:sp>
        <p:nvSpPr>
          <p:cNvPr id="23" name="Elipsa 29"/>
          <p:cNvSpPr/>
          <p:nvPr/>
        </p:nvSpPr>
        <p:spPr>
          <a:xfrm>
            <a:off x="5090692" y="5332571"/>
            <a:ext cx="180020" cy="189182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9"/>
          <p:cNvSpPr/>
          <p:nvPr/>
        </p:nvSpPr>
        <p:spPr>
          <a:xfrm>
            <a:off x="5317932" y="4588714"/>
            <a:ext cx="144016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8" name="Elipsa 29"/>
          <p:cNvSpPr/>
          <p:nvPr/>
        </p:nvSpPr>
        <p:spPr>
          <a:xfrm>
            <a:off x="7446316" y="3040372"/>
            <a:ext cx="144016" cy="144016"/>
          </a:xfrm>
          <a:prstGeom prst="ellipse">
            <a:avLst/>
          </a:prstGeom>
          <a:solidFill>
            <a:schemeClr val="accent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6" name="Elipsa 29"/>
          <p:cNvSpPr/>
          <p:nvPr/>
        </p:nvSpPr>
        <p:spPr>
          <a:xfrm>
            <a:off x="5090692" y="5427162"/>
            <a:ext cx="144016" cy="144016"/>
          </a:xfrm>
          <a:prstGeom prst="ellipse">
            <a:avLst/>
          </a:prstGeom>
          <a:solidFill>
            <a:srgbClr val="00990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52" name="Elipsa 29"/>
          <p:cNvSpPr/>
          <p:nvPr/>
        </p:nvSpPr>
        <p:spPr>
          <a:xfrm>
            <a:off x="5199316" y="5040507"/>
            <a:ext cx="144016" cy="144016"/>
          </a:xfrm>
          <a:prstGeom prst="ellipse">
            <a:avLst/>
          </a:prstGeom>
          <a:solidFill>
            <a:srgbClr val="00990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9" name="Elipsa 29"/>
          <p:cNvSpPr/>
          <p:nvPr/>
        </p:nvSpPr>
        <p:spPr>
          <a:xfrm>
            <a:off x="6153493" y="4365414"/>
            <a:ext cx="144016" cy="144016"/>
          </a:xfrm>
          <a:prstGeom prst="ellipse">
            <a:avLst/>
          </a:prstGeom>
          <a:solidFill>
            <a:srgbClr val="00990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1" name="Elipsa 29"/>
          <p:cNvSpPr/>
          <p:nvPr/>
        </p:nvSpPr>
        <p:spPr>
          <a:xfrm>
            <a:off x="6803109" y="2931958"/>
            <a:ext cx="144016" cy="144016"/>
          </a:xfrm>
          <a:prstGeom prst="ellipse">
            <a:avLst/>
          </a:prstGeom>
          <a:solidFill>
            <a:srgbClr val="7030A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3" name="Elipsa 29"/>
          <p:cNvSpPr/>
          <p:nvPr/>
        </p:nvSpPr>
        <p:spPr>
          <a:xfrm>
            <a:off x="6990568" y="3706825"/>
            <a:ext cx="144016" cy="144016"/>
          </a:xfrm>
          <a:prstGeom prst="ellipse">
            <a:avLst/>
          </a:prstGeom>
          <a:solidFill>
            <a:srgbClr val="7030A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4" name="Elipsa 29"/>
          <p:cNvSpPr/>
          <p:nvPr/>
        </p:nvSpPr>
        <p:spPr>
          <a:xfrm>
            <a:off x="5546774" y="3988832"/>
            <a:ext cx="144016" cy="144016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6" name="Elipsa 29"/>
          <p:cNvSpPr/>
          <p:nvPr/>
        </p:nvSpPr>
        <p:spPr>
          <a:xfrm>
            <a:off x="6871061" y="3737674"/>
            <a:ext cx="144016" cy="144016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1152797" y="5073705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Dřevozpracující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1110623" y="5850435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Chemický</a:t>
            </a:r>
          </a:p>
        </p:txBody>
      </p:sp>
    </p:spTree>
    <p:extLst>
      <p:ext uri="{BB962C8B-B14F-4D97-AF65-F5344CB8AC3E}">
        <p14:creationId xmlns:p14="http://schemas.microsoft.com/office/powerpoint/2010/main" xmlns="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2" grpId="0"/>
      <p:bldP spid="19" grpId="0"/>
      <p:bldP spid="20" grpId="0" animBg="1"/>
      <p:bldP spid="39" grpId="0" animBg="1"/>
      <p:bldP spid="40" grpId="0" animBg="1"/>
      <p:bldP spid="51" grpId="0" animBg="1"/>
      <p:bldP spid="30" grpId="0" animBg="1"/>
      <p:bldP spid="32" grpId="0" animBg="1"/>
      <p:bldP spid="33" grpId="0" animBg="1"/>
      <p:bldP spid="34" grpId="0"/>
      <p:bldP spid="37" grpId="0" animBg="1"/>
      <p:bldP spid="31" grpId="0" animBg="1"/>
      <p:bldP spid="42" grpId="0" animBg="1"/>
      <p:bldP spid="23" grpId="0" animBg="1"/>
      <p:bldP spid="26" grpId="0" animBg="1"/>
      <p:bldP spid="28" grpId="0" animBg="1"/>
      <p:bldP spid="36" grpId="0" animBg="1"/>
      <p:bldP spid="52" grpId="0" animBg="1"/>
      <p:bldP spid="29" grpId="0" animBg="1"/>
      <p:bldP spid="41" grpId="0" animBg="1"/>
      <p:bldP spid="43" grpId="0" animBg="1"/>
      <p:bldP spid="44" grpId="0" animBg="1"/>
      <p:bldP spid="46" grpId="0" animBg="1"/>
      <p:bldP spid="48" grpId="0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73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037441"/>
            <a:ext cx="7776863" cy="5799340"/>
          </a:xfrm>
          <a:prstGeom prst="rect">
            <a:avLst/>
          </a:prstGeom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384096" y="1052925"/>
            <a:ext cx="20162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Rostlinná výroba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6248242" y="1063797"/>
            <a:ext cx="2088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Živočišná výroba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011161" y="3463479"/>
            <a:ext cx="9361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Obilniny</a:t>
            </a:r>
          </a:p>
        </p:txBody>
      </p:sp>
      <p:pic>
        <p:nvPicPr>
          <p:cNvPr id="28" name="Obrázek 27" descr="pšenice-pol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566219" y="3771256"/>
            <a:ext cx="1825989" cy="121876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2" name="Obdélník 31"/>
          <p:cNvSpPr/>
          <p:nvPr/>
        </p:nvSpPr>
        <p:spPr>
          <a:xfrm>
            <a:off x="1641550" y="5056106"/>
            <a:ext cx="154817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Cukrová řepa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6732240" y="1527673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Prasata</a:t>
            </a:r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69414" y="1804509"/>
            <a:ext cx="1893849" cy="142038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3" name="Obdélník 22"/>
          <p:cNvSpPr/>
          <p:nvPr/>
        </p:nvSpPr>
        <p:spPr>
          <a:xfrm>
            <a:off x="5549245" y="5204894"/>
            <a:ext cx="104943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Ovce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4058" y="5406052"/>
            <a:ext cx="1265774" cy="1374496"/>
          </a:xfrm>
          <a:prstGeom prst="rect">
            <a:avLst/>
          </a:prstGeom>
          <a:ln w="3175">
            <a:solidFill>
              <a:schemeClr val="accent4">
                <a:lumMod val="50000"/>
              </a:schemeClr>
            </a:solidFill>
          </a:ln>
        </p:spPr>
      </p:pic>
      <p:sp>
        <p:nvSpPr>
          <p:cNvPr id="31" name="Obdélník 30"/>
          <p:cNvSpPr/>
          <p:nvPr/>
        </p:nvSpPr>
        <p:spPr>
          <a:xfrm>
            <a:off x="6792587" y="3275918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Skot</a:t>
            </a: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3774" y="3551707"/>
            <a:ext cx="1917747" cy="143831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28" name="Picture 4" descr="http://upload.wikimedia.org/wikipedia/commons/2/2c/Flock_of_sheep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2172" y="5209994"/>
            <a:ext cx="1027394" cy="1561151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3875457" y="3491398"/>
            <a:ext cx="14776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Vinná réva</a:t>
            </a:r>
          </a:p>
        </p:txBody>
      </p:sp>
      <p:pic>
        <p:nvPicPr>
          <p:cNvPr id="22" name="Picture 6" descr="http://upload.wikimedia.org/wikipedia/commons/e/e3/Close_up_grapes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9778" y="3799175"/>
            <a:ext cx="1789010" cy="1193154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1987083" y="1475474"/>
            <a:ext cx="104943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Brambory</a:t>
            </a: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2795" y="1767429"/>
            <a:ext cx="1404636" cy="1512168"/>
          </a:xfrm>
          <a:prstGeom prst="rect">
            <a:avLst/>
          </a:prstGeom>
          <a:ln w="3175">
            <a:solidFill>
              <a:schemeClr val="accent4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215203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32" grpId="0"/>
      <p:bldP spid="34" grpId="0"/>
      <p:bldP spid="23" grpId="0"/>
      <p:bldP spid="31" grpId="0"/>
      <p:bldP spid="21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Obrázek 2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81400" y="2254308"/>
            <a:ext cx="5562600" cy="460057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Krajina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25467" y="1170910"/>
            <a:ext cx="32252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Kopcovitá krajina a nížiny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6182" y="2008660"/>
            <a:ext cx="2551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Bílé Karpaty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43760" y="422742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Řeky</a:t>
            </a:r>
            <a:endParaRPr lang="cs-CZ" sz="2000" b="1" dirty="0"/>
          </a:p>
        </p:txBody>
      </p:sp>
      <p:sp>
        <p:nvSpPr>
          <p:cNvPr id="16" name="Elipsa 10"/>
          <p:cNvSpPr/>
          <p:nvPr/>
        </p:nvSpPr>
        <p:spPr>
          <a:xfrm rot="11024433">
            <a:off x="4822928" y="3870867"/>
            <a:ext cx="830175" cy="2097415"/>
          </a:xfrm>
          <a:prstGeom prst="ellipse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854162" y="3611875"/>
            <a:ext cx="2889051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Dolnomoravský úval</a:t>
            </a:r>
          </a:p>
          <a:p>
            <a:pPr algn="ctr"/>
            <a:r>
              <a:rPr lang="cs-CZ" sz="1600" b="1" dirty="0" smtClean="0"/>
              <a:t>(úrodné nížiny řeky Moravy)</a:t>
            </a:r>
            <a:endParaRPr lang="cs-CZ" sz="1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036069" y="4676371"/>
            <a:ext cx="24104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/>
              <a:t>Přehrady:</a:t>
            </a:r>
            <a:endParaRPr lang="cs-CZ" sz="2000" b="1" u="sng" dirty="0"/>
          </a:p>
        </p:txBody>
      </p:sp>
      <p:sp>
        <p:nvSpPr>
          <p:cNvPr id="27" name="Elipsa 10"/>
          <p:cNvSpPr/>
          <p:nvPr/>
        </p:nvSpPr>
        <p:spPr>
          <a:xfrm rot="18662435">
            <a:off x="5320148" y="5325901"/>
            <a:ext cx="2623045" cy="893048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308304" y="3779241"/>
            <a:ext cx="222776" cy="241866"/>
          </a:xfrm>
          <a:prstGeom prst="ellipse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3156380">
            <a:off x="6535005" y="3525437"/>
            <a:ext cx="289176" cy="17287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 rot="6565372">
            <a:off x="5058043" y="4869324"/>
            <a:ext cx="289176" cy="17287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10"/>
          <p:cNvSpPr/>
          <p:nvPr/>
        </p:nvSpPr>
        <p:spPr>
          <a:xfrm rot="19670969">
            <a:off x="6452392" y="2974255"/>
            <a:ext cx="2811908" cy="1046677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965617" y="2564904"/>
            <a:ext cx="25513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Moravskoslezské Beskydy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65617" y="5076481"/>
            <a:ext cx="26157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Karolinka – pitná voda</a:t>
            </a:r>
            <a:endParaRPr lang="cs-CZ" sz="1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058952" y="5495426"/>
            <a:ext cx="268425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Fryšták – </a:t>
            </a:r>
            <a:r>
              <a:rPr lang="cs-CZ" sz="1400" b="1" dirty="0" smtClean="0"/>
              <a:t>proti povodním, regulace průtoku</a:t>
            </a:r>
            <a:endParaRPr lang="cs-CZ" sz="1400" b="1" dirty="0"/>
          </a:p>
        </p:txBody>
      </p:sp>
      <p:sp>
        <p:nvSpPr>
          <p:cNvPr id="38" name="Ovál 37"/>
          <p:cNvSpPr/>
          <p:nvPr/>
        </p:nvSpPr>
        <p:spPr>
          <a:xfrm>
            <a:off x="5791250" y="4106495"/>
            <a:ext cx="222776" cy="241866"/>
          </a:xfrm>
          <a:prstGeom prst="ellipse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1124698" y="6162898"/>
            <a:ext cx="23806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Bystřička – proti povodním, rekreace</a:t>
            </a:r>
            <a:endParaRPr lang="cs-CZ" sz="1600" b="1" dirty="0"/>
          </a:p>
        </p:txBody>
      </p:sp>
      <p:sp>
        <p:nvSpPr>
          <p:cNvPr id="40" name="Ovál 39"/>
          <p:cNvSpPr/>
          <p:nvPr/>
        </p:nvSpPr>
        <p:spPr>
          <a:xfrm>
            <a:off x="6956316" y="3444509"/>
            <a:ext cx="222776" cy="241866"/>
          </a:xfrm>
          <a:prstGeom prst="ellipse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6" grpId="0" animBg="1"/>
      <p:bldP spid="25" grpId="0"/>
      <p:bldP spid="33" grpId="0"/>
      <p:bldP spid="27" grpId="0" animBg="1"/>
      <p:bldP spid="36" grpId="0" animBg="1"/>
      <p:bldP spid="19" grpId="0" animBg="1"/>
      <p:bldP spid="20" grpId="0" animBg="1"/>
      <p:bldP spid="21" grpId="0" animBg="1"/>
      <p:bldP spid="22" grpId="0"/>
      <p:bldP spid="26" grpId="0"/>
      <p:bldP spid="32" grpId="0"/>
      <p:bldP spid="38" grpId="0" animBg="1"/>
      <p:bldP spid="39" grpId="0"/>
      <p:bldP spid="4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81400" y="2254308"/>
            <a:ext cx="5562600" cy="4600575"/>
          </a:xfrm>
          <a:prstGeom prst="rect">
            <a:avLst/>
          </a:prstGeo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-99392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Památky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77265" y="692696"/>
            <a:ext cx="1602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Baťův kanál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2871" y="2441213"/>
            <a:ext cx="2251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Luhačovice - lázně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54328" y="3945612"/>
            <a:ext cx="28107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Rožnov pod Radhoštěm </a:t>
            </a:r>
            <a:r>
              <a:rPr lang="cs-CZ" sz="1400" b="1" dirty="0" smtClean="0"/>
              <a:t>–</a:t>
            </a:r>
            <a:r>
              <a:rPr lang="cs-CZ" b="1" dirty="0" smtClean="0"/>
              <a:t> </a:t>
            </a:r>
            <a:r>
              <a:rPr lang="cs-CZ" sz="1400" b="1" dirty="0" smtClean="0"/>
              <a:t>skanzen lidové architektury</a:t>
            </a:r>
            <a:endParaRPr lang="cs-CZ" sz="1400" b="1" dirty="0"/>
          </a:p>
        </p:txBody>
      </p:sp>
      <p:sp>
        <p:nvSpPr>
          <p:cNvPr id="2" name="Ovál 1"/>
          <p:cNvSpPr/>
          <p:nvPr/>
        </p:nvSpPr>
        <p:spPr>
          <a:xfrm rot="1137330" flipH="1">
            <a:off x="5123748" y="4698682"/>
            <a:ext cx="236142" cy="1188267"/>
          </a:xfrm>
          <a:prstGeom prst="ellipse">
            <a:avLst/>
          </a:prstGeom>
          <a:solidFill>
            <a:schemeClr val="accent3">
              <a:alpha val="21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218684" y="5130304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932040" y="5130304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452320" y="3057927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125256" y="5569515"/>
            <a:ext cx="12513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err="1" smtClean="0"/>
              <a:t>Buchlov</a:t>
            </a:r>
            <a:endParaRPr lang="cs-CZ" sz="1400" b="1" dirty="0"/>
          </a:p>
        </p:txBody>
      </p:sp>
      <p:pic>
        <p:nvPicPr>
          <p:cNvPr id="1026" name="Picture 2" descr="http://upload.wikimedia.org/wikipedia/commons/3/39/Ba%C5%A5%C5%AFv_kan%C3%A1l_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1242" y="1062028"/>
            <a:ext cx="1347410" cy="1379185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1/19/Luhacovice_Vincentk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2050" y="2810545"/>
            <a:ext cx="1625297" cy="1083968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d/d8/Vala%C5%A1sk%C3%A9_m%C4%9Bste%C4%8Dko%2C_koste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2050" y="4530349"/>
            <a:ext cx="1734476" cy="1076721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upload.wikimedia.org/wikipedia/commons/2/20/The_Buchlov_Castl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9861" y="5847161"/>
            <a:ext cx="1734476" cy="1010839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2" grpId="0" animBg="1"/>
      <p:bldP spid="12" grpId="0" animBg="1"/>
      <p:bldP spid="15" grpId="0" animBg="1"/>
      <p:bldP spid="18" grpId="0" animBg="1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Správně přiřaď město a průmysl.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41300584"/>
              </p:ext>
            </p:extLst>
          </p:nvPr>
        </p:nvGraphicFramePr>
        <p:xfrm>
          <a:off x="1331640" y="2060848"/>
          <a:ext cx="7488832" cy="3958756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Strojírenský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Bystřice</a:t>
                      </a:r>
                      <a:r>
                        <a:rPr lang="cs-CZ" sz="3600" b="1" baseline="0" dirty="0" smtClean="0"/>
                        <a:t> pod Hostýnem</a:t>
                      </a:r>
                      <a:endParaRPr lang="cs-CZ" sz="36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baseline="0" dirty="0" smtClean="0"/>
                        <a:t>Potravinářský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/>
                        <a:t>Zlín</a:t>
                      </a:r>
                    </a:p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Dřevozpracující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Uherský Brod</a:t>
                      </a:r>
                      <a:endParaRPr lang="cs-CZ" sz="36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Kožedělný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Babice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4572000" y="2564904"/>
            <a:ext cx="864096" cy="2088232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572000" y="4005064"/>
            <a:ext cx="1080120" cy="1656184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572000" y="2924944"/>
            <a:ext cx="1008112" cy="2016224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4716016" y="4005064"/>
            <a:ext cx="1656184" cy="1656184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77593564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Karlovy Vary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Lázně Bohdaneč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Mariánské Lázně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Luhačovice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Byl jsi pozorný 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1196752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Jak se jmenují lázně, ve kterých se nachází pramen Vincentka ?</a:t>
            </a:r>
            <a:endParaRPr lang="cs-CZ" sz="20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40344" y="3284984"/>
            <a:ext cx="762000" cy="3048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6692" y="2348880"/>
            <a:ext cx="762000" cy="3048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40344" y="4005064"/>
            <a:ext cx="762000" cy="3048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66490" y="501878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266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 které řece leží Baťův kanál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0100740"/>
              </p:ext>
            </p:extLst>
          </p:nvPr>
        </p:nvGraphicFramePr>
        <p:xfrm>
          <a:off x="1358415" y="1683902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Morava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Úpa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Dyje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Mže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0855" y="4773743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0855" y="3852664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09455" y="1916832"/>
            <a:ext cx="3048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0855" y="2852936"/>
            <a:ext cx="7620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182584" y="1452399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F. KORTUS A F. TEPLÝ. </a:t>
            </a:r>
            <a:r>
              <a:rPr lang="cs-CZ" sz="1600" i="1" dirty="0"/>
              <a:t>Zeměpis Česká republika</a:t>
            </a:r>
            <a:r>
              <a:rPr lang="cs-CZ" sz="1600" dirty="0"/>
              <a:t>: </a:t>
            </a:r>
            <a:r>
              <a:rPr lang="cs-CZ" sz="1600" i="1" dirty="0"/>
              <a:t>Učebnice pro základní školu a základní školu praktickou</a:t>
            </a:r>
            <a:r>
              <a:rPr lang="cs-CZ" sz="1600" dirty="0"/>
              <a:t>. 1. vyd. Praha: Parta, s.r.o., 2006. ISBN 80-7320-088-0.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87468" y="2291139"/>
            <a:ext cx="802838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http://www.nazeleno.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nazelenoplus</a:t>
            </a:r>
            <a:r>
              <a:rPr lang="cs-CZ" sz="1600" dirty="0" smtClean="0"/>
              <a:t>/</a:t>
            </a:r>
            <a:r>
              <a:rPr lang="cs-CZ" sz="1600" dirty="0" err="1" smtClean="0"/>
              <a:t>pribeh</a:t>
            </a:r>
            <a:r>
              <a:rPr lang="cs-CZ" sz="1600" dirty="0" smtClean="0"/>
              <a:t>-o-</a:t>
            </a:r>
            <a:r>
              <a:rPr lang="cs-CZ" sz="1600" dirty="0" err="1" smtClean="0"/>
              <a:t>bioplynove</a:t>
            </a:r>
            <a:r>
              <a:rPr lang="cs-CZ" sz="1600" dirty="0" smtClean="0"/>
              <a:t>-stanici-se-</a:t>
            </a:r>
            <a:r>
              <a:rPr lang="cs-CZ" sz="1600" dirty="0" err="1" smtClean="0"/>
              <a:t>spatnym</a:t>
            </a:r>
            <a:r>
              <a:rPr lang="cs-CZ" sz="1600" dirty="0" smtClean="0"/>
              <a:t>-koncem.</a:t>
            </a:r>
            <a:r>
              <a:rPr lang="cs-CZ" sz="1600" dirty="0" err="1" smtClean="0"/>
              <a:t>aspx</a:t>
            </a:r>
            <a:endParaRPr lang="cs-CZ" sz="1600" dirty="0"/>
          </a:p>
        </p:txBody>
      </p:sp>
      <p:sp>
        <p:nvSpPr>
          <p:cNvPr id="16" name="Obdélník 15"/>
          <p:cNvSpPr/>
          <p:nvPr/>
        </p:nvSpPr>
        <p:spPr>
          <a:xfrm>
            <a:off x="1156457" y="3565491"/>
            <a:ext cx="73448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http://www.dobrosev.cz/zivocisna-vyroba.php?sekce=chov-prasat</a:t>
            </a:r>
            <a:endParaRPr lang="cs-CZ" sz="1600" dirty="0"/>
          </a:p>
        </p:txBody>
      </p:sp>
      <p:sp>
        <p:nvSpPr>
          <p:cNvPr id="19" name="Obdélník 18"/>
          <p:cNvSpPr/>
          <p:nvPr/>
        </p:nvSpPr>
        <p:spPr>
          <a:xfrm>
            <a:off x="1187468" y="2624480"/>
            <a:ext cx="745198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http://upload.wikimedia.org/wikipedia/commons/4/43/Zuckerr%C3%BCbe.jpg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184440" y="3264665"/>
            <a:ext cx="756084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http://www.martinminarcik.cz/fotoalbum/kravin-vrazkov/dsc02161.html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02740" y="1968995"/>
            <a:ext cx="74367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http://upload.wikimedia.org/wikipedia/commons/6/68/Chou_brux.jpg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56457" y="3850110"/>
            <a:ext cx="754903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http://upload.wikimedia.org/wikipedia/commons/2/2c/Flock_of_sheep.jpg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181749" y="2963034"/>
            <a:ext cx="762160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http://upload.wikimedia.org/wikipedia/commons/e/e3/Close_up_grapes.jpg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232825" y="888283"/>
            <a:ext cx="757819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http://upload.wikimedia.org/wikipedia/commons/thumb/1/10/Zlinsky_kraj.svg/1280px-Zlinsky_kraj.svg.png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159179" y="4174390"/>
            <a:ext cx="77048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http://foro.portalplantas.com/bulbosas/5184-nuestros-tuberculos.html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76803" y="4511714"/>
            <a:ext cx="783375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http://upload.wikimedia.org/wikipedia/commons/3/39/Ba%C5%A5%C5%AFv_kan%C3%A1l_01.JPG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186016" y="4821465"/>
            <a:ext cx="786037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http://upload.wikimedia.org/wikipedia/commons/1/19/Luhacovice_Vincentka.JPG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197361" y="5160019"/>
            <a:ext cx="78490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http://upload.wikimedia.org/wikipedia/commons/d/d8/Vala%C5%A1sk%C3%A9_m%C4%9Bste%C4%8Dko%2C_kostel.jpg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1232824" y="5744794"/>
            <a:ext cx="740663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http://upload.wikimedia.org/wikipedia/commons/2/20/The_Buchlov_Castle.jpg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2915</TotalTime>
  <Words>295</Words>
  <Application>Microsoft Office PowerPoint</Application>
  <PresentationFormat>Předvádění na obrazovce (4:3)</PresentationFormat>
  <Paragraphs>93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  Zlínský kraj</vt:lpstr>
      <vt:lpstr>Města a průmysl</vt:lpstr>
      <vt:lpstr>Zemědělství</vt:lpstr>
      <vt:lpstr>Krajina</vt:lpstr>
      <vt:lpstr>Památky</vt:lpstr>
      <vt:lpstr>Testík</vt:lpstr>
      <vt:lpstr>Byl jsi pozorný ?</vt:lpstr>
      <vt:lpstr>Odpověz</vt:lpstr>
      <vt:lpstr>Použité zdroje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Elbel</cp:lastModifiedBy>
  <cp:revision>397</cp:revision>
  <dcterms:created xsi:type="dcterms:W3CDTF">2012-03-28T05:44:11Z</dcterms:created>
  <dcterms:modified xsi:type="dcterms:W3CDTF">2013-04-01T13:49:21Z</dcterms:modified>
</cp:coreProperties>
</file>