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3"/>
  </p:notesMasterIdLst>
  <p:sldIdLst>
    <p:sldId id="256" r:id="rId2"/>
    <p:sldId id="267" r:id="rId3"/>
    <p:sldId id="257" r:id="rId4"/>
    <p:sldId id="258" r:id="rId5"/>
    <p:sldId id="259" r:id="rId6"/>
    <p:sldId id="261" r:id="rId7"/>
    <p:sldId id="262" r:id="rId8"/>
    <p:sldId id="264" r:id="rId9"/>
    <p:sldId id="268" r:id="rId10"/>
    <p:sldId id="265" r:id="rId11"/>
    <p:sldId id="26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9900"/>
    <a:srgbClr val="0066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39" autoAdjust="0"/>
    <p:restoredTop sz="94660"/>
  </p:normalViewPr>
  <p:slideViewPr>
    <p:cSldViewPr>
      <p:cViewPr>
        <p:scale>
          <a:sx n="95" d="100"/>
          <a:sy n="95" d="100"/>
        </p:scale>
        <p:origin x="-43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F051301-36FD-42E7-81C3-3D497C88E045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C9C263-3B23-4FCC-8BC4-04117D8CF73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002747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C9C263-3B23-4FCC-8BC4-04117D8CF73D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6615072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C9C263-3B23-4FCC-8BC4-04117D8CF73D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34910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6D6AFA74-26E1-4E9A-8A8E-861A1D39FBFC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4.jpeg"/><Relationship Id="rId7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11" Type="http://schemas.openxmlformats.org/officeDocument/2006/relationships/image" Target="../media/image11.jpeg"/><Relationship Id="rId5" Type="http://schemas.openxmlformats.org/officeDocument/2006/relationships/image" Target="../media/image5.jpeg"/><Relationship Id="rId10" Type="http://schemas.openxmlformats.org/officeDocument/2006/relationships/image" Target="../media/image10.jpeg"/><Relationship Id="rId4" Type="http://schemas.microsoft.com/office/2007/relationships/hdphoto" Target="../media/hdphoto1.wdp"/><Relationship Id="rId9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gif"/><Relationship Id="rId2" Type="http://schemas.openxmlformats.org/officeDocument/2006/relationships/image" Target="../media/image16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gif"/><Relationship Id="rId2" Type="http://schemas.openxmlformats.org/officeDocument/2006/relationships/image" Target="../media/image16.g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gif"/><Relationship Id="rId2" Type="http://schemas.openxmlformats.org/officeDocument/2006/relationships/image" Target="../media/image16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 txBox="1">
            <a:spLocks/>
          </p:cNvSpPr>
          <p:nvPr/>
        </p:nvSpPr>
        <p:spPr>
          <a:xfrm>
            <a:off x="1069856" y="500042"/>
            <a:ext cx="8074144" cy="5809848"/>
          </a:xfrm>
          <a:prstGeom prst="rect">
            <a:avLst/>
          </a:prstGeom>
        </p:spPr>
        <p:txBody>
          <a:bodyPr tIns="0">
            <a:normAutofit/>
          </a:bodyPr>
          <a:lstStyle/>
          <a:p>
            <a:pPr marL="27432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Název školy: Speciální základní škola, Louny, </a:t>
            </a:r>
            <a:r>
              <a:rPr kumimoji="0" lang="cs-CZ" sz="26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Poděbradova</a:t>
            </a: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640, příspěvková organizace</a:t>
            </a:r>
            <a:b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 Mgr. Věra </a:t>
            </a:r>
            <a:r>
              <a:rPr kumimoji="0" lang="cs-CZ" sz="26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Elbelová</a:t>
            </a: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r>
            <a:b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Název materiálu</a:t>
            </a:r>
            <a:r>
              <a:rPr kumimoji="0" lang="cs-CZ" sz="2600" b="0" i="0" u="none" strike="noStrike" kern="1200" cap="none" spc="0" normalizeH="0" baseline="0" noProof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 </a:t>
            </a:r>
            <a:r>
              <a:rPr kumimoji="0" lang="cs-CZ" sz="2600" b="0" i="0" u="none" strike="noStrike" kern="1200" cap="none" spc="0" normalizeH="0" baseline="0" noProof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VY_32_INOVACE_17_JIHOMORAVSKY</a:t>
            </a:r>
            <a:r>
              <a:rPr lang="cs-CZ" sz="2600" smtClean="0">
                <a:solidFill>
                  <a:schemeClr val="tx2">
                    <a:shade val="30000"/>
                    <a:satMod val="150000"/>
                  </a:schemeClr>
                </a:solidFill>
              </a:rPr>
              <a:t>_KRAJ</a:t>
            </a: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2">
                  <a:shade val="30000"/>
                  <a:satMod val="150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2">
                  <a:shade val="30000"/>
                  <a:satMod val="150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výstupy ŠVP: - </a:t>
            </a:r>
            <a:r>
              <a:rPr kumimoji="0" lang="cs-CZ" sz="26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Žák dle svých možností lokalizuje na mapě daný kraj</a:t>
            </a:r>
          </a:p>
          <a:p>
            <a:pPr marL="27432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lang="cs-CZ" sz="2600" i="1" dirty="0" smtClean="0">
                <a:solidFill>
                  <a:schemeClr val="tx2">
                    <a:shade val="30000"/>
                    <a:satMod val="150000"/>
                  </a:schemeClr>
                </a:solidFill>
              </a:rPr>
              <a:t>                          - Žák dle svých možností popisuje přírodní podmínky, hospodářství, zvláštnosti, kulturní zajímavosti jednotlivých regionů</a:t>
            </a:r>
            <a:endParaRPr kumimoji="0" lang="cs-CZ" sz="2600" b="0" i="1" u="none" strike="noStrike" kern="1200" cap="none" spc="0" normalizeH="0" baseline="0" noProof="0" dirty="0" smtClean="0">
              <a:ln>
                <a:noFill/>
              </a:ln>
              <a:solidFill>
                <a:schemeClr val="tx2">
                  <a:shade val="30000"/>
                  <a:satMod val="150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90657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Podnadpis 2"/>
          <p:cNvSpPr txBox="1">
            <a:spLocks noGrp="1"/>
          </p:cNvSpPr>
          <p:nvPr>
            <p:ph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defRPr/>
            </a:pP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prezentace je určena pro 7. ročník speciální školy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tabLst/>
              <a:defRPr/>
            </a:pP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slouží k výuce zeměpisu</a:t>
            </a:r>
            <a:r>
              <a:rPr kumimoji="0" lang="cs-CZ" sz="2400" b="0" i="1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– Česká republika</a:t>
            </a:r>
          </a:p>
          <a:p>
            <a:pPr>
              <a:defRPr/>
            </a:pPr>
            <a:endParaRPr lang="cs-CZ" sz="2400" i="1" dirty="0" smtClean="0"/>
          </a:p>
          <a:p>
            <a:pPr lvl="0">
              <a:defRPr/>
            </a:pPr>
            <a:r>
              <a:rPr lang="cs-CZ" sz="1800" dirty="0" smtClean="0"/>
              <a:t>strana 3.-7. - podklad pro výklad </a:t>
            </a:r>
          </a:p>
          <a:p>
            <a:pPr lvl="0">
              <a:defRPr/>
            </a:pPr>
            <a:r>
              <a:rPr lang="cs-CZ" sz="1800" dirty="0" smtClean="0"/>
              <a:t>Strana 8.-10.  – test pro žáky -  žáci vybírají jednu správnou odpověď na otázky, klikáním na myš se zobrazí odpovědi</a:t>
            </a:r>
            <a:endParaRPr lang="cs-CZ" sz="1800" i="1" dirty="0" smtClean="0"/>
          </a:p>
        </p:txBody>
      </p:sp>
    </p:spTree>
    <p:extLst>
      <p:ext uri="{BB962C8B-B14F-4D97-AF65-F5344CB8AC3E}">
        <p14:creationId xmlns:p14="http://schemas.microsoft.com/office/powerpoint/2010/main" xmlns="" val="2964474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889692" y="2076045"/>
            <a:ext cx="6254308" cy="4752528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9632" y="210707"/>
            <a:ext cx="7498080" cy="114300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Jihomoravský kraj</a:t>
            </a:r>
            <a:endParaRPr lang="cs-CZ" sz="36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971600" y="3356992"/>
            <a:ext cx="19180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Sídlo krajského úřadu je v </a:t>
            </a:r>
            <a:r>
              <a:rPr lang="cs-CZ" b="1" dirty="0" smtClean="0"/>
              <a:t>Brně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9" name="Elipsa 18"/>
          <p:cNvSpPr/>
          <p:nvPr/>
        </p:nvSpPr>
        <p:spPr>
          <a:xfrm>
            <a:off x="6065912" y="4221088"/>
            <a:ext cx="288032" cy="291515"/>
          </a:xfrm>
          <a:prstGeom prst="ellipse">
            <a:avLst/>
          </a:prstGeom>
          <a:solidFill>
            <a:srgbClr val="FF0000">
              <a:alpha val="57000"/>
            </a:srgb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995254" y="1628800"/>
            <a:ext cx="37207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Kraj patří k nejteplejším oblastem ČR.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061620" y="199359"/>
            <a:ext cx="2296616" cy="13151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150259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9" grpId="0" animBg="1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" name="Obrázek 3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990158" y="2132855"/>
            <a:ext cx="6153841" cy="4695717"/>
          </a:xfrm>
          <a:prstGeom prst="rect">
            <a:avLst/>
          </a:prstGeom>
        </p:spPr>
      </p:pic>
      <p:sp>
        <p:nvSpPr>
          <p:cNvPr id="14" name="Nadpis 1"/>
          <p:cNvSpPr>
            <a:spLocks noGrp="1"/>
          </p:cNvSpPr>
          <p:nvPr>
            <p:ph type="title"/>
          </p:nvPr>
        </p:nvSpPr>
        <p:spPr>
          <a:xfrm>
            <a:off x="1403648" y="188640"/>
            <a:ext cx="7498080" cy="114300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Města a průmysl</a:t>
            </a:r>
            <a:endParaRPr lang="cs-CZ" sz="36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043608" y="1124744"/>
            <a:ext cx="15841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u="sng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Průmysl:</a:t>
            </a:r>
            <a:endParaRPr lang="cs-CZ" sz="2000" b="1" u="sng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1147400" y="2175396"/>
            <a:ext cx="165618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70C0"/>
                </a:solidFill>
              </a:rPr>
              <a:t>Strojírenský</a:t>
            </a:r>
          </a:p>
        </p:txBody>
      </p:sp>
      <p:sp>
        <p:nvSpPr>
          <p:cNvPr id="26" name="Obdélník 25"/>
          <p:cNvSpPr/>
          <p:nvPr/>
        </p:nvSpPr>
        <p:spPr>
          <a:xfrm>
            <a:off x="829918" y="5303908"/>
            <a:ext cx="2160240" cy="369332"/>
          </a:xfrm>
          <a:prstGeom prst="rect">
            <a:avLst/>
          </a:prstGeom>
          <a:ln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Pivovary</a:t>
            </a:r>
          </a:p>
        </p:txBody>
      </p:sp>
      <p:sp>
        <p:nvSpPr>
          <p:cNvPr id="22" name="Obdélník 21"/>
          <p:cNvSpPr/>
          <p:nvPr/>
        </p:nvSpPr>
        <p:spPr>
          <a:xfrm>
            <a:off x="933575" y="2852936"/>
            <a:ext cx="216024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C00000"/>
                </a:solidFill>
              </a:rPr>
              <a:t>Výroba traktorů Zetor</a:t>
            </a:r>
          </a:p>
        </p:txBody>
      </p:sp>
      <p:sp>
        <p:nvSpPr>
          <p:cNvPr id="29" name="Elipsa 32"/>
          <p:cNvSpPr/>
          <p:nvPr/>
        </p:nvSpPr>
        <p:spPr>
          <a:xfrm>
            <a:off x="4788024" y="5762030"/>
            <a:ext cx="144016" cy="144016"/>
          </a:xfrm>
          <a:prstGeom prst="ellipse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Elipsa 29"/>
          <p:cNvSpPr/>
          <p:nvPr/>
        </p:nvSpPr>
        <p:spPr>
          <a:xfrm>
            <a:off x="6148336" y="3584730"/>
            <a:ext cx="144016" cy="144016"/>
          </a:xfrm>
          <a:prstGeom prst="ellipse">
            <a:avLst/>
          </a:prstGeom>
          <a:solidFill>
            <a:srgbClr val="00B050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C00000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895372" y="4558545"/>
            <a:ext cx="216024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Potravinářský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4910818" y="3705246"/>
            <a:ext cx="1181734" cy="307777"/>
          </a:xfrm>
          <a:prstGeom prst="rect">
            <a:avLst/>
          </a:prstGeom>
          <a:solidFill>
            <a:schemeClr val="bg1">
              <a:alpha val="63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Černá Hora</a:t>
            </a:r>
            <a:endParaRPr lang="cs-CZ" sz="1400" b="1" dirty="0"/>
          </a:p>
        </p:txBody>
      </p:sp>
      <p:sp>
        <p:nvSpPr>
          <p:cNvPr id="21" name="Obdélník 20"/>
          <p:cNvSpPr/>
          <p:nvPr/>
        </p:nvSpPr>
        <p:spPr>
          <a:xfrm>
            <a:off x="804968" y="6052646"/>
            <a:ext cx="216024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>
                <a:solidFill>
                  <a:srgbClr val="7030A0"/>
                </a:solidFill>
              </a:rPr>
              <a:t>V</a:t>
            </a:r>
            <a:r>
              <a:rPr lang="cs-CZ" b="1" dirty="0" smtClean="0">
                <a:solidFill>
                  <a:srgbClr val="7030A0"/>
                </a:solidFill>
              </a:rPr>
              <a:t>inařství</a:t>
            </a:r>
          </a:p>
        </p:txBody>
      </p:sp>
      <p:sp>
        <p:nvSpPr>
          <p:cNvPr id="38" name="Elipsa 29"/>
          <p:cNvSpPr/>
          <p:nvPr/>
        </p:nvSpPr>
        <p:spPr>
          <a:xfrm>
            <a:off x="7092280" y="6021288"/>
            <a:ext cx="144016" cy="144016"/>
          </a:xfrm>
          <a:prstGeom prst="ellipse">
            <a:avLst/>
          </a:prstGeom>
          <a:solidFill>
            <a:srgbClr val="0066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Elipsa 29"/>
          <p:cNvSpPr/>
          <p:nvPr/>
        </p:nvSpPr>
        <p:spPr>
          <a:xfrm>
            <a:off x="6333303" y="3717032"/>
            <a:ext cx="144016" cy="144016"/>
          </a:xfrm>
          <a:prstGeom prst="ellipse">
            <a:avLst/>
          </a:prstGeom>
          <a:solidFill>
            <a:srgbClr val="0066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Elipsa 29"/>
          <p:cNvSpPr/>
          <p:nvPr/>
        </p:nvSpPr>
        <p:spPr>
          <a:xfrm>
            <a:off x="6130096" y="4297355"/>
            <a:ext cx="216024" cy="189182"/>
          </a:xfrm>
          <a:prstGeom prst="ellipse">
            <a:avLst/>
          </a:prstGeom>
          <a:solidFill>
            <a:srgbClr val="0066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Elipsa 29"/>
          <p:cNvSpPr/>
          <p:nvPr/>
        </p:nvSpPr>
        <p:spPr>
          <a:xfrm>
            <a:off x="6220344" y="4454134"/>
            <a:ext cx="144016" cy="144016"/>
          </a:xfrm>
          <a:prstGeom prst="ellipse">
            <a:avLst/>
          </a:prstGeom>
          <a:solidFill>
            <a:srgbClr val="C00000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C00000"/>
              </a:solidFill>
            </a:endParaRPr>
          </a:p>
        </p:txBody>
      </p:sp>
      <p:sp>
        <p:nvSpPr>
          <p:cNvPr id="43" name="Elipsa 32"/>
          <p:cNvSpPr/>
          <p:nvPr/>
        </p:nvSpPr>
        <p:spPr>
          <a:xfrm>
            <a:off x="6333303" y="5908630"/>
            <a:ext cx="144016" cy="144016"/>
          </a:xfrm>
          <a:prstGeom prst="ellipse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Elipsa 32"/>
          <p:cNvSpPr/>
          <p:nvPr/>
        </p:nvSpPr>
        <p:spPr>
          <a:xfrm>
            <a:off x="7180517" y="6097411"/>
            <a:ext cx="144016" cy="144016"/>
          </a:xfrm>
          <a:prstGeom prst="ellipse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Elipsa 29"/>
          <p:cNvSpPr/>
          <p:nvPr/>
        </p:nvSpPr>
        <p:spPr>
          <a:xfrm>
            <a:off x="4932040" y="5807656"/>
            <a:ext cx="144016" cy="144016"/>
          </a:xfrm>
          <a:prstGeom prst="ellipse">
            <a:avLst/>
          </a:prstGeom>
          <a:solidFill>
            <a:srgbClr val="00B050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C00000"/>
              </a:solidFill>
            </a:endParaRPr>
          </a:p>
        </p:txBody>
      </p:sp>
      <p:sp>
        <p:nvSpPr>
          <p:cNvPr id="46" name="Elipsa 29"/>
          <p:cNvSpPr/>
          <p:nvPr/>
        </p:nvSpPr>
        <p:spPr>
          <a:xfrm>
            <a:off x="7279061" y="3973688"/>
            <a:ext cx="144016" cy="144016"/>
          </a:xfrm>
          <a:prstGeom prst="ellipse">
            <a:avLst/>
          </a:prstGeom>
          <a:solidFill>
            <a:srgbClr val="00B050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C00000"/>
              </a:solidFill>
            </a:endParaRPr>
          </a:p>
        </p:txBody>
      </p:sp>
      <p:sp>
        <p:nvSpPr>
          <p:cNvPr id="47" name="Elipsa 29"/>
          <p:cNvSpPr/>
          <p:nvPr/>
        </p:nvSpPr>
        <p:spPr>
          <a:xfrm>
            <a:off x="6364360" y="4414529"/>
            <a:ext cx="144016" cy="144016"/>
          </a:xfrm>
          <a:prstGeom prst="ellipse">
            <a:avLst/>
          </a:prstGeom>
          <a:solidFill>
            <a:srgbClr val="00B050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C00000"/>
              </a:solidFill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933576" y="3828357"/>
            <a:ext cx="198224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chemeClr val="bg1">
                    <a:lumMod val="50000"/>
                  </a:schemeClr>
                </a:solidFill>
              </a:rPr>
              <a:t>Farmaceutický</a:t>
            </a:r>
          </a:p>
        </p:txBody>
      </p:sp>
      <p:sp>
        <p:nvSpPr>
          <p:cNvPr id="2" name="Ovál 1"/>
          <p:cNvSpPr/>
          <p:nvPr/>
        </p:nvSpPr>
        <p:spPr>
          <a:xfrm rot="2046638">
            <a:off x="5611035" y="2245054"/>
            <a:ext cx="3163244" cy="4857372"/>
          </a:xfrm>
          <a:prstGeom prst="ellipse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TextovéPole 50"/>
          <p:cNvSpPr txBox="1"/>
          <p:nvPr/>
        </p:nvSpPr>
        <p:spPr>
          <a:xfrm>
            <a:off x="6873700" y="3499267"/>
            <a:ext cx="1708353" cy="307777"/>
          </a:xfrm>
          <a:prstGeom prst="rect">
            <a:avLst/>
          </a:prstGeom>
          <a:solidFill>
            <a:schemeClr val="bg1">
              <a:alpha val="63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Ivanovice na Hané</a:t>
            </a:r>
            <a:endParaRPr lang="cs-CZ" sz="1400" b="1" dirty="0"/>
          </a:p>
        </p:txBody>
      </p:sp>
      <p:sp>
        <p:nvSpPr>
          <p:cNvPr id="52" name="Elipsa 29"/>
          <p:cNvSpPr/>
          <p:nvPr/>
        </p:nvSpPr>
        <p:spPr>
          <a:xfrm>
            <a:off x="6333303" y="4247930"/>
            <a:ext cx="144016" cy="144016"/>
          </a:xfrm>
          <a:prstGeom prst="ellipse">
            <a:avLst/>
          </a:prstGeom>
          <a:solidFill>
            <a:schemeClr val="bg1">
              <a:lumMod val="65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C00000"/>
              </a:solidFill>
            </a:endParaRPr>
          </a:p>
        </p:txBody>
      </p:sp>
      <p:sp>
        <p:nvSpPr>
          <p:cNvPr id="55" name="Elipsa 29"/>
          <p:cNvSpPr/>
          <p:nvPr/>
        </p:nvSpPr>
        <p:spPr>
          <a:xfrm>
            <a:off x="7416088" y="3832201"/>
            <a:ext cx="144016" cy="144016"/>
          </a:xfrm>
          <a:prstGeom prst="ellipse">
            <a:avLst/>
          </a:prstGeom>
          <a:solidFill>
            <a:schemeClr val="bg1">
              <a:lumMod val="65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52241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9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9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3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6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9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2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6" grpId="0"/>
      <p:bldP spid="22" grpId="0"/>
      <p:bldP spid="29" grpId="0" animBg="1"/>
      <p:bldP spid="36" grpId="0" animBg="1"/>
      <p:bldP spid="19" grpId="0"/>
      <p:bldP spid="20" grpId="0" animBg="1"/>
      <p:bldP spid="21" grpId="0"/>
      <p:bldP spid="38" grpId="0" animBg="1"/>
      <p:bldP spid="39" grpId="0" animBg="1"/>
      <p:bldP spid="40" grpId="0" animBg="1"/>
      <p:bldP spid="28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50" grpId="0"/>
      <p:bldP spid="2" grpId="0" animBg="1"/>
      <p:bldP spid="51" grpId="0" animBg="1"/>
      <p:bldP spid="52" grpId="0" animBg="1"/>
      <p:bldP spid="5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Obrázek 17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rightnessContrast bright="71000" contrast="4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15616" y="1031006"/>
            <a:ext cx="8028384" cy="5802359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332656"/>
            <a:ext cx="7498080" cy="63408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Zemědělství</a:t>
            </a:r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2181610" y="1142749"/>
            <a:ext cx="201622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b="1" dirty="0" smtClean="0"/>
              <a:t>Rostlinná výroba</a:t>
            </a:r>
          </a:p>
        </p:txBody>
      </p:sp>
      <p:sp>
        <p:nvSpPr>
          <p:cNvPr id="26" name="Obdélník 25"/>
          <p:cNvSpPr/>
          <p:nvPr/>
        </p:nvSpPr>
        <p:spPr>
          <a:xfrm>
            <a:off x="6285828" y="1120803"/>
            <a:ext cx="208823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b="1" dirty="0" smtClean="0"/>
              <a:t>Živočišná výroba</a:t>
            </a:r>
          </a:p>
        </p:txBody>
      </p:sp>
      <p:sp>
        <p:nvSpPr>
          <p:cNvPr id="27" name="Obdélník 26"/>
          <p:cNvSpPr/>
          <p:nvPr/>
        </p:nvSpPr>
        <p:spPr>
          <a:xfrm>
            <a:off x="2064831" y="3121311"/>
            <a:ext cx="936104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400" b="1" dirty="0" smtClean="0"/>
              <a:t>Obilniny</a:t>
            </a:r>
          </a:p>
        </p:txBody>
      </p:sp>
      <p:pic>
        <p:nvPicPr>
          <p:cNvPr id="28" name="Obrázek 27" descr="pšenice-pole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1547664" y="3446068"/>
            <a:ext cx="1825989" cy="1218762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30" name="Obdélník 29"/>
          <p:cNvSpPr/>
          <p:nvPr/>
        </p:nvSpPr>
        <p:spPr>
          <a:xfrm>
            <a:off x="1794057" y="1469874"/>
            <a:ext cx="1477652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400" b="1" dirty="0" smtClean="0"/>
              <a:t>Zelenina</a:t>
            </a:r>
          </a:p>
        </p:txBody>
      </p:sp>
      <p:sp>
        <p:nvSpPr>
          <p:cNvPr id="32" name="Obdélník 31"/>
          <p:cNvSpPr/>
          <p:nvPr/>
        </p:nvSpPr>
        <p:spPr>
          <a:xfrm>
            <a:off x="1641550" y="4787706"/>
            <a:ext cx="1548172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400" b="1" dirty="0" smtClean="0"/>
              <a:t>Ovoce</a:t>
            </a:r>
          </a:p>
        </p:txBody>
      </p:sp>
      <p:sp>
        <p:nvSpPr>
          <p:cNvPr id="34" name="Obdélník 33"/>
          <p:cNvSpPr/>
          <p:nvPr/>
        </p:nvSpPr>
        <p:spPr>
          <a:xfrm>
            <a:off x="6732240" y="1527673"/>
            <a:ext cx="108012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400" b="1" dirty="0" smtClean="0"/>
              <a:t>Prasata</a:t>
            </a:r>
          </a:p>
        </p:txBody>
      </p:sp>
      <p:pic>
        <p:nvPicPr>
          <p:cNvPr id="38" name="Obrázek 3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369415" y="1854813"/>
            <a:ext cx="1893849" cy="1420387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19" name="Obdélník 18"/>
          <p:cNvSpPr/>
          <p:nvPr/>
        </p:nvSpPr>
        <p:spPr>
          <a:xfrm>
            <a:off x="6718635" y="3408991"/>
            <a:ext cx="108012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400" b="1" dirty="0" smtClean="0"/>
              <a:t>Drůbež</a:t>
            </a:r>
          </a:p>
        </p:txBody>
      </p:sp>
      <p:pic>
        <p:nvPicPr>
          <p:cNvPr id="20" name="Obrázek 1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369414" y="3716768"/>
            <a:ext cx="1893849" cy="1414074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026" name="Picture 2" descr="http://files.papricka.webnode.cz/200000020-0e3520f2e5/paprika%20VĚRA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2113" y="1780491"/>
            <a:ext cx="1681540" cy="1194519"/>
          </a:xfrm>
          <a:prstGeom prst="rect">
            <a:avLst/>
          </a:prstGeom>
          <a:noFill/>
          <a:ln w="3175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upload.wikimedia.org/wikipedia/commons/a/a4/Vineyard_peaches_de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16277" y="5070983"/>
            <a:ext cx="1288762" cy="1718990"/>
          </a:xfrm>
          <a:prstGeom prst="rect">
            <a:avLst/>
          </a:prstGeom>
          <a:noFill/>
          <a:ln w="3175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Obdélník 20"/>
          <p:cNvSpPr/>
          <p:nvPr/>
        </p:nvSpPr>
        <p:spPr>
          <a:xfrm>
            <a:off x="3909961" y="3101214"/>
            <a:ext cx="1477652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400" b="1" dirty="0" smtClean="0"/>
              <a:t>Vinná réva</a:t>
            </a:r>
          </a:p>
        </p:txBody>
      </p:sp>
      <p:pic>
        <p:nvPicPr>
          <p:cNvPr id="1030" name="Picture 6" descr="http://upload.wikimedia.org/wikipedia/commons/e/e3/Close_up_grapes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54282" y="3446068"/>
            <a:ext cx="1789010" cy="1193154"/>
          </a:xfrm>
          <a:prstGeom prst="rect">
            <a:avLst/>
          </a:prstGeom>
          <a:noFill/>
          <a:ln w="3175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://upload.wikimedia.org/wikipedia/commons/7/75/Gooses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94704" y="5308968"/>
            <a:ext cx="1868559" cy="1270620"/>
          </a:xfrm>
          <a:prstGeom prst="rect">
            <a:avLst/>
          </a:prstGeom>
          <a:noFill/>
          <a:ln w="3175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15203839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500"/>
                            </p:stCondLst>
                            <p:childTnLst>
                              <p:par>
                                <p:cTn id="4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500"/>
                            </p:stCondLst>
                            <p:childTnLst>
                              <p:par>
                                <p:cTn id="5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500"/>
                            </p:stCondLst>
                            <p:childTnLst>
                              <p:par>
                                <p:cTn id="64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1000"/>
                            </p:stCondLst>
                            <p:childTnLst>
                              <p:par>
                                <p:cTn id="68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0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6" grpId="0"/>
      <p:bldP spid="27" grpId="0"/>
      <p:bldP spid="30" grpId="0"/>
      <p:bldP spid="32" grpId="0"/>
      <p:bldP spid="34" grpId="0"/>
      <p:bldP spid="19" grpId="0"/>
      <p:bldP spid="2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Obrázek 2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172424" y="2162283"/>
            <a:ext cx="5971576" cy="4695717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850106"/>
          </a:xfrm>
        </p:spPr>
        <p:txBody>
          <a:bodyPr>
            <a:normAutofit/>
          </a:bodyPr>
          <a:lstStyle/>
          <a:p>
            <a:r>
              <a:rPr lang="cs-CZ" sz="3600" dirty="0" smtClean="0"/>
              <a:t>Krajina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25467" y="1170910"/>
            <a:ext cx="351705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Pahorkatiny a úrodné nížiny</a:t>
            </a: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56047" y="2069772"/>
            <a:ext cx="25513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err="1" smtClean="0"/>
              <a:t>Dyjskosvratecký</a:t>
            </a:r>
            <a:r>
              <a:rPr lang="cs-CZ" b="1" dirty="0" smtClean="0"/>
              <a:t> úval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25654" y="4321090"/>
            <a:ext cx="16561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Řeky</a:t>
            </a:r>
            <a:endParaRPr lang="cs-CZ" sz="2000" b="1" dirty="0"/>
          </a:p>
        </p:txBody>
      </p:sp>
      <p:sp>
        <p:nvSpPr>
          <p:cNvPr id="13" name="Rovnoramenný trojúhelník 12"/>
          <p:cNvSpPr/>
          <p:nvPr/>
        </p:nvSpPr>
        <p:spPr>
          <a:xfrm rot="13964537">
            <a:off x="5501577" y="6029343"/>
            <a:ext cx="289176" cy="144016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Rovnoramenný trojúhelník 13"/>
          <p:cNvSpPr/>
          <p:nvPr/>
        </p:nvSpPr>
        <p:spPr>
          <a:xfrm rot="16200000">
            <a:off x="6200824" y="2933201"/>
            <a:ext cx="289176" cy="172876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0"/>
          <p:cNvSpPr/>
          <p:nvPr/>
        </p:nvSpPr>
        <p:spPr>
          <a:xfrm rot="4965902">
            <a:off x="6349978" y="3829521"/>
            <a:ext cx="697866" cy="274653"/>
          </a:xfrm>
          <a:prstGeom prst="ellipse">
            <a:avLst/>
          </a:prstGeom>
          <a:solidFill>
            <a:srgbClr val="00B050">
              <a:alpha val="54000"/>
            </a:srgb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0"/>
          <p:cNvSpPr/>
          <p:nvPr/>
        </p:nvSpPr>
        <p:spPr>
          <a:xfrm rot="7749957">
            <a:off x="4539982" y="4974519"/>
            <a:ext cx="2659650" cy="1372631"/>
          </a:xfrm>
          <a:prstGeom prst="ellipse">
            <a:avLst/>
          </a:prstGeom>
          <a:noFill/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851594" y="3179970"/>
            <a:ext cx="25928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u="sng" dirty="0" smtClean="0"/>
              <a:t>Drahanská vrchovina:</a:t>
            </a:r>
            <a:endParaRPr lang="cs-CZ" b="1" u="sng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926499" y="2515615"/>
            <a:ext cx="24104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Dolnomoravský úval</a:t>
            </a:r>
            <a:endParaRPr lang="cs-CZ" b="1" dirty="0"/>
          </a:p>
        </p:txBody>
      </p:sp>
      <p:sp>
        <p:nvSpPr>
          <p:cNvPr id="26" name="Rovnoramenný trojúhelník 25"/>
          <p:cNvSpPr/>
          <p:nvPr/>
        </p:nvSpPr>
        <p:spPr>
          <a:xfrm rot="1032659">
            <a:off x="5382938" y="4958587"/>
            <a:ext cx="289176" cy="144016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6350140" y="5615744"/>
            <a:ext cx="144016" cy="144016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Rovnoramenný trojúhelník 29"/>
          <p:cNvSpPr/>
          <p:nvPr/>
        </p:nvSpPr>
        <p:spPr>
          <a:xfrm rot="16846713">
            <a:off x="8493063" y="4852286"/>
            <a:ext cx="289176" cy="144016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Rovnoramenný trojúhelník 30"/>
          <p:cNvSpPr/>
          <p:nvPr/>
        </p:nvSpPr>
        <p:spPr>
          <a:xfrm rot="3371404">
            <a:off x="5641862" y="4050940"/>
            <a:ext cx="289176" cy="144016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Elipsa 10"/>
          <p:cNvSpPr/>
          <p:nvPr/>
        </p:nvSpPr>
        <p:spPr>
          <a:xfrm rot="20080901">
            <a:off x="6744673" y="4607250"/>
            <a:ext cx="2227178" cy="1145878"/>
          </a:xfrm>
          <a:prstGeom prst="ellipse">
            <a:avLst/>
          </a:prstGeom>
          <a:noFill/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TextovéPole 32"/>
          <p:cNvSpPr txBox="1"/>
          <p:nvPr/>
        </p:nvSpPr>
        <p:spPr>
          <a:xfrm>
            <a:off x="851594" y="4879741"/>
            <a:ext cx="24104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u="sng" dirty="0" smtClean="0"/>
              <a:t>Přehrady:</a:t>
            </a:r>
            <a:endParaRPr lang="cs-CZ" sz="2000" b="1" u="sng" dirty="0"/>
          </a:p>
        </p:txBody>
      </p:sp>
      <p:sp>
        <p:nvSpPr>
          <p:cNvPr id="34" name="Ovál 33"/>
          <p:cNvSpPr/>
          <p:nvPr/>
        </p:nvSpPr>
        <p:spPr>
          <a:xfrm>
            <a:off x="6529158" y="3626831"/>
            <a:ext cx="144016" cy="144016"/>
          </a:xfrm>
          <a:prstGeom prst="ellipse">
            <a:avLst/>
          </a:prstGeom>
          <a:solidFill>
            <a:srgbClr val="009900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extovéPole 23"/>
          <p:cNvSpPr txBox="1"/>
          <p:nvPr/>
        </p:nvSpPr>
        <p:spPr>
          <a:xfrm>
            <a:off x="926499" y="3426559"/>
            <a:ext cx="24104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b="1" dirty="0" smtClean="0"/>
              <a:t>Moravský kras – propast </a:t>
            </a:r>
            <a:r>
              <a:rPr lang="cs-CZ" sz="1600" b="1" dirty="0" err="1" smtClean="0"/>
              <a:t>Machocha</a:t>
            </a:r>
            <a:r>
              <a:rPr lang="cs-CZ" sz="1600" b="1" dirty="0" smtClean="0"/>
              <a:t> (hloubka 138,4m)</a:t>
            </a:r>
            <a:endParaRPr lang="cs-CZ" sz="1600" b="1" dirty="0"/>
          </a:p>
        </p:txBody>
      </p:sp>
      <p:sp>
        <p:nvSpPr>
          <p:cNvPr id="27" name="Elipsa 10"/>
          <p:cNvSpPr/>
          <p:nvPr/>
        </p:nvSpPr>
        <p:spPr>
          <a:xfrm rot="3525455">
            <a:off x="5979862" y="3262470"/>
            <a:ext cx="1854150" cy="780247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extovéPole 27"/>
          <p:cNvSpPr txBox="1"/>
          <p:nvPr/>
        </p:nvSpPr>
        <p:spPr>
          <a:xfrm>
            <a:off x="1403721" y="5378475"/>
            <a:ext cx="13061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Vranov</a:t>
            </a:r>
            <a:endParaRPr lang="cs-CZ" b="1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1125467" y="5901321"/>
            <a:ext cx="18623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Nové Mlýny</a:t>
            </a:r>
            <a:endParaRPr lang="cs-CZ" b="1" dirty="0"/>
          </a:p>
        </p:txBody>
      </p:sp>
      <p:sp>
        <p:nvSpPr>
          <p:cNvPr id="38" name="Ovál 37"/>
          <p:cNvSpPr/>
          <p:nvPr/>
        </p:nvSpPr>
        <p:spPr>
          <a:xfrm>
            <a:off x="4211960" y="5563141"/>
            <a:ext cx="144016" cy="144016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41562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500"/>
                            </p:stCondLst>
                            <p:childTnLst>
                              <p:par>
                                <p:cTn id="5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1000"/>
                            </p:stCondLst>
                            <p:childTnLst>
                              <p:par>
                                <p:cTn id="5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1500"/>
                            </p:stCondLst>
                            <p:childTnLst>
                              <p:par>
                                <p:cTn id="63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2000"/>
                            </p:stCondLst>
                            <p:childTnLst>
                              <p:par>
                                <p:cTn id="67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2500"/>
                            </p:stCondLst>
                            <p:childTnLst>
                              <p:par>
                                <p:cTn id="71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500"/>
                            </p:stCondLst>
                            <p:childTnLst>
                              <p:par>
                                <p:cTn id="8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1000"/>
                            </p:stCondLst>
                            <p:childTnLst>
                              <p:par>
                                <p:cTn id="86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8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1500"/>
                            </p:stCondLst>
                            <p:childTnLst>
                              <p:par>
                                <p:cTn id="9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2000"/>
                            </p:stCondLst>
                            <p:childTnLst>
                              <p:par>
                                <p:cTn id="9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  <p:bldP spid="13" grpId="0" animBg="1"/>
      <p:bldP spid="14" grpId="0" animBg="1"/>
      <p:bldP spid="19" grpId="0" animBg="1"/>
      <p:bldP spid="16" grpId="0" animBg="1"/>
      <p:bldP spid="23" grpId="0"/>
      <p:bldP spid="25" grpId="0"/>
      <p:bldP spid="26" grpId="0" animBg="1"/>
      <p:bldP spid="20" grpId="0" animBg="1"/>
      <p:bldP spid="30" grpId="0" animBg="1"/>
      <p:bldP spid="31" grpId="0" animBg="1"/>
      <p:bldP spid="32" grpId="0" animBg="1"/>
      <p:bldP spid="33" grpId="0"/>
      <p:bldP spid="34" grpId="0" animBg="1"/>
      <p:bldP spid="24" grpId="0"/>
      <p:bldP spid="27" grpId="0" animBg="1"/>
      <p:bldP spid="28" grpId="0"/>
      <p:bldP spid="37" grpId="0"/>
      <p:bldP spid="3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Obrázek 2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172424" y="2162283"/>
            <a:ext cx="5971576" cy="4695717"/>
          </a:xfrm>
          <a:prstGeom prst="rect">
            <a:avLst/>
          </a:prstGeom>
        </p:spPr>
      </p:pic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259632" y="-99392"/>
            <a:ext cx="7498080" cy="850106"/>
          </a:xfrm>
        </p:spPr>
        <p:txBody>
          <a:bodyPr>
            <a:normAutofit/>
          </a:bodyPr>
          <a:lstStyle/>
          <a:p>
            <a:r>
              <a:rPr lang="cs-CZ" sz="3600" dirty="0" smtClean="0"/>
              <a:t>Památky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80211" y="692696"/>
            <a:ext cx="19780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Zámek Vranov</a:t>
            </a: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12265" y="2223494"/>
            <a:ext cx="18498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zámek Valtice</a:t>
            </a:r>
            <a:endParaRPr lang="cs-CZ" sz="1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80211" y="3729561"/>
            <a:ext cx="23042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propast Macocha</a:t>
            </a:r>
            <a:endParaRPr lang="cs-CZ" b="1" dirty="0"/>
          </a:p>
        </p:txBody>
      </p:sp>
      <p:sp>
        <p:nvSpPr>
          <p:cNvPr id="2" name="Ovál 1"/>
          <p:cNvSpPr/>
          <p:nvPr/>
        </p:nvSpPr>
        <p:spPr>
          <a:xfrm>
            <a:off x="4334210" y="5695380"/>
            <a:ext cx="144016" cy="144016"/>
          </a:xfrm>
          <a:prstGeom prst="ellipse">
            <a:avLst/>
          </a:prstGeom>
          <a:solidFill>
            <a:schemeClr val="accent3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6720367" y="6083972"/>
            <a:ext cx="144016" cy="144016"/>
          </a:xfrm>
          <a:prstGeom prst="ellipse">
            <a:avLst/>
          </a:prstGeom>
          <a:solidFill>
            <a:schemeClr val="accent3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6329080" y="4319060"/>
            <a:ext cx="144016" cy="144016"/>
          </a:xfrm>
          <a:prstGeom prst="ellipse">
            <a:avLst/>
          </a:prstGeom>
          <a:solidFill>
            <a:schemeClr val="accent3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6576351" y="3585545"/>
            <a:ext cx="144016" cy="144016"/>
          </a:xfrm>
          <a:prstGeom prst="ellipse">
            <a:avLst/>
          </a:prstGeom>
          <a:solidFill>
            <a:schemeClr val="accent3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1098794" y="5324759"/>
            <a:ext cx="195946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hrad Špilberk</a:t>
            </a:r>
            <a:endParaRPr lang="cs-CZ" sz="2000" b="1" dirty="0"/>
          </a:p>
        </p:txBody>
      </p:sp>
      <p:pic>
        <p:nvPicPr>
          <p:cNvPr id="2050" name="Picture 2" descr="http://upload.wikimedia.org/wikipedia/commons/0/02/Przepa%C5%9B%C4%87_Macochy%2C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30657" y="4078782"/>
            <a:ext cx="1629446" cy="1222426"/>
          </a:xfrm>
          <a:prstGeom prst="rect">
            <a:avLst/>
          </a:prstGeom>
          <a:noFill/>
          <a:ln w="3175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upload.wikimedia.org/wikipedia/commons/7/72/Valtice_castle_courtyard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91647" y="2603335"/>
            <a:ext cx="1700214" cy="1113697"/>
          </a:xfrm>
          <a:prstGeom prst="rect">
            <a:avLst/>
          </a:prstGeom>
          <a:noFill/>
          <a:ln w="3175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upload.wikimedia.org/wikipedia/commons/9/9c/GuentherZ_2010-07-19_0031_Vranov_Schloss_Serpentine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39320" y="1052569"/>
            <a:ext cx="1612120" cy="1078508"/>
          </a:xfrm>
          <a:prstGeom prst="rect">
            <a:avLst/>
          </a:prstGeom>
          <a:noFill/>
          <a:ln w="3175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http://upload.wikimedia.org/wikipedia/commons/3/3c/%C5%A0pilberk_%2802%29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39321" y="5695380"/>
            <a:ext cx="1655888" cy="1065217"/>
          </a:xfrm>
          <a:prstGeom prst="rect">
            <a:avLst/>
          </a:prstGeom>
          <a:noFill/>
          <a:ln w="3175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66074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"/>
                            </p:stCondLst>
                            <p:childTnLst>
                              <p:par>
                                <p:cTn id="13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"/>
                            </p:stCondLst>
                            <p:childTnLst>
                              <p:par>
                                <p:cTn id="26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1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500"/>
                            </p:stCondLst>
                            <p:childTnLst>
                              <p:par>
                                <p:cTn id="52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4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8" grpId="0"/>
      <p:bldP spid="2" grpId="0" animBg="1"/>
      <p:bldP spid="12" grpId="0" animBg="1"/>
      <p:bldP spid="15" grpId="0" animBg="1"/>
      <p:bldP spid="18" grpId="0" animBg="1"/>
      <p:bldP spid="2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Testík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03648" y="1196752"/>
            <a:ext cx="73448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Kterou plodinou je jižní </a:t>
            </a:r>
            <a:r>
              <a:rPr lang="cs-CZ" sz="2000" b="1" dirty="0"/>
              <a:t>M</a:t>
            </a:r>
            <a:r>
              <a:rPr lang="cs-CZ" sz="2000" b="1" dirty="0" smtClean="0"/>
              <a:t>orava nejvíce proslulá ?</a:t>
            </a:r>
            <a:endParaRPr lang="cs-CZ" sz="2000" b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38571030"/>
              </p:ext>
            </p:extLst>
          </p:nvPr>
        </p:nvGraphicFramePr>
        <p:xfrm>
          <a:off x="1331640" y="2060848"/>
          <a:ext cx="7488832" cy="3528392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3744416"/>
                <a:gridCol w="3744416"/>
              </a:tblGrid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Brambory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Cukrová řepa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Vinná réva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Jablka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596948" y="3275778"/>
            <a:ext cx="762000" cy="3048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589617" y="5013176"/>
            <a:ext cx="762000" cy="3048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25548" y="4149080"/>
            <a:ext cx="304800" cy="3048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630456" y="2290280"/>
            <a:ext cx="7620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8646154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32492387"/>
              </p:ext>
            </p:extLst>
          </p:nvPr>
        </p:nvGraphicFramePr>
        <p:xfrm>
          <a:off x="1331640" y="2060848"/>
          <a:ext cx="7488832" cy="3713094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3744416"/>
                <a:gridCol w="3744416"/>
              </a:tblGrid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Prachovské skály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Moravský kras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Český ráj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Českosaské Švýcarsko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Byl jsi pozorný ?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403648" y="1196752"/>
            <a:ext cx="73448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Jak se jmenuje chráněná krajinná oblast, ve které se nachází naše nejznámější propast Macocha ?</a:t>
            </a:r>
            <a:endParaRPr lang="cs-CZ" sz="2000" b="1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666692" y="5161254"/>
            <a:ext cx="762000" cy="3048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666692" y="2348880"/>
            <a:ext cx="762000" cy="3048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666692" y="4355846"/>
            <a:ext cx="762000" cy="30480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95292" y="34290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02660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Odpověz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30423" y="1189302"/>
            <a:ext cx="73448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Které řeka neprotéká Jihomoravským krajem ?</a:t>
            </a:r>
            <a:endParaRPr lang="cs-CZ" sz="2000" b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173742524"/>
              </p:ext>
            </p:extLst>
          </p:nvPr>
        </p:nvGraphicFramePr>
        <p:xfrm>
          <a:off x="1358415" y="1683902"/>
          <a:ext cx="7488832" cy="3528392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3744416"/>
                <a:gridCol w="3744416"/>
              </a:tblGrid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Dyje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Morava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Svitava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Sázava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480855" y="1988840"/>
            <a:ext cx="762000" cy="3048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480855" y="3852664"/>
            <a:ext cx="762000" cy="3048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709455" y="4680754"/>
            <a:ext cx="304800" cy="3048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480855" y="2852936"/>
            <a:ext cx="7620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3379674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7574" y="290639"/>
            <a:ext cx="7498080" cy="724942"/>
          </a:xfrm>
        </p:spPr>
        <p:txBody>
          <a:bodyPr>
            <a:normAutofit/>
          </a:bodyPr>
          <a:lstStyle/>
          <a:p>
            <a:r>
              <a:rPr lang="cs-CZ" sz="3600" dirty="0" smtClean="0"/>
              <a:t>Použité zdroje</a:t>
            </a:r>
            <a:endParaRPr lang="cs-CZ" sz="3600" dirty="0"/>
          </a:p>
        </p:txBody>
      </p:sp>
      <p:sp>
        <p:nvSpPr>
          <p:cNvPr id="3" name="Obdélník 2"/>
          <p:cNvSpPr/>
          <p:nvPr/>
        </p:nvSpPr>
        <p:spPr>
          <a:xfrm>
            <a:off x="1182584" y="1522735"/>
            <a:ext cx="770485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F. KORTUS A F. TEPLÝ. </a:t>
            </a:r>
            <a:r>
              <a:rPr lang="cs-CZ" sz="1600" i="1" dirty="0"/>
              <a:t>Zeměpis Česká republika</a:t>
            </a:r>
            <a:r>
              <a:rPr lang="cs-CZ" sz="1600" dirty="0"/>
              <a:t>: </a:t>
            </a:r>
            <a:r>
              <a:rPr lang="cs-CZ" sz="1600" i="1" dirty="0"/>
              <a:t>Učebnice pro základní školu a základní školu praktickou</a:t>
            </a:r>
            <a:r>
              <a:rPr lang="cs-CZ" sz="1600" dirty="0"/>
              <a:t>. 1. vyd. Praha: Parta, s.r.o., 2006. ISBN 80-7320-088-0. 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1207564" y="2506060"/>
            <a:ext cx="8028384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/>
              <a:t>http://www.nazeleno.</a:t>
            </a:r>
            <a:r>
              <a:rPr lang="cs-CZ" sz="1600" dirty="0" err="1" smtClean="0"/>
              <a:t>cz</a:t>
            </a:r>
            <a:r>
              <a:rPr lang="cs-CZ" sz="1600" dirty="0" smtClean="0"/>
              <a:t>/</a:t>
            </a:r>
            <a:r>
              <a:rPr lang="cs-CZ" sz="1600" dirty="0" err="1" smtClean="0"/>
              <a:t>nazelenoplus</a:t>
            </a:r>
            <a:r>
              <a:rPr lang="cs-CZ" sz="1600" dirty="0" smtClean="0"/>
              <a:t>/</a:t>
            </a:r>
            <a:r>
              <a:rPr lang="cs-CZ" sz="1600" dirty="0" err="1" smtClean="0"/>
              <a:t>pribeh</a:t>
            </a:r>
            <a:r>
              <a:rPr lang="cs-CZ" sz="1600" dirty="0" smtClean="0"/>
              <a:t>-o-</a:t>
            </a:r>
            <a:r>
              <a:rPr lang="cs-CZ" sz="1600" dirty="0" err="1" smtClean="0"/>
              <a:t>bioplynove</a:t>
            </a:r>
            <a:r>
              <a:rPr lang="cs-CZ" sz="1600" dirty="0" smtClean="0"/>
              <a:t>-stanici-se-</a:t>
            </a:r>
            <a:r>
              <a:rPr lang="cs-CZ" sz="1600" dirty="0" err="1" smtClean="0"/>
              <a:t>spatnym</a:t>
            </a:r>
            <a:r>
              <a:rPr lang="cs-CZ" sz="1600" dirty="0" smtClean="0"/>
              <a:t>-koncem.</a:t>
            </a:r>
            <a:r>
              <a:rPr lang="cs-CZ" sz="1600" dirty="0" err="1" smtClean="0"/>
              <a:t>aspx</a:t>
            </a:r>
            <a:endParaRPr lang="cs-CZ" sz="1600" dirty="0"/>
          </a:p>
        </p:txBody>
      </p:sp>
      <p:sp>
        <p:nvSpPr>
          <p:cNvPr id="16" name="Obdélník 15"/>
          <p:cNvSpPr/>
          <p:nvPr/>
        </p:nvSpPr>
        <p:spPr>
          <a:xfrm>
            <a:off x="1182584" y="3688021"/>
            <a:ext cx="7344816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/>
              <a:t>http://www.dobrosev.cz/zivocisna-vyroba.php?sekce=chov-prasat</a:t>
            </a:r>
            <a:endParaRPr lang="cs-CZ" sz="1600" dirty="0"/>
          </a:p>
        </p:txBody>
      </p:sp>
      <p:sp>
        <p:nvSpPr>
          <p:cNvPr id="18" name="Obdélník 17"/>
          <p:cNvSpPr/>
          <p:nvPr/>
        </p:nvSpPr>
        <p:spPr>
          <a:xfrm>
            <a:off x="1182584" y="4018319"/>
            <a:ext cx="7704856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http://www.kralici-drubez.estranky.cz/clanky/chovana-plemena-drubeze.html</a:t>
            </a:r>
          </a:p>
        </p:txBody>
      </p:sp>
      <p:sp>
        <p:nvSpPr>
          <p:cNvPr id="6" name="Obdélník 5"/>
          <p:cNvSpPr/>
          <p:nvPr/>
        </p:nvSpPr>
        <p:spPr>
          <a:xfrm>
            <a:off x="1217613" y="929073"/>
            <a:ext cx="7793911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http://</a:t>
            </a:r>
            <a:r>
              <a:rPr lang="cs-CZ" sz="1600" dirty="0" smtClean="0"/>
              <a:t>upload.wikimedia.org/wikipedia/commons/thumb/3/32/Jihomoravsky_kraj.svg/1280px-Jihomoravsky_kraj.svg.png</a:t>
            </a:r>
            <a:endParaRPr lang="cs-CZ" sz="1600" dirty="0"/>
          </a:p>
        </p:txBody>
      </p:sp>
      <p:sp>
        <p:nvSpPr>
          <p:cNvPr id="4" name="Obdélník 3"/>
          <p:cNvSpPr/>
          <p:nvPr/>
        </p:nvSpPr>
        <p:spPr>
          <a:xfrm>
            <a:off x="1217612" y="2127729"/>
            <a:ext cx="3583032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600" dirty="0"/>
              <a:t>http://papricka.webnode.cz/druhy-paprik/</a:t>
            </a:r>
          </a:p>
        </p:txBody>
      </p:sp>
      <p:sp>
        <p:nvSpPr>
          <p:cNvPr id="5" name="Obdélník 4"/>
          <p:cNvSpPr/>
          <p:nvPr/>
        </p:nvSpPr>
        <p:spPr>
          <a:xfrm>
            <a:off x="1201041" y="3064109"/>
            <a:ext cx="7704856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http://upload.wikimedia.org/wikipedia/commons/a/a4/Vineyard_peaches_de.jpg</a:t>
            </a:r>
          </a:p>
        </p:txBody>
      </p:sp>
      <p:sp>
        <p:nvSpPr>
          <p:cNvPr id="8" name="Obdélník 7"/>
          <p:cNvSpPr/>
          <p:nvPr/>
        </p:nvSpPr>
        <p:spPr>
          <a:xfrm>
            <a:off x="1182584" y="3389529"/>
            <a:ext cx="7621601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http://upload.wikimedia.org/wikipedia/commons/e/e3/Close_up_grapes.jpg</a:t>
            </a:r>
          </a:p>
        </p:txBody>
      </p:sp>
      <p:sp>
        <p:nvSpPr>
          <p:cNvPr id="9" name="Obdélník 8"/>
          <p:cNvSpPr/>
          <p:nvPr/>
        </p:nvSpPr>
        <p:spPr>
          <a:xfrm>
            <a:off x="1186077" y="4384443"/>
            <a:ext cx="7586572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http://upload.wikimedia.org/wikipedia/commons/7/75/Gooses.jpg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1207564" y="4750775"/>
            <a:ext cx="791986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http://upload.wikimedia.org/wikipedia/commons/0/02/Przepa%C5%9B%C4%87_Macochy%2C_CZ.jpg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1182584" y="5413226"/>
            <a:ext cx="7944844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http://upload.wikimedia.org/wikipedia/commons/7/72/Valtice_castle_courtyard.JPG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1217612" y="5782558"/>
            <a:ext cx="709880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http://upload.wikimedia.org/wikipedia/commons/9/9c/GuentherZ_2010-07-19_0031_Vranov_Schloss_Serpentine.jpg</a:t>
            </a:r>
          </a:p>
        </p:txBody>
      </p:sp>
      <p:sp>
        <p:nvSpPr>
          <p:cNvPr id="22" name="Obdélník 21"/>
          <p:cNvSpPr/>
          <p:nvPr/>
        </p:nvSpPr>
        <p:spPr>
          <a:xfrm>
            <a:off x="1186140" y="6364905"/>
            <a:ext cx="8126738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http://upload.wikimedia.org/wikipedia/commons/3/3c/%C5%A0pilberk_%2802%29.jpg</a:t>
            </a:r>
          </a:p>
        </p:txBody>
      </p:sp>
    </p:spTree>
    <p:extLst>
      <p:ext uri="{BB962C8B-B14F-4D97-AF65-F5344CB8AC3E}">
        <p14:creationId xmlns:p14="http://schemas.microsoft.com/office/powerpoint/2010/main" xmlns="" val="4287601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2326</TotalTime>
  <Words>282</Words>
  <Application>Microsoft Office PowerPoint</Application>
  <PresentationFormat>Předvádění na obrazovce (4:3)</PresentationFormat>
  <Paragraphs>81</Paragraphs>
  <Slides>11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Slunovrat</vt:lpstr>
      <vt:lpstr>Snímek 1</vt:lpstr>
      <vt:lpstr>Anotace</vt:lpstr>
      <vt:lpstr>Jihomoravský kraj</vt:lpstr>
      <vt:lpstr>Města a průmysl</vt:lpstr>
      <vt:lpstr>Zemědělství</vt:lpstr>
      <vt:lpstr>Krajina</vt:lpstr>
      <vt:lpstr>Památky</vt:lpstr>
      <vt:lpstr>Testík</vt:lpstr>
      <vt:lpstr>Byl jsi pozorný ?</vt:lpstr>
      <vt:lpstr>Odpověz</vt:lpstr>
      <vt:lpstr>Použité zdroje</vt:lpstr>
    </vt:vector>
  </TitlesOfParts>
  <Company>PRE, a.s.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Elbel Jaromír, Ing.</dc:creator>
  <cp:lastModifiedBy>Elbel</cp:lastModifiedBy>
  <cp:revision>280</cp:revision>
  <dcterms:created xsi:type="dcterms:W3CDTF">2012-03-28T05:44:11Z</dcterms:created>
  <dcterms:modified xsi:type="dcterms:W3CDTF">2013-04-01T13:53:07Z</dcterms:modified>
</cp:coreProperties>
</file>