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5" r:id="rId1"/>
  </p:sldMasterIdLst>
  <p:sldIdLst>
    <p:sldId id="256" r:id="rId2"/>
    <p:sldId id="262" r:id="rId3"/>
    <p:sldId id="265" r:id="rId4"/>
    <p:sldId id="275" r:id="rId5"/>
    <p:sldId id="276" r:id="rId6"/>
    <p:sldId id="277" r:id="rId7"/>
    <p:sldId id="278" r:id="rId8"/>
    <p:sldId id="279" r:id="rId9"/>
    <p:sldId id="280" r:id="rId10"/>
    <p:sldId id="260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>
        <p:scale>
          <a:sx n="70" d="100"/>
          <a:sy n="70" d="100"/>
        </p:scale>
        <p:origin x="-13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/>
            </a:lvl1pPr>
          </a:lstStyle>
          <a:p>
            <a:pPr>
              <a:defRPr/>
            </a:pPr>
            <a:fld id="{731B3675-75F9-418B-BB61-8679B5564341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E7D11AA8-1DBA-45B9-969B-3669BD0423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38977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105D2C-DE85-4B0F-9CDD-C98B1BDE99DD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E411D-0AF6-4425-A029-1ACADE297B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8541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213F80-7BC3-4EA5-A111-90A3E6B92144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ACA05D-D426-442C-85F3-5889F68032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20667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FEA522-04F2-4F7D-B523-0A978BF0C07D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243220-78D5-4B2F-8AAA-00994D84AD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258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752C83-59C2-4CBE-9543-BCBEE32B75E4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AD96F4-26C4-4690-A4CC-9FC6DBF07C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10091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55D8E7-B0C9-44A5-80FB-F8C27B242AF3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1E624A-D513-489E-94D9-93C53F3588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95850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5A764E-A558-4EF1-86A8-6B828ED4D4FA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E7F149-DC62-4BD0-8303-F5E3A16315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4421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2123D9-A146-41C6-81F3-33C4B431AC31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012439-FE28-413C-BBF1-4B5910D198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68743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6F7A2C-FCC5-40A8-B90D-964DCC0EB023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54B247-D05E-47D7-974F-9E2A9D5E70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03979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578533-3EBC-45E9-A7F3-16628BD02FCF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27B2A6-ECD0-480B-9D49-5B7AA58F03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13613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934A69-54D7-474F-873B-09119863BC93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80ECDD-E6E9-4B31-9F37-6D91798548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62546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AB2C1700-8FE0-4150-A50A-F45D4791967A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7A66494A-C8B8-4DAB-AB8C-3001C41A67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0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51" r:id="rId8"/>
    <p:sldLayoutId id="2147483852" r:id="rId9"/>
    <p:sldLayoutId id="2147483848" r:id="rId10"/>
    <p:sldLayoutId id="214748384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Podnadpis 2"/>
          <p:cNvSpPr>
            <a:spLocks noGrp="1"/>
          </p:cNvSpPr>
          <p:nvPr>
            <p:ph type="subTitle" idx="1"/>
          </p:nvPr>
        </p:nvSpPr>
        <p:spPr>
          <a:xfrm>
            <a:off x="4733924" y="4421188"/>
            <a:ext cx="3438475" cy="1260475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2800" dirty="0" smtClean="0">
                <a:solidFill>
                  <a:srgbClr val="443329"/>
                </a:solidFill>
              </a:rPr>
              <a:t>Fyzika – Vznik střídavého proudu</a:t>
            </a:r>
          </a:p>
        </p:txBody>
      </p:sp>
      <p:pic>
        <p:nvPicPr>
          <p:cNvPr id="5123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620713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333375"/>
            <a:ext cx="8280400" cy="11430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Výukový materiál</a:t>
            </a:r>
            <a:endParaRPr lang="cs-CZ" sz="48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31800" y="1628775"/>
            <a:ext cx="8280400" cy="487362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CZ.1.07/1.5.00/34.0608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Šablona: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III/2 Inovace a zkvalitnění výuky prostřednictvím ICT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None/>
              <a:defRPr/>
            </a:pPr>
            <a:r>
              <a:rPr lang="cs-CZ" sz="2200" b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materiálu:</a:t>
            </a:r>
            <a:r>
              <a:rPr lang="cs-CZ" sz="220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05_01_32_INOVACE_09</a:t>
            </a:r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</p:txBody>
      </p:sp>
      <p:pic>
        <p:nvPicPr>
          <p:cNvPr id="6148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4795838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327150"/>
            <a:ext cx="8208144" cy="19812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Předmět: Fyzika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Ročník: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2.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Jméno autora: Mgr. Radek </a:t>
            </a:r>
            <a:r>
              <a:rPr lang="cs-CZ" sz="2200" b="1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Hoszowski</a:t>
            </a:r>
            <a:endParaRPr lang="cs-CZ" sz="22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Škola: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SPŠ Hranice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en-GB" sz="2000" dirty="0" smtClean="0">
              <a:solidFill>
                <a:schemeClr val="tx1"/>
              </a:solidFill>
              <a:latin typeface="Franklin Gothic Book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dirty="0" smtClean="0">
              <a:solidFill>
                <a:schemeClr val="tx1"/>
              </a:solidFill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4" y="6143625"/>
            <a:ext cx="8208144" cy="5762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Autorem materiálu a všech jeho částí, není-li uvedeno jinak, je Mgr. Radek </a:t>
            </a:r>
            <a:r>
              <a:rPr lang="cs-CZ" sz="1400" i="1" dirty="0" err="1">
                <a:solidFill>
                  <a:schemeClr val="tx1"/>
                </a:solidFill>
                <a:latin typeface="Arial" charset="0"/>
                <a:cs typeface="Arial" charset="0"/>
              </a:rPr>
              <a:t>Hoszowski</a:t>
            </a: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 </a:t>
            </a:r>
          </a:p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7172" name="TextovéPole 4"/>
          <p:cNvSpPr txBox="1">
            <a:spLocks noChangeArrowheads="1"/>
          </p:cNvSpPr>
          <p:nvPr/>
        </p:nvSpPr>
        <p:spPr bwMode="auto">
          <a:xfrm>
            <a:off x="395288" y="3308350"/>
            <a:ext cx="8350250" cy="21236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 eaLnBrk="1" hangingPunct="1"/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Anotace: Objasnění i popis vzniku střídavého napětí a proudu.</a:t>
            </a:r>
          </a:p>
          <a:p>
            <a:pPr eaLnBrk="1" hangingPunct="1"/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2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Klíčová slova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: Cívka, uhlíkový kartáč, 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sinusoida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, frekvence a perioda.</a:t>
            </a:r>
            <a:endParaRPr lang="cs-CZ" dirty="0">
              <a:latin typeface="Franklin Gothic Book" pitchFamily="34" charset="0"/>
            </a:endParaRPr>
          </a:p>
        </p:txBody>
      </p:sp>
      <p:pic>
        <p:nvPicPr>
          <p:cNvPr id="7174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1800" y="1414463"/>
            <a:ext cx="1893888" cy="1893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7544" y="404664"/>
            <a:ext cx="8208144" cy="86409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 anchor="t" anchorCtr="1">
            <a:noAutofit/>
          </a:bodyPr>
          <a:lstStyle/>
          <a:p>
            <a:pPr algn="ctr"/>
            <a:r>
              <a:rPr lang="cs-CZ" sz="2800" dirty="0" smtClean="0">
                <a:effectLst>
                  <a:reflection blurRad="6350" stA="60000" endA="900" endPos="60000" dist="29997" dir="5400000" sy="-100000" algn="bl" rotWithShape="0"/>
                </a:effectLst>
              </a:rPr>
              <a:t>Vznik střídavého proudu</a:t>
            </a:r>
            <a:endParaRPr lang="cs-CZ" sz="2800" dirty="0">
              <a:effectLst>
                <a:reflection blurRad="6350" stA="60000" endA="900" endPos="60000" dist="29997" dir="5400000" sy="-100000" algn="bl" rotWithShape="0"/>
              </a:effectLst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692696"/>
            <a:ext cx="7024687" cy="1440160"/>
          </a:xfrm>
        </p:spPr>
        <p:txBody>
          <a:bodyPr/>
          <a:lstStyle/>
          <a:p>
            <a:r>
              <a:rPr lang="cs-CZ" dirty="0"/>
              <a:t>Vznik střídavého napětí a proudu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2465512"/>
            <a:ext cx="7416824" cy="4392488"/>
          </a:xfrm>
        </p:spPr>
        <p:txBody>
          <a:bodyPr/>
          <a:lstStyle/>
          <a:p>
            <a:r>
              <a:rPr lang="cs-CZ" dirty="0"/>
              <a:t>Pokud necháme cívku s obdélníkovým průřezem rovnoměrně otáčet kolem osy v homogenním magnetickém poli, tak naměříme na sběracích kroužcích střídavé elektrické napětí. 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063727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469" y="1772816"/>
            <a:ext cx="8100392" cy="28051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267744" y="5517232"/>
            <a:ext cx="240437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1 – vznik střídavého proudu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0833241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Popis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Takto vyrobíme střídavé napětí </a:t>
            </a:r>
            <a:r>
              <a:rPr lang="cs-CZ" dirty="0" err="1"/>
              <a:t>sínusového</a:t>
            </a:r>
            <a:r>
              <a:rPr lang="cs-CZ" dirty="0"/>
              <a:t> (harmonického) průběhu, jehož hodnoty se mění v čase podle funkce </a:t>
            </a:r>
            <a:r>
              <a:rPr lang="cs-CZ" dirty="0" err="1"/>
              <a:t>sínus</a:t>
            </a:r>
            <a:r>
              <a:rPr lang="cs-CZ" dirty="0"/>
              <a:t>. </a:t>
            </a:r>
            <a:endParaRPr lang="cs-CZ" dirty="0" smtClean="0"/>
          </a:p>
          <a:p>
            <a:r>
              <a:rPr lang="cs-CZ" dirty="0" smtClean="0"/>
              <a:t>V</a:t>
            </a:r>
            <a:r>
              <a:rPr lang="cs-CZ" dirty="0"/>
              <a:t> poloze 1 je smyčka kolmá k indukčním čarám, tudíž smyčkou proud neprochází, protože při drobném pootočení neprotíná magnetické siločáry.  </a:t>
            </a:r>
            <a:endParaRPr lang="cs-CZ" dirty="0" smtClean="0"/>
          </a:p>
          <a:p>
            <a:pPr marL="6985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2202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2988" y="908720"/>
            <a:ext cx="6777037" cy="4923755"/>
          </a:xfrm>
        </p:spPr>
        <p:txBody>
          <a:bodyPr/>
          <a:lstStyle/>
          <a:p>
            <a:r>
              <a:rPr lang="cs-CZ" dirty="0"/>
              <a:t>Poloha 2 je pootočena o 90° </a:t>
            </a:r>
            <a:r>
              <a:rPr lang="cs-CZ" dirty="0" smtClean="0"/>
              <a:t>v</a:t>
            </a:r>
            <a:r>
              <a:rPr lang="cs-CZ" dirty="0"/>
              <a:t> tomto případě je rovina smyčky rovnoběžná s magnetickými indukčními čarami a i při nepatrném pootočení protne několik </a:t>
            </a:r>
            <a:r>
              <a:rPr lang="cs-CZ" dirty="0" err="1"/>
              <a:t>magn</a:t>
            </a:r>
            <a:r>
              <a:rPr lang="cs-CZ" dirty="0"/>
              <a:t>. indukčních čar a tím se indukuje maximální napětí. </a:t>
            </a:r>
            <a:endParaRPr lang="cs-CZ" dirty="0" smtClean="0"/>
          </a:p>
          <a:p>
            <a:r>
              <a:rPr lang="cs-CZ" dirty="0" smtClean="0"/>
              <a:t>Při </a:t>
            </a:r>
            <a:r>
              <a:rPr lang="cs-CZ" dirty="0"/>
              <a:t>pootočení do polohy 3 je opět indukované napětí nulové a následným pootočením do polohy 4 se indukuje maximální napětí, ale opačné polarity než v bodě 2.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9745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980728"/>
            <a:ext cx="6777037" cy="4464496"/>
          </a:xfrm>
        </p:spPr>
        <p:txBody>
          <a:bodyPr/>
          <a:lstStyle/>
          <a:p>
            <a:r>
              <a:rPr lang="cs-CZ" dirty="0"/>
              <a:t>Tato smyčka, či cívka ve které se </a:t>
            </a:r>
            <a:r>
              <a:rPr lang="cs-CZ" dirty="0" err="1"/>
              <a:t>indukujie</a:t>
            </a:r>
            <a:r>
              <a:rPr lang="cs-CZ" dirty="0"/>
              <a:t> střídavé napětí je zdrojem střídavého napětí a v uzavřeném obvodu je zdrojem elektrického proudu.</a:t>
            </a:r>
          </a:p>
          <a:p>
            <a:r>
              <a:rPr lang="cs-CZ" dirty="0"/>
              <a:t>Největší okamžité napětí  je amplituda napětí  (U</a:t>
            </a:r>
            <a:r>
              <a:rPr lang="cs-CZ" baseline="-25000" dirty="0"/>
              <a:t>m</a:t>
            </a:r>
            <a:r>
              <a:rPr lang="cs-CZ" dirty="0"/>
              <a:t>), největší okamžitý proud je amplituda proudu (</a:t>
            </a:r>
            <a:r>
              <a:rPr lang="cs-CZ" dirty="0" err="1"/>
              <a:t>I</a:t>
            </a:r>
            <a:r>
              <a:rPr lang="cs-CZ" baseline="-25000" dirty="0" err="1"/>
              <a:t>m</a:t>
            </a:r>
            <a:r>
              <a:rPr lang="cs-CZ" dirty="0"/>
              <a:t>). U střídavého napětí i proudu je důležitým údajem frekvence </a:t>
            </a:r>
            <a:r>
              <a:rPr lang="cs-CZ" i="1" dirty="0"/>
              <a:t>f</a:t>
            </a:r>
            <a:r>
              <a:rPr lang="cs-CZ" dirty="0"/>
              <a:t>, čili kmitočet.</a:t>
            </a:r>
          </a:p>
          <a:p>
            <a:pPr marL="6985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46654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Frekvence, neboli kmitočet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6985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4000" i="1">
                          <a:latin typeface="Cambria Math"/>
                        </a:rPr>
                        <m:t>𝑓</m:t>
                      </m:r>
                      <m:r>
                        <a:rPr lang="cs-CZ" sz="4000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4000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4000" i="1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4000" i="1">
                              <a:latin typeface="Cambria Math"/>
                            </a:rPr>
                            <m:t>𝑇</m:t>
                          </m:r>
                        </m:den>
                      </m:f>
                    </m:oMath>
                  </m:oMathPara>
                </a14:m>
                <a:endParaRPr lang="cs-CZ" dirty="0" smtClean="0"/>
              </a:p>
              <a:p>
                <a:pPr marL="69850" indent="0">
                  <a:buNone/>
                </a:pPr>
                <a:endParaRPr lang="cs-CZ" dirty="0"/>
              </a:p>
              <a:p>
                <a:r>
                  <a:rPr lang="cs-CZ" i="1" dirty="0"/>
                  <a:t>f</a:t>
                </a:r>
                <a:r>
                  <a:rPr lang="cs-CZ" dirty="0"/>
                  <a:t> – frekvence, jednotkou je Hertz (Hz</a:t>
                </a:r>
                <a:r>
                  <a:rPr lang="cs-CZ" dirty="0" smtClean="0"/>
                  <a:t>)</a:t>
                </a:r>
              </a:p>
              <a:p>
                <a:pPr marL="69850" indent="0">
                  <a:buNone/>
                </a:pPr>
                <a:endParaRPr lang="cs-CZ" dirty="0"/>
              </a:p>
              <a:p>
                <a:r>
                  <a:rPr lang="cs-CZ" i="1" dirty="0"/>
                  <a:t>T</a:t>
                </a:r>
                <a:r>
                  <a:rPr lang="cs-CZ" dirty="0"/>
                  <a:t> – perioda, jednotkou je sekunda (s)</a:t>
                </a:r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8338128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1044575" y="549275"/>
            <a:ext cx="7024688" cy="1143000"/>
          </a:xfrm>
        </p:spPr>
        <p:txBody>
          <a:bodyPr/>
          <a:lstStyle/>
          <a:p>
            <a:pPr eaLnBrk="1" hangingPunct="1"/>
            <a:r>
              <a:rPr lang="cs-CZ" dirty="0" smtClean="0"/>
              <a:t>Použité zdroje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611188" y="1773238"/>
            <a:ext cx="8086725" cy="4406900"/>
          </a:xfrm>
        </p:spPr>
        <p:txBody>
          <a:bodyPr/>
          <a:lstStyle/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1 – </a:t>
            </a:r>
            <a:r>
              <a:rPr lang="cs-CZ" sz="2000" dirty="0"/>
              <a:t>AUTOR NEUVEDEN. </a:t>
            </a:r>
            <a:r>
              <a:rPr lang="cs-CZ" sz="2000" i="1" dirty="0"/>
              <a:t>Elektrotechnika</a:t>
            </a:r>
            <a:r>
              <a:rPr lang="cs-CZ" sz="2000" dirty="0"/>
              <a:t> [online]. [cit. 28.2.2013]. Dostupný na WWW: http://www.dejvice.cz/edison/elektro/12/el12.htm </a:t>
            </a:r>
            <a:endParaRPr lang="cs-CZ" sz="2000" dirty="0" smtClean="0"/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15925" y="6180138"/>
            <a:ext cx="8281988" cy="57626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sz="1400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je Mgr. Radek </a:t>
            </a:r>
            <a:r>
              <a:rPr lang="cs-CZ" sz="1400" i="1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Hoszowski</a:t>
            </a:r>
            <a:endParaRPr lang="cs-CZ" sz="1400" i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245" name="Obdélník 4"/>
          <p:cNvSpPr>
            <a:spLocks noChangeArrowheads="1"/>
          </p:cNvSpPr>
          <p:nvPr/>
        </p:nvSpPr>
        <p:spPr bwMode="auto">
          <a:xfrm>
            <a:off x="755650" y="549275"/>
            <a:ext cx="6442075" cy="73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>
                <a:latin typeface="Franklin Gothic Book" pitchFamily="34" charset="0"/>
              </a:rPr>
              <a:t> </a:t>
            </a:r>
            <a:r>
              <a:rPr lang="cs-CZ" sz="2400">
                <a:latin typeface="Franklin Gothic Book" pitchFamily="34" charset="0"/>
              </a:rPr>
              <a:t>Veškeré použité obrázky (kliparty) pocházejí  …</a:t>
            </a:r>
          </a:p>
          <a:p>
            <a:endParaRPr lang="cs-CZ">
              <a:latin typeface="Franklin Gothic Boo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4031</TotalTime>
  <Words>222</Words>
  <Application>Microsoft Office PowerPoint</Application>
  <PresentationFormat>Předvádění na obrazovce (4:3)</PresentationFormat>
  <Paragraphs>48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Austin</vt:lpstr>
      <vt:lpstr>Prezentace aplikace PowerPoint</vt:lpstr>
      <vt:lpstr>Výukový materiál</vt:lpstr>
      <vt:lpstr>Prezentace aplikace PowerPoint</vt:lpstr>
      <vt:lpstr>Vznik střídavého napětí a proudu</vt:lpstr>
      <vt:lpstr>Prezentace aplikace PowerPoint</vt:lpstr>
      <vt:lpstr>Popis </vt:lpstr>
      <vt:lpstr>Prezentace aplikace PowerPoint</vt:lpstr>
      <vt:lpstr>Prezentace aplikace PowerPoint</vt:lpstr>
      <vt:lpstr>Frekvence, neboli kmitočet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tematického celku</dc:title>
  <dc:creator>koala</dc:creator>
  <cp:lastModifiedBy>Radek Hoszowski</cp:lastModifiedBy>
  <cp:revision>248</cp:revision>
  <dcterms:created xsi:type="dcterms:W3CDTF">2011-04-17T19:50:20Z</dcterms:created>
  <dcterms:modified xsi:type="dcterms:W3CDTF">2013-05-23T12:20:00Z</dcterms:modified>
</cp:coreProperties>
</file>