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5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5" r:id="rId13"/>
    <p:sldId id="286" r:id="rId14"/>
    <p:sldId id="260" r:id="rId15"/>
    <p:sldId id="284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89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12.3.2013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12.3.2013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12.3.2013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12.3.2013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12.3.2013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12.3.2013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12.3.2013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oamos.cz/pozor-napt-3-x-400-230v-50-hz-flie-148-x-52-cm/d-6677-c-155/" TargetMode="External"/><Relationship Id="rId2" Type="http://schemas.openxmlformats.org/officeDocument/2006/relationships/hyperlink" Target="http://3pol.cz/198/print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Fyzika – Přenosová soustava ČR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05_01_32_INOVACE_12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785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Princip a typy jednotlivých vedení elektrické přenosové soustavy v ČR.</a:t>
            </a: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Vedení VN, VVN a NN, sloupy vedení.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Elektrická přenosová soustava ČR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687" cy="1440160"/>
          </a:xfrm>
        </p:spPr>
        <p:txBody>
          <a:bodyPr/>
          <a:lstStyle/>
          <a:p>
            <a:r>
              <a:rPr lang="cs-CZ" dirty="0" smtClean="0"/>
              <a:t>Elektrická přenosová soustava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16832"/>
            <a:ext cx="7416824" cy="4392488"/>
          </a:xfrm>
        </p:spPr>
        <p:txBody>
          <a:bodyPr/>
          <a:lstStyle/>
          <a:p>
            <a:r>
              <a:rPr lang="cs-CZ" dirty="0"/>
              <a:t>Elektrická přenosová soustava je soubor zařízení, jenž zajišťují přenos </a:t>
            </a:r>
            <a:r>
              <a:rPr lang="cs-CZ" dirty="0">
                <a:solidFill>
                  <a:srgbClr val="FF0000"/>
                </a:solidFill>
              </a:rPr>
              <a:t>elektrické energie </a:t>
            </a:r>
            <a:r>
              <a:rPr lang="cs-CZ" dirty="0">
                <a:solidFill>
                  <a:srgbClr val="92D050"/>
                </a:solidFill>
              </a:rPr>
              <a:t>od výrobce k odběratelům.</a:t>
            </a:r>
            <a:r>
              <a:rPr lang="cs-CZ" dirty="0"/>
              <a:t> </a:t>
            </a:r>
            <a:endParaRPr lang="cs-CZ" dirty="0" smtClean="0"/>
          </a:p>
          <a:p>
            <a:pPr marL="69850" indent="0">
              <a:buNone/>
            </a:pPr>
            <a:endParaRPr lang="cs-CZ" dirty="0" smtClean="0"/>
          </a:p>
          <a:p>
            <a:r>
              <a:rPr lang="cs-CZ" dirty="0" smtClean="0"/>
              <a:t>Tímto </a:t>
            </a:r>
            <a:r>
              <a:rPr lang="cs-CZ" dirty="0"/>
              <a:t>se míní </a:t>
            </a:r>
            <a:r>
              <a:rPr lang="cs-CZ" dirty="0">
                <a:solidFill>
                  <a:srgbClr val="FF0000"/>
                </a:solidFill>
              </a:rPr>
              <a:t>přenos</a:t>
            </a:r>
            <a:r>
              <a:rPr lang="cs-CZ" dirty="0"/>
              <a:t> ve velkém objemu, od elektráren k velkým rozvodnám. </a:t>
            </a:r>
            <a:endParaRPr lang="cs-CZ" dirty="0" smtClean="0"/>
          </a:p>
          <a:p>
            <a:pPr marL="69850" indent="0">
              <a:buNone/>
            </a:pPr>
            <a:endParaRPr lang="cs-CZ" dirty="0" smtClean="0"/>
          </a:p>
          <a:p>
            <a:r>
              <a:rPr lang="cs-CZ" dirty="0" smtClean="0"/>
              <a:t>Část </a:t>
            </a:r>
            <a:r>
              <a:rPr lang="cs-CZ" dirty="0"/>
              <a:t>rozvodů od rozvoden k jednotlivým uživatelům, například domácnostem či podnikům, se nazývá </a:t>
            </a:r>
            <a:r>
              <a:rPr lang="cs-CZ" dirty="0">
                <a:solidFill>
                  <a:srgbClr val="FF0000"/>
                </a:solidFill>
              </a:rPr>
              <a:t>distribuční soustava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6372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024687" cy="1143000"/>
          </a:xfrm>
        </p:spPr>
        <p:txBody>
          <a:bodyPr/>
          <a:lstStyle/>
          <a:p>
            <a:r>
              <a:rPr lang="cs-CZ" dirty="0" smtClean="0"/>
              <a:t>Výroba v elektrárně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971600" y="1412776"/>
            <a:ext cx="6777037" cy="3508375"/>
          </a:xfrm>
        </p:spPr>
        <p:txBody>
          <a:bodyPr/>
          <a:lstStyle/>
          <a:p>
            <a:r>
              <a:rPr lang="cs-CZ" dirty="0"/>
              <a:t>Alternátory otáčející se v elektrárnách (kromě </a:t>
            </a:r>
            <a:r>
              <a:rPr lang="cs-CZ" dirty="0" err="1"/>
              <a:t>fotovoltaických</a:t>
            </a:r>
            <a:r>
              <a:rPr lang="cs-CZ" dirty="0"/>
              <a:t>) vyrábějí elektrickou energii o hodnotě několika </a:t>
            </a:r>
            <a:r>
              <a:rPr lang="cs-CZ" dirty="0" err="1"/>
              <a:t>kV</a:t>
            </a:r>
            <a:r>
              <a:rPr lang="cs-CZ" dirty="0"/>
              <a:t> a </a:t>
            </a:r>
            <a:r>
              <a:rPr lang="cs-CZ" dirty="0">
                <a:solidFill>
                  <a:srgbClr val="FF0000"/>
                </a:solidFill>
              </a:rPr>
              <a:t>MA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Takovéto </a:t>
            </a:r>
            <a:r>
              <a:rPr lang="cs-CZ" dirty="0"/>
              <a:t>proudy </a:t>
            </a:r>
            <a:endParaRPr lang="cs-CZ" dirty="0" smtClean="0"/>
          </a:p>
          <a:p>
            <a:pPr marL="6985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nejsme </a:t>
            </a:r>
            <a:r>
              <a:rPr lang="cs-CZ" dirty="0">
                <a:solidFill>
                  <a:srgbClr val="FF0000"/>
                </a:solidFill>
              </a:rPr>
              <a:t>schopni</a:t>
            </a:r>
            <a:r>
              <a:rPr lang="cs-CZ" dirty="0"/>
              <a:t> </a:t>
            </a:r>
            <a:endParaRPr lang="cs-CZ" dirty="0" smtClean="0"/>
          </a:p>
          <a:p>
            <a:pPr marL="69850" indent="0">
              <a:buNone/>
            </a:pPr>
            <a:r>
              <a:rPr lang="cs-CZ" dirty="0" smtClean="0"/>
              <a:t>rozvádět </a:t>
            </a:r>
            <a:r>
              <a:rPr lang="cs-CZ" dirty="0"/>
              <a:t>na </a:t>
            </a:r>
            <a:r>
              <a:rPr lang="cs-CZ" dirty="0">
                <a:solidFill>
                  <a:srgbClr val="FF0000"/>
                </a:solidFill>
              </a:rPr>
              <a:t>velké </a:t>
            </a:r>
            <a:endParaRPr lang="cs-CZ" dirty="0" smtClean="0">
              <a:solidFill>
                <a:srgbClr val="FF0000"/>
              </a:solidFill>
            </a:endParaRPr>
          </a:p>
          <a:p>
            <a:pPr marL="6985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vzdálenosti </a:t>
            </a:r>
            <a:r>
              <a:rPr lang="cs-CZ" dirty="0"/>
              <a:t>(vodiče </a:t>
            </a:r>
            <a:r>
              <a:rPr lang="cs-CZ" dirty="0" smtClean="0"/>
              <a:t>by</a:t>
            </a:r>
          </a:p>
          <a:p>
            <a:pPr marL="69850" indent="0">
              <a:buNone/>
            </a:pPr>
            <a:r>
              <a:rPr lang="cs-CZ" dirty="0" smtClean="0"/>
              <a:t> </a:t>
            </a:r>
            <a:r>
              <a:rPr lang="cs-CZ" dirty="0"/>
              <a:t>měly velký průřez a </a:t>
            </a:r>
            <a:endParaRPr lang="cs-CZ" dirty="0" smtClean="0"/>
          </a:p>
          <a:p>
            <a:pPr marL="69850" indent="0">
              <a:buNone/>
            </a:pPr>
            <a:r>
              <a:rPr lang="cs-CZ" dirty="0" smtClean="0"/>
              <a:t>vznikali </a:t>
            </a:r>
            <a:r>
              <a:rPr lang="cs-CZ" dirty="0"/>
              <a:t>by obrovské </a:t>
            </a:r>
            <a:r>
              <a:rPr lang="cs-CZ" dirty="0" smtClean="0"/>
              <a:t>ztráty).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28596"/>
            <a:ext cx="3168352" cy="2388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868144" y="5240233"/>
            <a:ext cx="19266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Rotor alternátoru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8220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Transformace a rozvod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Proto vyrobenou el. Energii, ihned v elektrárně </a:t>
            </a:r>
            <a:r>
              <a:rPr lang="cs-CZ" dirty="0">
                <a:solidFill>
                  <a:srgbClr val="FF0000"/>
                </a:solidFill>
              </a:rPr>
              <a:t>transformujeme</a:t>
            </a:r>
            <a:r>
              <a:rPr lang="cs-CZ" dirty="0"/>
              <a:t> na vysoké napětí většinou 110 </a:t>
            </a:r>
            <a:r>
              <a:rPr lang="cs-CZ" dirty="0" err="1"/>
              <a:t>kV</a:t>
            </a:r>
            <a:r>
              <a:rPr lang="cs-CZ" dirty="0"/>
              <a:t>, 220 </a:t>
            </a:r>
            <a:r>
              <a:rPr lang="cs-CZ" dirty="0" err="1"/>
              <a:t>kV</a:t>
            </a:r>
            <a:r>
              <a:rPr lang="cs-CZ" dirty="0"/>
              <a:t> a 400 </a:t>
            </a:r>
            <a:r>
              <a:rPr lang="cs-CZ" dirty="0" err="1"/>
              <a:t>kV</a:t>
            </a:r>
            <a:r>
              <a:rPr lang="cs-CZ" dirty="0"/>
              <a:t>. </a:t>
            </a:r>
            <a:endParaRPr lang="cs-CZ" dirty="0" smtClean="0"/>
          </a:p>
          <a:p>
            <a:pPr marL="69850" indent="0">
              <a:buNone/>
            </a:pPr>
            <a:endParaRPr lang="cs-CZ" dirty="0" smtClean="0"/>
          </a:p>
          <a:p>
            <a:r>
              <a:rPr lang="cs-CZ" dirty="0" smtClean="0"/>
              <a:t>Takovéto </a:t>
            </a:r>
            <a:r>
              <a:rPr lang="cs-CZ" dirty="0">
                <a:solidFill>
                  <a:srgbClr val="FF0000"/>
                </a:solidFill>
              </a:rPr>
              <a:t>vysoké napětí </a:t>
            </a:r>
            <a:r>
              <a:rPr lang="cs-CZ" dirty="0"/>
              <a:t>jsme již schopni pomocí přenosové sítě rozvádět po celé ČR. </a:t>
            </a:r>
          </a:p>
        </p:txBody>
      </p:sp>
    </p:spTree>
    <p:extLst>
      <p:ext uri="{BB962C8B-B14F-4D97-AF65-F5344CB8AC3E}">
        <p14:creationId xmlns:p14="http://schemas.microsoft.com/office/powerpoint/2010/main" val="3221330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316"/>
            <a:ext cx="7024687" cy="1143000"/>
          </a:xfrm>
        </p:spPr>
        <p:txBody>
          <a:bodyPr/>
          <a:lstStyle/>
          <a:p>
            <a:r>
              <a:rPr lang="cs-CZ" dirty="0" smtClean="0"/>
              <a:t>Přenosová síť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340768"/>
            <a:ext cx="8146814" cy="5056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28184" y="6464369"/>
            <a:ext cx="17118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přenosová síť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44903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024687" cy="1143000"/>
          </a:xfrm>
        </p:spPr>
        <p:txBody>
          <a:bodyPr/>
          <a:lstStyle/>
          <a:p>
            <a:r>
              <a:rPr lang="cs-CZ" dirty="0" smtClean="0"/>
              <a:t>Rozvodná síť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28800"/>
            <a:ext cx="6777037" cy="4104456"/>
          </a:xfrm>
        </p:spPr>
        <p:txBody>
          <a:bodyPr/>
          <a:lstStyle/>
          <a:p>
            <a:r>
              <a:rPr lang="cs-CZ" dirty="0"/>
              <a:t>U každého města, vesnice, či velkého závodu toto vysoké napětí transformujeme na nižší na </a:t>
            </a:r>
            <a:r>
              <a:rPr lang="cs-CZ" dirty="0">
                <a:solidFill>
                  <a:srgbClr val="FF0000"/>
                </a:solidFill>
              </a:rPr>
              <a:t>22kV</a:t>
            </a:r>
            <a:r>
              <a:rPr lang="cs-CZ" dirty="0"/>
              <a:t> a to dále rozvádíme distribuční soustavou a následně transformujeme na síťové napětí </a:t>
            </a:r>
            <a:r>
              <a:rPr lang="cs-CZ" dirty="0">
                <a:solidFill>
                  <a:srgbClr val="FF0000"/>
                </a:solidFill>
              </a:rPr>
              <a:t>3x400V/230V</a:t>
            </a:r>
            <a:r>
              <a:rPr lang="cs-CZ" dirty="0"/>
              <a:t>. </a:t>
            </a:r>
            <a:endParaRPr lang="cs-CZ" dirty="0" smtClean="0"/>
          </a:p>
          <a:p>
            <a:pPr marL="69850" indent="0">
              <a:buNone/>
            </a:pPr>
            <a:endParaRPr lang="cs-CZ" dirty="0" smtClean="0"/>
          </a:p>
          <a:p>
            <a:pPr marL="69850" indent="0">
              <a:buNone/>
            </a:pPr>
            <a:endParaRPr lang="cs-CZ" dirty="0" smtClean="0"/>
          </a:p>
          <a:p>
            <a:pPr marL="69850" indent="0">
              <a:buNone/>
            </a:pP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/>
              <a:t>to je napětí, které naměříme i doma v </a:t>
            </a:r>
            <a:r>
              <a:rPr lang="cs-CZ" dirty="0">
                <a:solidFill>
                  <a:srgbClr val="FF0000"/>
                </a:solidFill>
              </a:rPr>
              <a:t>zásuvkách</a:t>
            </a:r>
            <a:r>
              <a:rPr lang="cs-CZ" dirty="0"/>
              <a:t>.</a:t>
            </a:r>
          </a:p>
          <a:p>
            <a:pPr marL="6985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27" t="20928" r="6218" b="21033"/>
          <a:stretch/>
        </p:blipFill>
        <p:spPr bwMode="auto">
          <a:xfrm>
            <a:off x="1910687" y="3843642"/>
            <a:ext cx="3381393" cy="1274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25609" y="4717098"/>
            <a:ext cx="16381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Nízké napětí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73374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napětí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324100"/>
            <a:ext cx="7560840" cy="3508375"/>
          </a:xfrm>
        </p:spPr>
        <p:txBody>
          <a:bodyPr/>
          <a:lstStyle/>
          <a:p>
            <a:r>
              <a:rPr lang="cs-CZ" dirty="0"/>
              <a:t>VVN – velmi vysoké napětí – 400 </a:t>
            </a:r>
            <a:r>
              <a:rPr lang="cs-CZ" dirty="0" err="1"/>
              <a:t>kV</a:t>
            </a:r>
            <a:r>
              <a:rPr lang="cs-CZ" dirty="0"/>
              <a:t>, 220 </a:t>
            </a:r>
            <a:r>
              <a:rPr lang="cs-CZ" dirty="0" err="1" smtClean="0"/>
              <a:t>kV</a:t>
            </a:r>
            <a:endParaRPr lang="cs-CZ" dirty="0" smtClean="0"/>
          </a:p>
          <a:p>
            <a:pPr marL="69850" indent="0">
              <a:buNone/>
            </a:pPr>
            <a:endParaRPr lang="cs-CZ" dirty="0"/>
          </a:p>
          <a:p>
            <a:r>
              <a:rPr lang="cs-CZ" dirty="0"/>
              <a:t>VN – vysoké napětí – 110 </a:t>
            </a:r>
            <a:r>
              <a:rPr lang="cs-CZ" dirty="0" err="1"/>
              <a:t>kV</a:t>
            </a:r>
            <a:r>
              <a:rPr lang="cs-CZ" dirty="0"/>
              <a:t>, 22 </a:t>
            </a:r>
            <a:r>
              <a:rPr lang="cs-CZ" dirty="0" err="1" smtClean="0"/>
              <a:t>kV</a:t>
            </a:r>
            <a:endParaRPr lang="cs-CZ" dirty="0" smtClean="0"/>
          </a:p>
          <a:p>
            <a:pPr marL="69850" indent="0">
              <a:buNone/>
            </a:pPr>
            <a:endParaRPr lang="cs-CZ" dirty="0"/>
          </a:p>
          <a:p>
            <a:r>
              <a:rPr lang="cs-CZ" dirty="0"/>
              <a:t>NN – nízké napětí – 400V a 230V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3449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7704856" cy="1143000"/>
          </a:xfrm>
        </p:spPr>
        <p:txBody>
          <a:bodyPr/>
          <a:lstStyle/>
          <a:p>
            <a:r>
              <a:rPr lang="cs-CZ" dirty="0" smtClean="0"/>
              <a:t>Sloupy pro vedení 110 a 220kV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http://www.tzb-info.cz/docu/clanky/0041/004183o1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78610"/>
            <a:ext cx="7416824" cy="429866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1475656" y="6112153"/>
            <a:ext cx="21416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Obr. </a:t>
            </a:r>
            <a:r>
              <a:rPr lang="cs-CZ" sz="1200" dirty="0" smtClean="0"/>
              <a:t>4a  </a:t>
            </a:r>
            <a:r>
              <a:rPr lang="cs-CZ" sz="1200" dirty="0"/>
              <a:t>- 110kV, </a:t>
            </a:r>
            <a:r>
              <a:rPr lang="cs-CZ" sz="1200" dirty="0" smtClean="0"/>
              <a:t>4b </a:t>
            </a:r>
            <a:r>
              <a:rPr lang="cs-CZ" sz="1200" dirty="0"/>
              <a:t>– 220kV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56583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687" cy="1143000"/>
          </a:xfrm>
        </p:spPr>
        <p:txBody>
          <a:bodyPr/>
          <a:lstStyle/>
          <a:p>
            <a:r>
              <a:rPr lang="cs-CZ" dirty="0" smtClean="0"/>
              <a:t>Sloupy pro vedení 400kV</a:t>
            </a:r>
            <a:endParaRPr lang="cs-CZ" dirty="0"/>
          </a:p>
        </p:txBody>
      </p:sp>
      <p:pic>
        <p:nvPicPr>
          <p:cNvPr id="4" name="Zástupný symbol pro obsah 3" descr="http://www.tzb-info.cz/docu/clanky/0041/004183o2.gif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28800"/>
            <a:ext cx="7056784" cy="432048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1259631" y="6104329"/>
            <a:ext cx="16958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sloupy 400kV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28843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687" cy="1143000"/>
          </a:xfrm>
        </p:spPr>
        <p:txBody>
          <a:bodyPr/>
          <a:lstStyle/>
          <a:p>
            <a:r>
              <a:rPr lang="cs-CZ" dirty="0" smtClean="0"/>
              <a:t>Sloup vedení 22kV</a:t>
            </a:r>
            <a:endParaRPr lang="cs-CZ" dirty="0"/>
          </a:p>
        </p:txBody>
      </p:sp>
      <p:pic>
        <p:nvPicPr>
          <p:cNvPr id="4" name="Zástupný symbol pro obsah 3" descr="http://www.elingcz.cz/public/userfiles/vedeni-vn-nn-ts/vn-stare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88840"/>
            <a:ext cx="3406197" cy="398522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724128" y="5445224"/>
            <a:ext cx="15339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sloup 22kV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325462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687" cy="1143000"/>
          </a:xfrm>
        </p:spPr>
        <p:txBody>
          <a:bodyPr/>
          <a:lstStyle/>
          <a:p>
            <a:r>
              <a:rPr lang="cs-CZ" dirty="0" smtClean="0"/>
              <a:t>Sloup nízkého napětí</a:t>
            </a:r>
            <a:endParaRPr lang="cs-CZ" dirty="0"/>
          </a:p>
        </p:txBody>
      </p:sp>
      <p:pic>
        <p:nvPicPr>
          <p:cNvPr id="4" name="Zástupný symbol pro obsah 3" descr="http://www.elingcz.cz/public/userfiles/vedeni-vn-nn-ts/ts-sloup-novy.jpg"/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00" r="46024" b="20800"/>
          <a:stretch/>
        </p:blipFill>
        <p:spPr bwMode="auto">
          <a:xfrm>
            <a:off x="1691680" y="1844824"/>
            <a:ext cx="4011375" cy="427325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56176" y="5661248"/>
            <a:ext cx="2016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7 – sloup NN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525937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>
                <a:latin typeface="Franklin Gothic Book" pitchFamily="34" charset="0"/>
              </a:rPr>
              <a:t>O</a:t>
            </a:r>
            <a:r>
              <a:rPr lang="cs-CZ" sz="2000" dirty="0" smtClean="0">
                <a:latin typeface="Franklin Gothic Book" pitchFamily="34" charset="0"/>
              </a:rPr>
              <a:t>br. 1 – </a:t>
            </a:r>
            <a:r>
              <a:rPr lang="cs-CZ" sz="2000" dirty="0"/>
              <a:t>AUTOR NEUVEDEN. </a:t>
            </a:r>
            <a:r>
              <a:rPr lang="cs-CZ" sz="2000" i="1" dirty="0"/>
              <a:t>3pol</a:t>
            </a:r>
            <a:r>
              <a:rPr lang="cs-CZ" sz="2000" dirty="0"/>
              <a:t> [online]. [cit. 12.3.2013]. Dostupný na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3pol.cz/198/print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2 - </a:t>
            </a:r>
            <a:r>
              <a:rPr lang="cs-CZ" sz="2000" dirty="0"/>
              <a:t>AUTOR NEUVEDEN. </a:t>
            </a:r>
            <a:r>
              <a:rPr lang="cs-CZ" sz="2000" i="1" dirty="0"/>
              <a:t>TZB-</a:t>
            </a:r>
            <a:r>
              <a:rPr lang="cs-CZ" sz="2000" i="1" dirty="0" err="1"/>
              <a:t>info</a:t>
            </a:r>
            <a:r>
              <a:rPr lang="cs-CZ" sz="2000" dirty="0"/>
              <a:t> [online]. [cit. 12.3.2013]. Dostupný na WWW: http://www.tzb-info.cz/4142-venkovni-vedeni-vvn-i 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3 - </a:t>
            </a:r>
            <a:r>
              <a:rPr lang="cs-CZ" sz="2000" dirty="0" smtClean="0"/>
              <a:t>AUTOR </a:t>
            </a:r>
            <a:r>
              <a:rPr lang="cs-CZ" sz="2000" dirty="0"/>
              <a:t>NEUVEDEN. </a:t>
            </a:r>
            <a:r>
              <a:rPr lang="cs-CZ" sz="2000" i="1" dirty="0" err="1"/>
              <a:t>reoamos</a:t>
            </a:r>
            <a:r>
              <a:rPr lang="cs-CZ" sz="2000" dirty="0"/>
              <a:t> [online]. [cit. 12.3.2013]. Dostupný na WWW: </a:t>
            </a:r>
            <a:r>
              <a:rPr lang="cs-CZ" sz="2000" dirty="0">
                <a:hlinkClick r:id="rId3"/>
              </a:rPr>
              <a:t>http://www.reoamos.cz/pozor-napt-3-x-400-230v-50-hz-flie-148-x-52-cm/d-6677-c-155</a:t>
            </a:r>
            <a:r>
              <a:rPr lang="cs-CZ" sz="2000" dirty="0" smtClean="0">
                <a:hlinkClick r:id="rId3"/>
              </a:rPr>
              <a:t>/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4 </a:t>
            </a:r>
            <a:r>
              <a:rPr lang="cs-CZ" sz="2000" dirty="0" smtClean="0"/>
              <a:t>- AUTOR </a:t>
            </a:r>
            <a:r>
              <a:rPr lang="cs-CZ" sz="2000" dirty="0"/>
              <a:t>NEUVEDEN. </a:t>
            </a:r>
            <a:r>
              <a:rPr lang="cs-CZ" sz="2000" i="1" dirty="0"/>
              <a:t>TZB-</a:t>
            </a:r>
            <a:r>
              <a:rPr lang="cs-CZ" sz="2000" i="1" dirty="0" err="1"/>
              <a:t>info</a:t>
            </a:r>
            <a:r>
              <a:rPr lang="cs-CZ" sz="2000" dirty="0"/>
              <a:t> [online]. [cit. 12.3.2013]. Dostupný na WWW: http://www.tzb-info.cz/4183-stozary-vvn-ii </a:t>
            </a:r>
            <a:endParaRPr lang="cs-CZ" sz="2000" dirty="0" smtClean="0"/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2000" dirty="0">
                <a:latin typeface="Franklin Gothic Book" pitchFamily="34" charset="0"/>
              </a:rPr>
              <a:t>Obr. </a:t>
            </a:r>
            <a:r>
              <a:rPr lang="cs-CZ" sz="2000" dirty="0" smtClean="0">
                <a:latin typeface="Franklin Gothic Book" pitchFamily="34" charset="0"/>
              </a:rPr>
              <a:t>5 </a:t>
            </a:r>
            <a:r>
              <a:rPr lang="cs-CZ" sz="2000" dirty="0"/>
              <a:t>- AUTOR NEUVEDEN. </a:t>
            </a:r>
            <a:r>
              <a:rPr lang="cs-CZ" sz="2000" i="1" dirty="0"/>
              <a:t>TZB-</a:t>
            </a:r>
            <a:r>
              <a:rPr lang="cs-CZ" sz="2000" i="1" dirty="0" err="1"/>
              <a:t>info</a:t>
            </a:r>
            <a:r>
              <a:rPr lang="cs-CZ" sz="2000" dirty="0"/>
              <a:t> [online]. [cit. 12.3.2013]. Dostupný na WWW: http://www.tzb-info.cz/4183-stozary-vvn-ii </a:t>
            </a: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836712"/>
            <a:ext cx="7064449" cy="4995763"/>
          </a:xfrm>
        </p:spPr>
        <p:txBody>
          <a:bodyPr/>
          <a:lstStyle/>
          <a:p>
            <a:pPr eaLnBrk="1" hangingPunct="1"/>
            <a:r>
              <a:rPr lang="cs-CZ" dirty="0">
                <a:latin typeface="Franklin Gothic Book" pitchFamily="34" charset="0"/>
              </a:rPr>
              <a:t>Obr. </a:t>
            </a:r>
            <a:r>
              <a:rPr lang="cs-CZ" dirty="0" smtClean="0">
                <a:latin typeface="Franklin Gothic Book" pitchFamily="34" charset="0"/>
              </a:rPr>
              <a:t>6 </a:t>
            </a:r>
            <a:r>
              <a:rPr lang="cs-CZ" dirty="0" smtClean="0"/>
              <a:t>- </a:t>
            </a:r>
            <a:r>
              <a:rPr lang="pt-BR" dirty="0"/>
              <a:t>AUTOR NEUVEDEN. </a:t>
            </a:r>
            <a:r>
              <a:rPr lang="pt-BR" i="1" dirty="0"/>
              <a:t>elingcz</a:t>
            </a:r>
            <a:r>
              <a:rPr lang="pt-BR" dirty="0"/>
              <a:t> [online]. [cit. 12.3.2013]. Dostupný na WWW: http://www.elingcz.cz/public/userfiles/vedeni-vn-nn-ts/vn-stare.jpg </a:t>
            </a:r>
            <a:endParaRPr lang="cs-CZ" dirty="0" smtClean="0"/>
          </a:p>
          <a:p>
            <a:pPr eaLnBrk="1" hangingPunct="1"/>
            <a:r>
              <a:rPr lang="cs-CZ" dirty="0">
                <a:latin typeface="Franklin Gothic Book" pitchFamily="34" charset="0"/>
              </a:rPr>
              <a:t>Obr. </a:t>
            </a:r>
            <a:r>
              <a:rPr lang="cs-CZ" dirty="0" smtClean="0">
                <a:latin typeface="Franklin Gothic Book" pitchFamily="34" charset="0"/>
              </a:rPr>
              <a:t>7 - </a:t>
            </a:r>
            <a:r>
              <a:rPr lang="pt-BR" dirty="0"/>
              <a:t>AUTOR NEUVEDEN. </a:t>
            </a:r>
            <a:r>
              <a:rPr lang="pt-BR" i="1" dirty="0"/>
              <a:t>elingcz</a:t>
            </a:r>
            <a:r>
              <a:rPr lang="pt-BR" dirty="0"/>
              <a:t> [online]. [cit. 12.3.2013]. Dostupný na WWW: http://www.elingcz.cz/public/userfiles/vedeni-vn-nn-ts/ts-sloup-novy.jpg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83443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4163</TotalTime>
  <Words>450</Words>
  <Application>Microsoft Office PowerPoint</Application>
  <PresentationFormat>Předvádění na obrazovce (4:3)</PresentationFormat>
  <Paragraphs>74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Prezentace aplikace PowerPoint</vt:lpstr>
      <vt:lpstr>Výukový materiál</vt:lpstr>
      <vt:lpstr>Prezentace aplikace PowerPoint</vt:lpstr>
      <vt:lpstr>Elektrická přenosová soustava ČR</vt:lpstr>
      <vt:lpstr>Výroba v elektrárně</vt:lpstr>
      <vt:lpstr>Transformace a rozvod</vt:lpstr>
      <vt:lpstr>Přenosová síť</vt:lpstr>
      <vt:lpstr>Rozvodná síť</vt:lpstr>
      <vt:lpstr>Rozdělení napětí</vt:lpstr>
      <vt:lpstr>Sloupy pro vedení 110 a 220kV</vt:lpstr>
      <vt:lpstr>Sloupy pro vedení 400kV</vt:lpstr>
      <vt:lpstr>Sloup vedení 22kV</vt:lpstr>
      <vt:lpstr>Sloup nízkého napětí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324</cp:revision>
  <dcterms:created xsi:type="dcterms:W3CDTF">2011-04-17T19:50:20Z</dcterms:created>
  <dcterms:modified xsi:type="dcterms:W3CDTF">2013-03-12T09:58:11Z</dcterms:modified>
</cp:coreProperties>
</file>