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5" r:id="rId1"/>
  </p:sldMasterIdLst>
  <p:sldIdLst>
    <p:sldId id="256" r:id="rId2"/>
    <p:sldId id="262" r:id="rId3"/>
    <p:sldId id="265" r:id="rId4"/>
    <p:sldId id="266" r:id="rId5"/>
    <p:sldId id="267" r:id="rId6"/>
    <p:sldId id="268" r:id="rId7"/>
    <p:sldId id="269" r:id="rId8"/>
    <p:sldId id="270" r:id="rId9"/>
    <p:sldId id="271" r:id="rId10"/>
    <p:sldId id="272" r:id="rId11"/>
    <p:sldId id="260" r:id="rId12"/>
    <p:sldId id="273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5620"/>
    <p:restoredTop sz="94660"/>
  </p:normalViewPr>
  <p:slideViewPr>
    <p:cSldViewPr>
      <p:cViewPr>
        <p:scale>
          <a:sx n="70" d="100"/>
          <a:sy n="70" d="100"/>
        </p:scale>
        <p:origin x="-132" y="-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42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5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8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0" name="Rectangle 114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1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29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7" name="Rectangle 84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8" name="Rectangle 85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113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4" name="Rectangle 77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5" name="Rectangle 78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80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1" name="Rectangle 74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2" name="Rectangle 75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6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6" name="Freeform 44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7" name="Freeform 47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8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50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51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Hexagon 52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3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4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5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56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Freeform 57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Hexagon 58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59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0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1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2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3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4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5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66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Freeform 67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68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3" name="Rectangle 45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4" name="Rectangle 46"/>
          <p:cNvSpPr/>
          <p:nvPr/>
        </p:nvSpPr>
        <p:spPr>
          <a:xfrm>
            <a:off x="4649788" y="-22225"/>
            <a:ext cx="3505200" cy="23129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49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88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7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688" y="1516063"/>
            <a:ext cx="2133600" cy="752475"/>
          </a:xfrm>
        </p:spPr>
        <p:txBody>
          <a:bodyPr anchor="b"/>
          <a:lstStyle>
            <a:lvl1pPr algn="l">
              <a:defRPr sz="2400"/>
            </a:lvl1pPr>
          </a:lstStyle>
          <a:p>
            <a:pPr>
              <a:defRPr/>
            </a:pPr>
            <a:fld id="{731B3675-75F9-418B-BB61-8679B5564341}" type="datetimeFigureOut">
              <a:rPr lang="cs-CZ"/>
              <a:pPr>
                <a:defRPr/>
              </a:pPr>
              <a:t>21.3.2013</a:t>
            </a:fld>
            <a:endParaRPr lang="cs-CZ"/>
          </a:p>
        </p:txBody>
      </p:sp>
      <p:sp>
        <p:nvSpPr>
          <p:cNvPr id="48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838" y="5719763"/>
            <a:ext cx="283051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9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788" y="5719763"/>
            <a:ext cx="642937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fld id="{E7D11AA8-1DBA-45B9-969B-3669BD04237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38977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105D2C-DE85-4B0F-9CDD-C98B1BDE99DD}" type="datetimeFigureOut">
              <a:rPr lang="cs-CZ"/>
              <a:pPr>
                <a:defRPr/>
              </a:pPr>
              <a:t>21.3.2013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2E411D-0AF6-4425-A029-1ACADE297B4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8541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213F80-7BC3-4EA5-A111-90A3E6B92144}" type="datetimeFigureOut">
              <a:rPr lang="cs-CZ"/>
              <a:pPr>
                <a:defRPr/>
              </a:pPr>
              <a:t>21.3.2013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ACA05D-D426-442C-85F3-5889F680326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20667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FEA522-04F2-4F7D-B523-0A978BF0C07D}" type="datetimeFigureOut">
              <a:rPr lang="cs-CZ"/>
              <a:pPr>
                <a:defRPr/>
              </a:pPr>
              <a:t>21.3.2013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243220-78D5-4B2F-8AAA-00994D84ADF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2582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752C83-59C2-4CBE-9543-BCBEE32B75E4}" type="datetimeFigureOut">
              <a:rPr lang="cs-CZ"/>
              <a:pPr>
                <a:defRPr/>
              </a:pPr>
              <a:t>21.3.2013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AD96F4-26C4-4690-A4CC-9FC6DBF07C8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10091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55D8E7-B0C9-44A5-80FB-F8C27B242AF3}" type="datetimeFigureOut">
              <a:rPr lang="cs-CZ"/>
              <a:pPr>
                <a:defRPr/>
              </a:pPr>
              <a:t>21.3.2013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1E624A-D513-489E-94D9-93C53F3588F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95850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5A764E-A558-4EF1-86A8-6B828ED4D4FA}" type="datetimeFigureOut">
              <a:rPr lang="cs-CZ"/>
              <a:pPr>
                <a:defRPr/>
              </a:pPr>
              <a:t>21.3.2013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E7F149-DC62-4BD0-8303-F5E3A163152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4421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3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9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1" name="Rectangle 83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3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8" name="Rectangle 80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81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0" name="Rectangle 82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1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5" name="Rectangle 77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78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7" name="Rectangle 79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2" name="Rectangle 74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5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4" name="Rectangle 76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7" name="Freeform 46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7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48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49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Freeform 50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1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2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3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54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Hexagon 55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Freeform 58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59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1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2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3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4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5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6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67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Hexagon 68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69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8" name="Freeform 70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4" name="Rectangle 45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56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57"/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7" name="Rectangle 60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2123D9-A146-41C6-81F3-33C4B431AC31}" type="datetimeFigureOut">
              <a:rPr lang="cs-CZ"/>
              <a:pPr>
                <a:defRPr/>
              </a:pPr>
              <a:t>21.3.2013</a:t>
            </a:fld>
            <a:endParaRPr lang="cs-CZ"/>
          </a:p>
        </p:txBody>
      </p:sp>
      <p:sp>
        <p:nvSpPr>
          <p:cNvPr id="49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012439-FE28-413C-BBF1-4B5910D198A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0" name="Footer Placeholder 5"/>
          <p:cNvSpPr>
            <a:spLocks noGrp="1"/>
          </p:cNvSpPr>
          <p:nvPr>
            <p:ph type="ftr" sz="quarter" idx="12"/>
          </p:nvPr>
        </p:nvSpPr>
        <p:spPr>
          <a:xfrm>
            <a:off x="4641850" y="5724525"/>
            <a:ext cx="3492500" cy="365125"/>
          </a:xfrm>
        </p:spPr>
        <p:txBody>
          <a:bodyPr>
            <a:normAutofit/>
          </a:bodyPr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68743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3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9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1" name="Rectangle 86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3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8" name="Rectangle 83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84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0" name="Rectangle 85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1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5" name="Rectangle 80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81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7" name="Rectangle 82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2" name="Rectangle 77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8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4" name="Rectangle 79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7" name="Freeform 45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6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47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48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Freeform 49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0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1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9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60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Hexagon 61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Freeform 62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63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4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5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6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7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8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9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70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Hexagon 71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72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8" name="Freeform 73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4" name="Rectangle 93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100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101"/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7" name="Rectangle 104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 rtlCol="0">
            <a:normAutofit/>
          </a:bodyPr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6F7A2C-FCC5-40A8-B90D-964DCC0EB023}" type="datetimeFigureOut">
              <a:rPr lang="cs-CZ"/>
              <a:pPr>
                <a:defRPr/>
              </a:pPr>
              <a:t>21.3.2013</a:t>
            </a:fld>
            <a:endParaRPr lang="cs-CZ"/>
          </a:p>
        </p:txBody>
      </p:sp>
      <p:sp>
        <p:nvSpPr>
          <p:cNvPr id="49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850" y="5724525"/>
            <a:ext cx="3492500" cy="365125"/>
          </a:xfrm>
        </p:spPr>
        <p:txBody>
          <a:bodyPr>
            <a:normAutofit/>
          </a:bodyPr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0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54B247-D05E-47D7-974F-9E2A9D5E70C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03979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578533-3EBC-45E9-A7F3-16628BD02FCF}" type="datetimeFigureOut">
              <a:rPr lang="cs-CZ"/>
              <a:pPr>
                <a:defRPr/>
              </a:pPr>
              <a:t>21.3.2013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27B2A6-ECD0-480B-9D49-5B7AA58F03E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13613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934A69-54D7-474F-873B-09119863BC93}" type="datetimeFigureOut">
              <a:rPr lang="cs-CZ"/>
              <a:pPr>
                <a:defRPr/>
              </a:pPr>
              <a:t>21.3.2013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80ECDD-E6E9-4B31-9F37-6D91798548B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62546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41"/>
          <p:cNvGrpSpPr>
            <a:grpSpLocks/>
          </p:cNvGrpSpPr>
          <p:nvPr/>
        </p:nvGrpSpPr>
        <p:grpSpPr bwMode="auto">
          <a:xfrm>
            <a:off x="-304800" y="0"/>
            <a:ext cx="9932988" cy="6858000"/>
            <a:chOff x="-382404" y="0"/>
            <a:chExt cx="9932332" cy="6858000"/>
          </a:xfrm>
        </p:grpSpPr>
        <p:grpSp>
          <p:nvGrpSpPr>
            <p:cNvPr id="1035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58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1059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1060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2540" y="5035550"/>
              <a:ext cx="9144983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2540" y="3467100"/>
              <a:ext cx="9144983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2540" y="5284788"/>
              <a:ext cx="9144983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6793" y="5132388"/>
              <a:ext cx="6982951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5573" y="28590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19425" y="41259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8949" y="15922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6524" y="32543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2326" y="53832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3969" y="54022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542" y="28495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394" y="41259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09771" y="54117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8820" y="28590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443" y="15636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997" y="4056063"/>
              <a:ext cx="1242931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997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375"/>
            <a:ext cx="8229600" cy="6186488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0888" y="-22225"/>
            <a:ext cx="3679825" cy="700088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030" name="Title Placeholder 1"/>
          <p:cNvSpPr>
            <a:spLocks noGrp="1"/>
          </p:cNvSpPr>
          <p:nvPr>
            <p:ph type="title"/>
          </p:nvPr>
        </p:nvSpPr>
        <p:spPr bwMode="auto">
          <a:xfrm>
            <a:off x="1042988" y="1027113"/>
            <a:ext cx="7024687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031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1042988" y="2324100"/>
            <a:ext cx="6777037" cy="3508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575" y="2238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pPr>
              <a:defRPr/>
            </a:pPr>
            <a:fld id="{AB2C1700-8FE0-4150-A50A-F45D4791967A}" type="datetimeFigureOut">
              <a:rPr lang="cs-CZ"/>
              <a:pPr>
                <a:defRPr/>
              </a:pPr>
              <a:t>21.3.2013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850" y="5851525"/>
            <a:ext cx="350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788" y="223838"/>
            <a:ext cx="13319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pPr>
              <a:defRPr/>
            </a:pPr>
            <a:fld id="{7A66494A-C8B8-4DAB-AB8C-3001C41A672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50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51" r:id="rId8"/>
    <p:sldLayoutId id="2147483852" r:id="rId9"/>
    <p:sldLayoutId id="2147483848" r:id="rId10"/>
    <p:sldLayoutId id="2147483849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39763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395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kern="1200">
          <a:solidFill>
            <a:schemeClr val="tx2"/>
          </a:solidFill>
          <a:latin typeface="+mn-lt"/>
          <a:ea typeface="+mn-ea"/>
          <a:cs typeface="+mn-cs"/>
        </a:defRPr>
      </a:lvl4pPr>
      <a:lvl5pPr marL="1325563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asopisstavebnictvi.cz/clanek.php?detail=435" TargetMode="External"/><Relationship Id="rId2" Type="http://schemas.openxmlformats.org/officeDocument/2006/relationships/hyperlink" Target="http://ok1zed.sweb.cz/s/el_vodniel.htm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Podnadpis 2"/>
          <p:cNvSpPr>
            <a:spLocks noGrp="1"/>
          </p:cNvSpPr>
          <p:nvPr>
            <p:ph type="subTitle" idx="1"/>
          </p:nvPr>
        </p:nvSpPr>
        <p:spPr>
          <a:xfrm>
            <a:off x="4733924" y="4421188"/>
            <a:ext cx="3438475" cy="1260475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cs-CZ" sz="2800" dirty="0" smtClean="0">
                <a:solidFill>
                  <a:srgbClr val="443329"/>
                </a:solidFill>
              </a:rPr>
              <a:t>Fyzika – </a:t>
            </a:r>
            <a:r>
              <a:rPr lang="cs-CZ" sz="2800" dirty="0" smtClean="0">
                <a:solidFill>
                  <a:srgbClr val="443329"/>
                </a:solidFill>
              </a:rPr>
              <a:t>Vodní </a:t>
            </a:r>
            <a:r>
              <a:rPr lang="cs-CZ" sz="2800" dirty="0" smtClean="0">
                <a:solidFill>
                  <a:srgbClr val="443329"/>
                </a:solidFill>
              </a:rPr>
              <a:t>elektrárna</a:t>
            </a:r>
          </a:p>
        </p:txBody>
      </p:sp>
      <p:pic>
        <p:nvPicPr>
          <p:cNvPr id="5123" name="Picture 2" descr="http://7zs.wz.cz/opvk%20velke%20lo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813" y="620713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31800" y="333375"/>
            <a:ext cx="8280400" cy="1143000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48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Výukový materiál</a:t>
            </a:r>
            <a:endParaRPr lang="cs-CZ" sz="4800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31800" y="1628775"/>
            <a:ext cx="8280400" cy="4873625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CZ.1.07/1.5.00/34.0608</a:t>
            </a:r>
          </a:p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Šablona: 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III/2 Inovace a zkvalitnění výuky prostřednictvím ICT</a:t>
            </a:r>
          </a:p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Číslo </a:t>
            </a: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materiálu: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05_01_32_INOVACE_16</a:t>
            </a:r>
            <a:endParaRPr lang="cs-CZ" sz="2200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</a:t>
            </a:r>
          </a:p>
          <a:p>
            <a:pPr marL="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endParaRPr lang="cs-CZ" dirty="0" smtClean="0">
              <a:latin typeface="Franklin Gothic Book" pitchFamily="34" charset="0"/>
            </a:endParaRPr>
          </a:p>
          <a:p>
            <a:pPr marL="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endParaRPr lang="cs-CZ" dirty="0" smtClean="0">
              <a:latin typeface="Franklin Gothic Book" pitchFamily="34" charset="0"/>
            </a:endParaRPr>
          </a:p>
        </p:txBody>
      </p:sp>
      <p:pic>
        <p:nvPicPr>
          <p:cNvPr id="6148" name="Picture 2" descr="http://7zs.wz.cz/opvk%20velke%20lo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813" y="4795838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7544" y="1327150"/>
            <a:ext cx="8208144" cy="1981200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Předmět: Fyzika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	</a:t>
            </a: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Ročník: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2.</a:t>
            </a: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Jméno autora: Mgr. Radek </a:t>
            </a:r>
            <a:r>
              <a:rPr lang="cs-CZ" sz="2200" b="1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Hoszowski</a:t>
            </a:r>
            <a:endParaRPr lang="cs-CZ" sz="2200" dirty="0" smtClean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Škola: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SPŠ Hranice</a:t>
            </a: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000" b="1" dirty="0" smtClean="0"/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000" b="1" dirty="0" smtClean="0"/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en-GB" sz="2000" dirty="0" smtClean="0">
              <a:solidFill>
                <a:schemeClr val="tx1"/>
              </a:solidFill>
              <a:latin typeface="Franklin Gothic Book" pitchFamily="34" charset="0"/>
            </a:endParaRP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000" dirty="0" smtClean="0">
              <a:solidFill>
                <a:schemeClr val="tx1"/>
              </a:solidFill>
              <a:latin typeface="Franklin Gothic Book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67544" y="6143625"/>
            <a:ext cx="8208144" cy="57626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1400" i="1" dirty="0">
                <a:solidFill>
                  <a:schemeClr val="tx1"/>
                </a:solidFill>
                <a:latin typeface="Arial" charset="0"/>
                <a:cs typeface="Arial" charset="0"/>
              </a:rPr>
              <a:t>Autorem materiálu a všech jeho částí, není-li uvedeno jinak, je Mgr. Radek </a:t>
            </a:r>
            <a:r>
              <a:rPr lang="cs-CZ" sz="1400" i="1" dirty="0" err="1">
                <a:solidFill>
                  <a:schemeClr val="tx1"/>
                </a:solidFill>
                <a:latin typeface="Arial" charset="0"/>
                <a:cs typeface="Arial" charset="0"/>
              </a:rPr>
              <a:t>Hoszowski</a:t>
            </a:r>
            <a:r>
              <a:rPr lang="cs-CZ" sz="1400" i="1" dirty="0">
                <a:solidFill>
                  <a:schemeClr val="tx1"/>
                </a:solidFill>
                <a:latin typeface="Arial" charset="0"/>
                <a:cs typeface="Arial" charset="0"/>
              </a:rPr>
              <a:t> </a:t>
            </a:r>
          </a:p>
          <a:p>
            <a:pPr algn="ctr">
              <a:defRPr/>
            </a:pPr>
            <a:r>
              <a:rPr lang="cs-CZ" sz="1400" i="1" dirty="0">
                <a:solidFill>
                  <a:schemeClr val="tx1"/>
                </a:solidFill>
                <a:latin typeface="Arial" charset="0"/>
                <a:cs typeface="Arial" charset="0"/>
              </a:rPr>
              <a:t>Financováno z ESF a státního rozpočtu ČR. </a:t>
            </a:r>
            <a:endParaRPr lang="cs-CZ" sz="2800" dirty="0">
              <a:solidFill>
                <a:schemeClr val="tx1"/>
              </a:solidFill>
              <a:latin typeface="Arial" charset="0"/>
              <a:cs typeface="Arial" charset="0"/>
            </a:endParaRPr>
          </a:p>
        </p:txBody>
      </p:sp>
      <p:sp>
        <p:nvSpPr>
          <p:cNvPr id="7172" name="TextovéPole 4"/>
          <p:cNvSpPr txBox="1">
            <a:spLocks noChangeArrowheads="1"/>
          </p:cNvSpPr>
          <p:nvPr/>
        </p:nvSpPr>
        <p:spPr bwMode="auto">
          <a:xfrm>
            <a:off x="395288" y="3308350"/>
            <a:ext cx="8350250" cy="144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endParaRPr lang="cs-CZ" sz="2200" b="1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eaLnBrk="1" hangingPunct="1"/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Anotace: Princip výroby elektrické energie </a:t>
            </a: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ve vodních elektrárnách.</a:t>
            </a:r>
            <a:endParaRPr lang="cs-CZ" sz="2200" b="1" dirty="0" smtClean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algn="just" eaLnBrk="1" hangingPunct="1"/>
            <a:endParaRPr lang="cs-CZ" sz="2200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eaLnBrk="1" hangingPunct="1"/>
            <a:r>
              <a:rPr lang="cs-CZ" sz="2200" b="1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Klíčová slova</a:t>
            </a: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Hráz, turbína, akumulační, přečerpávací </a:t>
            </a:r>
            <a:r>
              <a:rPr lang="cs-CZ" sz="2200" b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a přílivová. </a:t>
            </a:r>
            <a:endParaRPr lang="cs-CZ" dirty="0">
              <a:latin typeface="Franklin Gothic Book" pitchFamily="34" charset="0"/>
            </a:endParaRPr>
          </a:p>
        </p:txBody>
      </p:sp>
      <p:pic>
        <p:nvPicPr>
          <p:cNvPr id="7174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81800" y="1414463"/>
            <a:ext cx="1893888" cy="1893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67544" y="404664"/>
            <a:ext cx="8208144" cy="864096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 wrap="square" rtlCol="0" anchor="t" anchorCtr="1">
            <a:noAutofit/>
          </a:bodyPr>
          <a:lstStyle/>
          <a:p>
            <a:pPr algn="ctr"/>
            <a:r>
              <a:rPr lang="cs-CZ" sz="2800" dirty="0" smtClean="0">
                <a:effectLst>
                  <a:reflection blurRad="6350" stA="60000" endA="900" endPos="60000" dist="29997" dir="5400000" sy="-100000" algn="bl" rotWithShape="0"/>
                </a:effectLst>
              </a:rPr>
              <a:t>Vodní</a:t>
            </a:r>
            <a:r>
              <a:rPr lang="cs-CZ" sz="2800" dirty="0" smtClean="0">
                <a:effectLst>
                  <a:reflection blurRad="6350" stA="60000" endA="900" endPos="60000" dist="29997" dir="5400000" sy="-100000" algn="bl" rotWithShape="0"/>
                </a:effectLst>
              </a:rPr>
              <a:t> </a:t>
            </a:r>
            <a:r>
              <a:rPr lang="cs-CZ" sz="2800" dirty="0" smtClean="0">
                <a:effectLst>
                  <a:reflection blurRad="6350" stA="60000" endA="900" endPos="60000" dist="29997" dir="5400000" sy="-100000" algn="bl" rotWithShape="0"/>
                </a:effectLst>
              </a:rPr>
              <a:t>elektrárna</a:t>
            </a:r>
            <a:endParaRPr lang="cs-CZ" sz="2800" dirty="0">
              <a:effectLst>
                <a:reflection blurRad="6350" stA="60000" endA="900" endPos="60000" dist="29997" dir="5400000" sy="-100000" algn="bl" rotWithShape="0"/>
              </a:effectLst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692696"/>
            <a:ext cx="7024687" cy="1143000"/>
          </a:xfrm>
        </p:spPr>
        <p:txBody>
          <a:bodyPr/>
          <a:lstStyle/>
          <a:p>
            <a:r>
              <a:rPr lang="cs-CZ" dirty="0" smtClean="0"/>
              <a:t>Vodní elektrárna- rozdělení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67457" y="1196752"/>
            <a:ext cx="7781007" cy="3096344"/>
          </a:xfrm>
        </p:spPr>
        <p:txBody>
          <a:bodyPr/>
          <a:lstStyle/>
          <a:p>
            <a:r>
              <a:rPr lang="cs-CZ" dirty="0" smtClean="0"/>
              <a:t>Akumulační – v patě přehrady</a:t>
            </a:r>
          </a:p>
          <a:p>
            <a:r>
              <a:rPr lang="cs-CZ" dirty="0" smtClean="0"/>
              <a:t>Průtočná – na řece, či větším potoce</a:t>
            </a:r>
          </a:p>
          <a:p>
            <a:r>
              <a:rPr lang="cs-CZ" dirty="0" smtClean="0"/>
              <a:t>Přečerpávací – slouží jako „akumulátor“ v rozvodné síti</a:t>
            </a:r>
          </a:p>
          <a:p>
            <a:r>
              <a:rPr lang="cs-CZ" dirty="0" smtClean="0"/>
              <a:t>Přílivové – v deltách některých řek kde je výrazný a pravidelný příliv</a:t>
            </a:r>
            <a:endParaRPr lang="cs-CZ" dirty="0" smtClean="0"/>
          </a:p>
          <a:p>
            <a:r>
              <a:rPr lang="cs-CZ" dirty="0" smtClean="0"/>
              <a:t>Podle použité turbíny</a:t>
            </a:r>
          </a:p>
          <a:p>
            <a:r>
              <a:rPr lang="cs-CZ" dirty="0" smtClean="0"/>
              <a:t>Podle výkonu</a:t>
            </a:r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771800" y="6075295"/>
            <a:ext cx="1843325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1 – </a:t>
            </a:r>
            <a:r>
              <a:rPr lang="cs-CZ" sz="1200" dirty="0" smtClean="0"/>
              <a:t>Elektrárna Orlík</a:t>
            </a:r>
            <a:endParaRPr lang="cs-CZ" sz="12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73072" y="3489976"/>
            <a:ext cx="3816424" cy="28623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017300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620688"/>
            <a:ext cx="7024687" cy="1143000"/>
          </a:xfrm>
        </p:spPr>
        <p:txBody>
          <a:bodyPr/>
          <a:lstStyle/>
          <a:p>
            <a:r>
              <a:rPr lang="cs-CZ" dirty="0" smtClean="0"/>
              <a:t>Princip akumulační elektrárny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1772816"/>
            <a:ext cx="6777037" cy="4104456"/>
          </a:xfrm>
        </p:spPr>
        <p:txBody>
          <a:bodyPr/>
          <a:lstStyle/>
          <a:p>
            <a:r>
              <a:rPr lang="cs-CZ" dirty="0" smtClean="0"/>
              <a:t>Akumulační  vodní elektrárna je vybudovaná v u dna přehrady. </a:t>
            </a:r>
          </a:p>
          <a:p>
            <a:r>
              <a:rPr lang="cs-CZ" dirty="0" smtClean="0"/>
              <a:t>Základ elektrárny tvoří turbína.</a:t>
            </a:r>
          </a:p>
          <a:p>
            <a:r>
              <a:rPr lang="cs-CZ" dirty="0" smtClean="0"/>
              <a:t>Turbínu roztáčí přivedená tlaková voda.</a:t>
            </a:r>
          </a:p>
          <a:p>
            <a:r>
              <a:rPr lang="cs-CZ" dirty="0" smtClean="0"/>
              <a:t>Turbína je spojena s alternátorem.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633"/>
          <a:stretch/>
        </p:blipFill>
        <p:spPr bwMode="auto">
          <a:xfrm>
            <a:off x="1165527" y="3933056"/>
            <a:ext cx="5075372" cy="25674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418466" y="6098812"/>
            <a:ext cx="1952329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2 – nákres elektrárny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34500488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1052736"/>
            <a:ext cx="7024687" cy="792088"/>
          </a:xfrm>
        </p:spPr>
        <p:txBody>
          <a:bodyPr/>
          <a:lstStyle/>
          <a:p>
            <a:r>
              <a:rPr lang="cs-CZ" dirty="0" smtClean="0"/>
              <a:t>Turbíny používané na přehradách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2988" y="2324101"/>
            <a:ext cx="6777037" cy="1536948"/>
          </a:xfrm>
        </p:spPr>
        <p:txBody>
          <a:bodyPr/>
          <a:lstStyle/>
          <a:p>
            <a:r>
              <a:rPr lang="cs-CZ" dirty="0" err="1" smtClean="0"/>
              <a:t>Francisova</a:t>
            </a:r>
            <a:endParaRPr lang="cs-CZ" dirty="0" smtClean="0"/>
          </a:p>
          <a:p>
            <a:r>
              <a:rPr lang="cs-CZ" dirty="0" smtClean="0"/>
              <a:t>Kaplanova</a:t>
            </a:r>
          </a:p>
          <a:p>
            <a:r>
              <a:rPr lang="cs-CZ" dirty="0" err="1" smtClean="0"/>
              <a:t>Peltonova</a:t>
            </a:r>
            <a:endParaRPr lang="cs-CZ" dirty="0"/>
          </a:p>
        </p:txBody>
      </p:sp>
      <p:pic>
        <p:nvPicPr>
          <p:cNvPr id="3074" name="Picture 2" descr="http://ok1zed.sweb.cz/img/elv-turb1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6846" y="3356992"/>
            <a:ext cx="5958436" cy="2520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656846" y="6021288"/>
            <a:ext cx="17877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3 - Turbíny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421029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764704"/>
            <a:ext cx="7024687" cy="1143000"/>
          </a:xfrm>
        </p:spPr>
        <p:txBody>
          <a:bodyPr/>
          <a:lstStyle/>
          <a:p>
            <a:r>
              <a:rPr lang="cs-CZ" dirty="0" smtClean="0"/>
              <a:t>Průtočná elektrárna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71600" y="1988840"/>
            <a:ext cx="6777037" cy="3508375"/>
          </a:xfrm>
        </p:spPr>
        <p:txBody>
          <a:bodyPr/>
          <a:lstStyle/>
          <a:p>
            <a:r>
              <a:rPr lang="cs-CZ" dirty="0" smtClean="0"/>
              <a:t>Základem je jez, či menší hráz ve které je umístěna turbína</a:t>
            </a:r>
            <a:endParaRPr lang="cs-CZ" dirty="0"/>
          </a:p>
        </p:txBody>
      </p:sp>
      <p:pic>
        <p:nvPicPr>
          <p:cNvPr id="4098" name="Picture 2" descr="http://www.p-s.cz/editor_img/Strekov-VD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46281" y="2780928"/>
            <a:ext cx="4968089" cy="3384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403648" y="5888305"/>
            <a:ext cx="126303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4 - </a:t>
            </a:r>
            <a:r>
              <a:rPr lang="cs-CZ" sz="1200" dirty="0" err="1" smtClean="0"/>
              <a:t>Střekov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21200793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Přečerpávací elektrárna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Základem jsou dvě nádrže s výškovým rozdílem, mezi kterými proudí voda.</a:t>
            </a:r>
          </a:p>
          <a:p>
            <a:r>
              <a:rPr lang="cs-CZ" dirty="0" smtClean="0"/>
              <a:t>V noci se voda čerpá do horní nádrže a přes den ve špičku se pustí přes turbínu do spodní nádrže.</a:t>
            </a:r>
            <a:endParaRPr lang="cs-CZ" dirty="0"/>
          </a:p>
        </p:txBody>
      </p:sp>
      <p:pic>
        <p:nvPicPr>
          <p:cNvPr id="5124" name="Picture 4" descr="Letecké pohledy na horní a dolní nádr&amp;zcaron; P&amp;rcaron;e&amp;ccaron;erpávací elektrárny Dlouhé strán&amp;ecaron;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3808"/>
          <a:stretch/>
        </p:blipFill>
        <p:spPr bwMode="auto">
          <a:xfrm>
            <a:off x="611560" y="4365104"/>
            <a:ext cx="5328592" cy="21456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940152" y="6112745"/>
            <a:ext cx="2548646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5 – horní nádrž Dlouhé stráně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11999749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620688"/>
            <a:ext cx="7024687" cy="1143000"/>
          </a:xfrm>
        </p:spPr>
        <p:txBody>
          <a:bodyPr/>
          <a:lstStyle/>
          <a:p>
            <a:r>
              <a:rPr lang="cs-CZ" dirty="0" smtClean="0"/>
              <a:t>Nákres přečerpávací elektrárny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1374" y="1700808"/>
            <a:ext cx="8047387" cy="45011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563888" y="6227219"/>
            <a:ext cx="172951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6 – </a:t>
            </a:r>
            <a:r>
              <a:rPr lang="cs-CZ" sz="1200" dirty="0"/>
              <a:t>D</a:t>
            </a:r>
            <a:r>
              <a:rPr lang="cs-CZ" sz="1200" dirty="0" smtClean="0"/>
              <a:t>louhé stráně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25821974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Přílivová elektrárna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 </a:t>
            </a:r>
            <a:r>
              <a:rPr lang="cs-CZ" dirty="0"/>
              <a:t>vodní elektrárna, která pro roztočení turbín využívá periodického opakování přílivu a odlivu </a:t>
            </a:r>
            <a:r>
              <a:rPr lang="cs-CZ" dirty="0" smtClean="0"/>
              <a:t>moře.</a:t>
            </a:r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3501008"/>
            <a:ext cx="4104456" cy="285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652120" y="5733256"/>
            <a:ext cx="2088585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7 – Přílivová elektrárna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434468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Nadpis 1"/>
          <p:cNvSpPr>
            <a:spLocks noGrp="1"/>
          </p:cNvSpPr>
          <p:nvPr>
            <p:ph type="title"/>
          </p:nvPr>
        </p:nvSpPr>
        <p:spPr>
          <a:xfrm>
            <a:off x="1044575" y="346869"/>
            <a:ext cx="7024688" cy="1143000"/>
          </a:xfrm>
        </p:spPr>
        <p:txBody>
          <a:bodyPr/>
          <a:lstStyle/>
          <a:p>
            <a:pPr eaLnBrk="1" hangingPunct="1"/>
            <a:r>
              <a:rPr lang="cs-CZ" dirty="0" smtClean="0"/>
              <a:t>Použité zdroje</a:t>
            </a:r>
          </a:p>
        </p:txBody>
      </p:sp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>
          <a:xfrm>
            <a:off x="513556" y="1340768"/>
            <a:ext cx="8086725" cy="4406900"/>
          </a:xfrm>
        </p:spPr>
        <p:txBody>
          <a:bodyPr/>
          <a:lstStyle/>
          <a:p>
            <a:pPr eaLnBrk="1" hangingPunct="1"/>
            <a:r>
              <a:rPr lang="cs-CZ" sz="2000" dirty="0">
                <a:latin typeface="Franklin Gothic Book" pitchFamily="34" charset="0"/>
              </a:rPr>
              <a:t>O</a:t>
            </a:r>
            <a:r>
              <a:rPr lang="cs-CZ" sz="2000" dirty="0" smtClean="0">
                <a:latin typeface="Franklin Gothic Book" pitchFamily="34" charset="0"/>
              </a:rPr>
              <a:t>br. 1 </a:t>
            </a:r>
            <a:r>
              <a:rPr lang="cs-CZ" sz="2000" dirty="0" smtClean="0">
                <a:latin typeface="Franklin Gothic Book" pitchFamily="34" charset="0"/>
              </a:rPr>
              <a:t>– </a:t>
            </a:r>
            <a:r>
              <a:rPr lang="cs-CZ" sz="2000" dirty="0"/>
              <a:t>AUTOR NEUVEDEN. </a:t>
            </a:r>
            <a:r>
              <a:rPr lang="cs-CZ" sz="2000" i="1" dirty="0"/>
              <a:t>Přehrady</a:t>
            </a:r>
            <a:r>
              <a:rPr lang="cs-CZ" sz="2000" dirty="0"/>
              <a:t> [online]. [cit. 21.3.2013]. Dostupný na WWW: http://www.kocicak.mysteria.cz/prehrady/prehrady.htm </a:t>
            </a:r>
            <a:r>
              <a:rPr lang="cs-CZ" sz="2000" dirty="0" smtClean="0">
                <a:latin typeface="Franklin Gothic Book" pitchFamily="34" charset="0"/>
              </a:rPr>
              <a:t> </a:t>
            </a:r>
          </a:p>
          <a:p>
            <a:pPr eaLnBrk="1" hangingPunct="1"/>
            <a:r>
              <a:rPr lang="cs-CZ" sz="2000" dirty="0" smtClean="0">
                <a:latin typeface="Franklin Gothic Book" pitchFamily="34" charset="0"/>
              </a:rPr>
              <a:t>Obr. 2 - </a:t>
            </a:r>
            <a:r>
              <a:rPr lang="cs-CZ" sz="2000" dirty="0"/>
              <a:t>AUTOR NEUVEDEN. </a:t>
            </a:r>
            <a:r>
              <a:rPr lang="cs-CZ" sz="2000" i="1" dirty="0"/>
              <a:t>Elektrárny</a:t>
            </a:r>
            <a:r>
              <a:rPr lang="cs-CZ" sz="2000" dirty="0"/>
              <a:t> [online]. [cit. 21.3.2013]. Dostupný na WWW: http://www.elektrarny.xf.cz/akumulacni.php </a:t>
            </a:r>
            <a:endParaRPr lang="cs-CZ" sz="2000" dirty="0" smtClean="0"/>
          </a:p>
          <a:p>
            <a:pPr eaLnBrk="1" hangingPunct="1"/>
            <a:r>
              <a:rPr lang="cs-CZ" sz="2000" dirty="0" smtClean="0">
                <a:latin typeface="Franklin Gothic Book" pitchFamily="34" charset="0"/>
              </a:rPr>
              <a:t>Obr. 3 </a:t>
            </a:r>
            <a:r>
              <a:rPr lang="cs-CZ" sz="2000" dirty="0" smtClean="0"/>
              <a:t>- </a:t>
            </a:r>
            <a:r>
              <a:rPr lang="cs-CZ" sz="2000" dirty="0"/>
              <a:t>AUTOR NEUVEDEN. </a:t>
            </a:r>
            <a:r>
              <a:rPr lang="cs-CZ" sz="2000" i="1" dirty="0"/>
              <a:t>El-vodní</a:t>
            </a:r>
            <a:r>
              <a:rPr lang="cs-CZ" sz="2000" dirty="0"/>
              <a:t> [online]. [cit. 21.3.2013]. Dostupný na WWW: </a:t>
            </a:r>
            <a:r>
              <a:rPr lang="cs-CZ" sz="2000" dirty="0">
                <a:hlinkClick r:id="rId2"/>
              </a:rPr>
              <a:t>http://</a:t>
            </a:r>
            <a:r>
              <a:rPr lang="cs-CZ" sz="2000" dirty="0" smtClean="0">
                <a:hlinkClick r:id="rId2"/>
              </a:rPr>
              <a:t>ok1zed.sweb.cz/s/el_vodniel.htm</a:t>
            </a:r>
            <a:endParaRPr lang="cs-CZ" sz="2000" dirty="0" smtClean="0"/>
          </a:p>
          <a:p>
            <a:pPr eaLnBrk="1" hangingPunct="1"/>
            <a:r>
              <a:rPr lang="cs-CZ" sz="2000" dirty="0" smtClean="0">
                <a:latin typeface="Franklin Gothic Book" pitchFamily="34" charset="0"/>
              </a:rPr>
              <a:t>Obr. 4 </a:t>
            </a:r>
            <a:r>
              <a:rPr lang="cs-CZ" sz="2000" dirty="0" smtClean="0"/>
              <a:t>- </a:t>
            </a:r>
            <a:r>
              <a:rPr lang="pt-BR" sz="2000" dirty="0"/>
              <a:t>AUTOR NEUVEDEN. </a:t>
            </a:r>
            <a:r>
              <a:rPr lang="pt-BR" sz="2000" i="1" dirty="0"/>
              <a:t>P-S</a:t>
            </a:r>
            <a:r>
              <a:rPr lang="pt-BR" sz="2000" dirty="0"/>
              <a:t> [online]. [cit. 21.3.2013]. Dostupný na WWW: http://www.p-s.cz/stavidla-c2z1l0.html </a:t>
            </a:r>
            <a:endParaRPr lang="cs-CZ" sz="2000" dirty="0" smtClean="0"/>
          </a:p>
          <a:p>
            <a:pPr eaLnBrk="1" hangingPunct="1"/>
            <a:r>
              <a:rPr lang="cs-CZ" sz="2000" dirty="0" smtClean="0">
                <a:latin typeface="Franklin Gothic Book" pitchFamily="34" charset="0"/>
              </a:rPr>
              <a:t>Obr. 5. a 6. </a:t>
            </a:r>
            <a:r>
              <a:rPr lang="cs-CZ" sz="2000" dirty="0"/>
              <a:t>- </a:t>
            </a:r>
            <a:r>
              <a:rPr lang="cs-CZ" sz="2000" dirty="0" smtClean="0"/>
              <a:t>MALÝ, Tomáš. </a:t>
            </a:r>
            <a:r>
              <a:rPr lang="cs-CZ" sz="2000" i="1" dirty="0"/>
              <a:t>Časopis stavebnictví</a:t>
            </a:r>
            <a:r>
              <a:rPr lang="cs-CZ" sz="2000" dirty="0"/>
              <a:t> [online]. [cit. 21.3.2013]. Dostupný na WWW: </a:t>
            </a:r>
            <a:r>
              <a:rPr lang="cs-CZ" sz="2000" dirty="0">
                <a:hlinkClick r:id="rId3"/>
              </a:rPr>
              <a:t>http://</a:t>
            </a:r>
            <a:r>
              <a:rPr lang="cs-CZ" sz="2000" dirty="0" smtClean="0">
                <a:hlinkClick r:id="rId3"/>
              </a:rPr>
              <a:t>www.casopisstavebnictvi.cz/clanek.php?detail=435</a:t>
            </a:r>
            <a:endParaRPr lang="cs-CZ" sz="2000" dirty="0" smtClean="0"/>
          </a:p>
        </p:txBody>
      </p:sp>
      <p:sp>
        <p:nvSpPr>
          <p:cNvPr id="4" name="Obdélník 3"/>
          <p:cNvSpPr/>
          <p:nvPr/>
        </p:nvSpPr>
        <p:spPr>
          <a:xfrm>
            <a:off x="415925" y="6180138"/>
            <a:ext cx="8281988" cy="57626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i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Autorem materiálu a všech jeho částí, není-li uvedeno jinak, </a:t>
            </a:r>
            <a:r>
              <a:rPr lang="cs-CZ" sz="1400" i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je Mgr. Radek </a:t>
            </a:r>
            <a:r>
              <a:rPr lang="cs-CZ" sz="1400" i="1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Hoszowski</a:t>
            </a:r>
            <a:endParaRPr lang="cs-CZ" sz="1400" i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i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Financováno z ESF a státního rozpočtu ČR. </a:t>
            </a:r>
            <a:endParaRPr lang="cs-CZ" sz="2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0245" name="Obdélník 4"/>
          <p:cNvSpPr>
            <a:spLocks noChangeArrowheads="1"/>
          </p:cNvSpPr>
          <p:nvPr/>
        </p:nvSpPr>
        <p:spPr bwMode="auto">
          <a:xfrm>
            <a:off x="755650" y="404664"/>
            <a:ext cx="6442075" cy="738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 dirty="0">
                <a:latin typeface="Franklin Gothic Book" pitchFamily="34" charset="0"/>
              </a:rPr>
              <a:t> </a:t>
            </a:r>
            <a:r>
              <a:rPr lang="cs-CZ" sz="2400" dirty="0">
                <a:latin typeface="Franklin Gothic Book" pitchFamily="34" charset="0"/>
              </a:rPr>
              <a:t>Veškeré použité obrázky (kliparty) pocházejí  …</a:t>
            </a:r>
          </a:p>
          <a:p>
            <a:endParaRPr lang="cs-CZ" dirty="0">
              <a:latin typeface="Franklin Gothic Boo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908720"/>
            <a:ext cx="6777037" cy="5184576"/>
          </a:xfrm>
        </p:spPr>
        <p:txBody>
          <a:bodyPr/>
          <a:lstStyle/>
          <a:p>
            <a:r>
              <a:rPr lang="cs-CZ" dirty="0">
                <a:latin typeface="Franklin Gothic Book" pitchFamily="34" charset="0"/>
              </a:rPr>
              <a:t>Obr. </a:t>
            </a:r>
            <a:r>
              <a:rPr lang="cs-CZ" dirty="0" smtClean="0">
                <a:latin typeface="Franklin Gothic Book" pitchFamily="34" charset="0"/>
              </a:rPr>
              <a:t>7 - </a:t>
            </a:r>
            <a:r>
              <a:rPr lang="cs-CZ" dirty="0"/>
              <a:t>AUTOR NEUVEDEN. </a:t>
            </a:r>
            <a:r>
              <a:rPr lang="cs-CZ" i="1" dirty="0" err="1"/>
              <a:t>Spaco</a:t>
            </a:r>
            <a:r>
              <a:rPr lang="cs-CZ" dirty="0"/>
              <a:t> [online]. [cit. 21.3.2013]. Dostupný na WWW: http://evvo.spaco.cz/pohled-ekologa/obnovitelne-zdroje-energie-str/ 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1220603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4722</TotalTime>
  <Words>446</Words>
  <Application>Microsoft Office PowerPoint</Application>
  <PresentationFormat>Předvádění na obrazovce (4:3)</PresentationFormat>
  <Paragraphs>60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Austin</vt:lpstr>
      <vt:lpstr>Prezentace aplikace PowerPoint</vt:lpstr>
      <vt:lpstr>Výukový materiál</vt:lpstr>
      <vt:lpstr>Prezentace aplikace PowerPoint</vt:lpstr>
      <vt:lpstr>Vodní elektrárna- rozdělení </vt:lpstr>
      <vt:lpstr>Princip akumulační elektrárny</vt:lpstr>
      <vt:lpstr>Turbíny používané na přehradách</vt:lpstr>
      <vt:lpstr>Průtočná elektrárna</vt:lpstr>
      <vt:lpstr>Přečerpávací elektrárna</vt:lpstr>
      <vt:lpstr>Nákres přečerpávací elektrárny</vt:lpstr>
      <vt:lpstr>Přílivová elektrárna</vt:lpstr>
      <vt:lpstr>Použité zdroje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tematického celku</dc:title>
  <dc:creator>koala</dc:creator>
  <cp:lastModifiedBy>Radek Hoszowski</cp:lastModifiedBy>
  <cp:revision>457</cp:revision>
  <dcterms:created xsi:type="dcterms:W3CDTF">2011-04-17T19:50:20Z</dcterms:created>
  <dcterms:modified xsi:type="dcterms:W3CDTF">2013-03-21T11:15:06Z</dcterms:modified>
</cp:coreProperties>
</file>