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60" r:id="rId15"/>
    <p:sldId id="273" r:id="rId16"/>
    <p:sldId id="28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oda_2.png" TargetMode="External"/><Relationship Id="rId2" Type="http://schemas.openxmlformats.org/officeDocument/2006/relationships/hyperlink" Target="http://commons.wikimedia.org/w/index.php?title=User:Karolina.stolarova&amp;action=edit&amp;redlink=1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me.cz/schottkyho-diody-do-1-a/bat85-p223-009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Diody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05_01_32_INOVACE_17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Popis jednotlivých diod používaných v elektrotechnice.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Dioda, Tunelová dioda, LED a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Varicap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Diody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1143000"/>
          </a:xfrm>
        </p:spPr>
        <p:txBody>
          <a:bodyPr/>
          <a:lstStyle/>
          <a:p>
            <a:r>
              <a:rPr lang="cs-CZ" dirty="0" smtClean="0"/>
              <a:t>Dioda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7457" y="1196752"/>
            <a:ext cx="7781007" cy="2232248"/>
          </a:xfrm>
        </p:spPr>
        <p:txBody>
          <a:bodyPr/>
          <a:lstStyle/>
          <a:p>
            <a:r>
              <a:rPr lang="cs-CZ" dirty="0" smtClean="0"/>
              <a:t>Je polovodičová součástka, která obsahuje jeden PN přechod.</a:t>
            </a:r>
          </a:p>
          <a:p>
            <a:r>
              <a:rPr lang="cs-CZ" dirty="0" smtClean="0"/>
              <a:t>Má dvě elektrody, anodu a katodu.</a:t>
            </a:r>
          </a:p>
          <a:p>
            <a:r>
              <a:rPr lang="cs-CZ" dirty="0" smtClean="0"/>
              <a:t>Diodu dnes najdeme ve všech elektronických zařízeních i v osvětlovací technice.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5794213"/>
            <a:ext cx="19443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</a:t>
            </a:r>
            <a:r>
              <a:rPr lang="cs-CZ" sz="1200" dirty="0" err="1" smtClean="0"/>
              <a:t>Schottkyho</a:t>
            </a:r>
            <a:r>
              <a:rPr lang="cs-CZ" sz="1200" dirty="0" smtClean="0"/>
              <a:t> diody</a:t>
            </a:r>
            <a:endParaRPr lang="cs-CZ" sz="1200" dirty="0"/>
          </a:p>
        </p:txBody>
      </p:sp>
      <p:pic>
        <p:nvPicPr>
          <p:cNvPr id="4" name="Picture 2" descr="http://www.filutovadilna.cz/wp-content/uploads/2010/10/diody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42" t="10402" r="11762" b="9963"/>
          <a:stretch/>
        </p:blipFill>
        <p:spPr bwMode="auto">
          <a:xfrm>
            <a:off x="4389890" y="3284984"/>
            <a:ext cx="360476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Dioda 2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59" t="27997" r="9950" b="25422"/>
          <a:stretch/>
        </p:blipFill>
        <p:spPr bwMode="auto">
          <a:xfrm>
            <a:off x="971600" y="3869090"/>
            <a:ext cx="2957415" cy="1136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59632" y="5808113"/>
            <a:ext cx="21831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Schématická značka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10173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1143000"/>
          </a:xfrm>
        </p:spPr>
        <p:txBody>
          <a:bodyPr/>
          <a:lstStyle/>
          <a:p>
            <a:r>
              <a:rPr lang="cs-CZ" dirty="0" smtClean="0"/>
              <a:t>Diody dělíme 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132856"/>
            <a:ext cx="6777037" cy="3508375"/>
          </a:xfrm>
        </p:spPr>
        <p:txBody>
          <a:bodyPr/>
          <a:lstStyle/>
          <a:p>
            <a:r>
              <a:rPr lang="cs-CZ" dirty="0" smtClean="0"/>
              <a:t>Usměrňovací</a:t>
            </a:r>
          </a:p>
          <a:p>
            <a:r>
              <a:rPr lang="cs-CZ" dirty="0" smtClean="0"/>
              <a:t>LED</a:t>
            </a:r>
          </a:p>
          <a:p>
            <a:r>
              <a:rPr lang="cs-CZ" dirty="0" err="1" smtClean="0"/>
              <a:t>Zenerova</a:t>
            </a:r>
            <a:endParaRPr lang="cs-CZ" dirty="0" smtClean="0"/>
          </a:p>
          <a:p>
            <a:r>
              <a:rPr lang="cs-CZ" dirty="0" err="1" smtClean="0"/>
              <a:t>Schottkyho</a:t>
            </a:r>
            <a:endParaRPr lang="cs-CZ" dirty="0" smtClean="0"/>
          </a:p>
          <a:p>
            <a:r>
              <a:rPr lang="cs-CZ" dirty="0" smtClean="0"/>
              <a:t>Fotodioda</a:t>
            </a:r>
          </a:p>
          <a:p>
            <a:r>
              <a:rPr lang="cs-CZ" dirty="0" err="1" smtClean="0"/>
              <a:t>Tunelova</a:t>
            </a:r>
            <a:endParaRPr lang="cs-CZ" dirty="0" smtClean="0"/>
          </a:p>
          <a:p>
            <a:r>
              <a:rPr lang="cs-CZ" dirty="0" smtClean="0"/>
              <a:t>Kapacitní (</a:t>
            </a:r>
            <a:r>
              <a:rPr lang="cs-CZ" dirty="0" err="1" smtClean="0"/>
              <a:t>Varicap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2050" name="Picture 2" descr="11-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348880"/>
            <a:ext cx="460851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84168" y="5157192"/>
            <a:ext cx="21494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schématické značky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4703140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7024687" cy="1143000"/>
          </a:xfrm>
        </p:spPr>
        <p:txBody>
          <a:bodyPr/>
          <a:lstStyle/>
          <a:p>
            <a:r>
              <a:rPr lang="cs-CZ" dirty="0" smtClean="0"/>
              <a:t>Usměrňovací dioda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6777037" cy="3508375"/>
          </a:xfrm>
        </p:spPr>
        <p:txBody>
          <a:bodyPr/>
          <a:lstStyle/>
          <a:p>
            <a:r>
              <a:rPr lang="cs-CZ" dirty="0" smtClean="0"/>
              <a:t>Používá se k usměrnění střídavého proudu na stejnosměrný.</a:t>
            </a:r>
          </a:p>
          <a:p>
            <a:r>
              <a:rPr lang="cs-CZ" dirty="0" smtClean="0"/>
              <a:t>Vyrábí se v provedení od miliampér až po kiloampéry</a:t>
            </a:r>
          </a:p>
          <a:p>
            <a:r>
              <a:rPr lang="cs-CZ" dirty="0" smtClean="0"/>
              <a:t>Rovněž se vyrábí pro různá napětí</a:t>
            </a:r>
            <a:endParaRPr lang="cs-CZ" dirty="0"/>
          </a:p>
        </p:txBody>
      </p:sp>
      <p:pic>
        <p:nvPicPr>
          <p:cNvPr id="3074" name="Picture 2" descr="http://www.kvt-elektronika.cz/OBRAZKY/vykonove_diod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62868"/>
            <a:ext cx="3528392" cy="2693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27877" y="6104021"/>
            <a:ext cx="22563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Výkonové diody Tesla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248501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024687" cy="1143000"/>
          </a:xfrm>
        </p:spPr>
        <p:txBody>
          <a:bodyPr/>
          <a:lstStyle/>
          <a:p>
            <a:r>
              <a:rPr lang="cs-CZ" dirty="0" smtClean="0"/>
              <a:t>LED diody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6777037" cy="3508375"/>
          </a:xfrm>
        </p:spPr>
        <p:txBody>
          <a:bodyPr/>
          <a:lstStyle/>
          <a:p>
            <a:r>
              <a:rPr lang="cs-CZ" dirty="0" smtClean="0"/>
              <a:t>Svítivá dioda – při průchodu proudu </a:t>
            </a:r>
            <a:r>
              <a:rPr lang="cs-CZ" dirty="0" smtClean="0"/>
              <a:t>                    v </a:t>
            </a:r>
            <a:r>
              <a:rPr lang="cs-CZ" dirty="0" smtClean="0"/>
              <a:t>propustném směru emituje světlo</a:t>
            </a:r>
          </a:p>
          <a:p>
            <a:r>
              <a:rPr lang="cs-CZ" dirty="0" smtClean="0"/>
              <a:t>Dnes se vyrábí v nejrůznějších </a:t>
            </a:r>
            <a:r>
              <a:rPr lang="cs-CZ" dirty="0" smtClean="0"/>
              <a:t>provedeních </a:t>
            </a:r>
            <a:r>
              <a:rPr lang="cs-CZ" dirty="0" smtClean="0"/>
              <a:t>a paticích.</a:t>
            </a:r>
          </a:p>
          <a:p>
            <a:r>
              <a:rPr lang="cs-CZ" dirty="0" smtClean="0"/>
              <a:t>Používají se od kontrolek, přes zobrazovací zařízení, až po osvětlovací techniku.</a:t>
            </a:r>
          </a:p>
          <a:p>
            <a:r>
              <a:rPr lang="cs-CZ" dirty="0" smtClean="0"/>
              <a:t>Máme pět základních barev – červená, zelená, oranžová, modrá a bílá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5151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024687" cy="1143000"/>
          </a:xfrm>
        </p:spPr>
        <p:txBody>
          <a:bodyPr/>
          <a:lstStyle/>
          <a:p>
            <a:r>
              <a:rPr lang="cs-CZ" dirty="0" smtClean="0"/>
              <a:t>Vzhled LED diod</a:t>
            </a:r>
            <a:endParaRPr lang="cs-CZ" dirty="0"/>
          </a:p>
        </p:txBody>
      </p:sp>
      <p:pic>
        <p:nvPicPr>
          <p:cNvPr id="4098" name="Picture 2" descr="LED lights health hazard israel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462" t="26169" r="12315"/>
          <a:stretch/>
        </p:blipFill>
        <p:spPr bwMode="auto">
          <a:xfrm>
            <a:off x="1041537" y="2271912"/>
            <a:ext cx="2736304" cy="2378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1537" y="5301207"/>
            <a:ext cx="16878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Klasické LED</a:t>
            </a:r>
            <a:endParaRPr lang="cs-CZ" sz="1200" dirty="0"/>
          </a:p>
        </p:txBody>
      </p:sp>
      <p:pic>
        <p:nvPicPr>
          <p:cNvPr id="4100" name="Picture 4" descr="http://www.led-studio.cz/fotky6944/fotos/gen320/gen__vyr_98LED-E27-OV-60HS-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82695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5301208"/>
            <a:ext cx="165417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LED žárovka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269263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687" cy="1143000"/>
          </a:xfrm>
        </p:spPr>
        <p:txBody>
          <a:bodyPr/>
          <a:lstStyle/>
          <a:p>
            <a:r>
              <a:rPr lang="cs-CZ" dirty="0" err="1" smtClean="0"/>
              <a:t>Zenerova</a:t>
            </a:r>
            <a:r>
              <a:rPr lang="cs-CZ" dirty="0" smtClean="0"/>
              <a:t> dioda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16832"/>
            <a:ext cx="6777037" cy="3508375"/>
          </a:xfrm>
        </p:spPr>
        <p:txBody>
          <a:bodyPr/>
          <a:lstStyle/>
          <a:p>
            <a:r>
              <a:rPr lang="cs-CZ" dirty="0" smtClean="0"/>
              <a:t>Požívá se zapojená v závěrném </a:t>
            </a:r>
            <a:r>
              <a:rPr lang="cs-CZ" dirty="0" smtClean="0"/>
              <a:t>směru             </a:t>
            </a:r>
            <a:r>
              <a:rPr lang="cs-CZ" dirty="0" smtClean="0"/>
              <a:t>ke stabilizaci napětí.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84984"/>
            <a:ext cx="2105025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0524" y="4816402"/>
            <a:ext cx="18401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</a:t>
            </a:r>
            <a:r>
              <a:rPr lang="cs-CZ" sz="1200" dirty="0" err="1" smtClean="0"/>
              <a:t>Zenerova</a:t>
            </a:r>
            <a:r>
              <a:rPr lang="cs-CZ" sz="1200" dirty="0" smtClean="0"/>
              <a:t> dioda</a:t>
            </a:r>
            <a:endParaRPr lang="cs-CZ" sz="1200" dirty="0"/>
          </a:p>
        </p:txBody>
      </p:sp>
      <p:pic>
        <p:nvPicPr>
          <p:cNvPr id="5124" name="Picture 4" descr="http://www.iepa.cz/files/kzz7x-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84984"/>
            <a:ext cx="2105025" cy="108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11824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1143000"/>
          </a:xfrm>
        </p:spPr>
        <p:txBody>
          <a:bodyPr/>
          <a:lstStyle/>
          <a:p>
            <a:r>
              <a:rPr lang="cs-CZ" dirty="0" err="1" smtClean="0"/>
              <a:t>Schottkyho</a:t>
            </a:r>
            <a:r>
              <a:rPr lang="cs-CZ" dirty="0" smtClean="0"/>
              <a:t> dioda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88840"/>
            <a:ext cx="6777037" cy="3508375"/>
          </a:xfrm>
        </p:spPr>
        <p:txBody>
          <a:bodyPr/>
          <a:lstStyle/>
          <a:p>
            <a:r>
              <a:rPr lang="cs-CZ" dirty="0" smtClean="0"/>
              <a:t>Používá se při usměrňování napětí vyšších frekvencí.</a:t>
            </a:r>
          </a:p>
          <a:p>
            <a:r>
              <a:rPr lang="cs-CZ" dirty="0" smtClean="0"/>
              <a:t>Rychleji se zavírá a otevírá.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7576" y="3314780"/>
            <a:ext cx="285750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63688" y="5743655"/>
            <a:ext cx="262719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 – </a:t>
            </a:r>
            <a:r>
              <a:rPr lang="cs-CZ" sz="1200" dirty="0" err="1" smtClean="0"/>
              <a:t>Schottkyho</a:t>
            </a:r>
            <a:r>
              <a:rPr lang="cs-CZ" sz="1200" dirty="0" smtClean="0"/>
              <a:t> dioda 30V/0,2A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051171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Fotodioda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dioda upravená tak, aby do oblasti PN přechodu pronikalo světlo.</a:t>
            </a:r>
          </a:p>
          <a:p>
            <a:r>
              <a:rPr lang="cs-CZ" dirty="0" smtClean="0"/>
              <a:t>Tím dochází k polarizaci přechodu.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61048"/>
            <a:ext cx="2543944" cy="1907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02540" y="5667452"/>
            <a:ext cx="14233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9 - Fotodioda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384603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Tunelová dioda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dioda určená pro vysoké frekvence, až desítky GHz.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209" t="21612" r="25284" b="21433"/>
          <a:stretch/>
        </p:blipFill>
        <p:spPr bwMode="auto">
          <a:xfrm>
            <a:off x="5148064" y="3284984"/>
            <a:ext cx="1924335" cy="2169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80292" y="5454979"/>
            <a:ext cx="18653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10 - Tunelová dioda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831274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Kapacitní dioda - </a:t>
            </a:r>
            <a:r>
              <a:rPr lang="cs-CZ" dirty="0" err="1" smtClean="0"/>
              <a:t>Varicap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dioda, která v závěrném směru funguje jako napětím ovládaný kondenzátor.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470" t="22589" r="18574" b="28336"/>
          <a:stretch/>
        </p:blipFill>
        <p:spPr bwMode="auto">
          <a:xfrm>
            <a:off x="5508104" y="3514298"/>
            <a:ext cx="2169994" cy="1869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79912" y="5748692"/>
            <a:ext cx="19038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11 – </a:t>
            </a:r>
            <a:r>
              <a:rPr lang="cs-CZ" sz="1200" dirty="0" err="1" smtClean="0"/>
              <a:t>Varicap</a:t>
            </a:r>
            <a:r>
              <a:rPr lang="cs-CZ" sz="1200" dirty="0" smtClean="0"/>
              <a:t> KB 109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218478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346869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>
                <a:latin typeface="Franklin Gothic Book" pitchFamily="34" charset="0"/>
              </a:rPr>
              <a:t>O</a:t>
            </a:r>
            <a:r>
              <a:rPr lang="cs-CZ" sz="1800" dirty="0" smtClean="0">
                <a:latin typeface="Franklin Gothic Book" pitchFamily="34" charset="0"/>
              </a:rPr>
              <a:t>br. 1 – </a:t>
            </a:r>
            <a:r>
              <a:rPr lang="cs-CZ" sz="1800" dirty="0" smtClean="0">
                <a:hlinkClick r:id="rId2" tooltip="User:Karolina.stolarova (stránka neexistuje)"/>
              </a:rPr>
              <a:t>KAROLINA STOLAROVA</a:t>
            </a:r>
            <a:r>
              <a:rPr lang="cs-CZ" sz="1800" dirty="0" smtClean="0">
                <a:latin typeface="Franklin Gothic Book" pitchFamily="34" charset="0"/>
              </a:rPr>
              <a:t>. </a:t>
            </a:r>
            <a:r>
              <a:rPr lang="cs-CZ" sz="1800" i="1" dirty="0" err="1" smtClean="0">
                <a:latin typeface="Franklin Gothic Book" pitchFamily="34" charset="0"/>
              </a:rPr>
              <a:t>Wikipedie</a:t>
            </a:r>
            <a:r>
              <a:rPr lang="cs-CZ" sz="1800" dirty="0" smtClean="0">
                <a:latin typeface="Franklin Gothic Book" pitchFamily="34" charset="0"/>
              </a:rPr>
              <a:t> </a:t>
            </a:r>
            <a:r>
              <a:rPr lang="cs-CZ" sz="1800" dirty="0">
                <a:latin typeface="Franklin Gothic Book" pitchFamily="34" charset="0"/>
              </a:rPr>
              <a:t>[online]. [cit. 26.3.2013]. Dostupný na WWW: </a:t>
            </a:r>
            <a:r>
              <a:rPr lang="cs-CZ" sz="1800" dirty="0">
                <a:latin typeface="Franklin Gothic Book" pitchFamily="34" charset="0"/>
                <a:hlinkClick r:id="rId3"/>
              </a:rPr>
              <a:t>http://</a:t>
            </a:r>
            <a:r>
              <a:rPr lang="cs-CZ" sz="1800" dirty="0" smtClean="0">
                <a:latin typeface="Franklin Gothic Book" pitchFamily="34" charset="0"/>
                <a:hlinkClick r:id="rId3"/>
              </a:rPr>
              <a:t>cs.wikipedia.org/wiki/Soubor:Dioda_2.png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>
                <a:latin typeface="Franklin Gothic Book" pitchFamily="34" charset="0"/>
              </a:rPr>
              <a:t>Obr. 2 </a:t>
            </a:r>
            <a:r>
              <a:rPr lang="cs-CZ" sz="1800" dirty="0">
                <a:latin typeface="Franklin Gothic Book" pitchFamily="34" charset="0"/>
              </a:rPr>
              <a:t>- AUTOR NEUVEDEN. </a:t>
            </a:r>
            <a:r>
              <a:rPr lang="cs-CZ" sz="1800" i="1" dirty="0">
                <a:latin typeface="Franklin Gothic Book" pitchFamily="34" charset="0"/>
              </a:rPr>
              <a:t>Filutova dílna</a:t>
            </a:r>
            <a:r>
              <a:rPr lang="cs-CZ" sz="1800" dirty="0">
                <a:latin typeface="Franklin Gothic Book" pitchFamily="34" charset="0"/>
              </a:rPr>
              <a:t> [online]. [cit. 26.3.2013]. Dostupný na WWW: http://www.filutovadilna.cz/panely/solarni-panely-uvedeni-do-provozu 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>
                <a:latin typeface="Franklin Gothic Book" pitchFamily="34" charset="0"/>
                <a:cs typeface="Traditional Arabic" pitchFamily="18" charset="-78"/>
              </a:rPr>
              <a:t>Obr. 3 - </a:t>
            </a:r>
            <a:r>
              <a:rPr lang="cs-CZ" sz="1800" dirty="0">
                <a:latin typeface="Franklin Gothic Book" pitchFamily="34" charset="0"/>
              </a:rPr>
              <a:t>AUTOR NEUVEDEN. </a:t>
            </a:r>
            <a:r>
              <a:rPr lang="cs-CZ" sz="1800" i="1" dirty="0" err="1">
                <a:latin typeface="Franklin Gothic Book" pitchFamily="34" charset="0"/>
              </a:rPr>
              <a:t>Mylms</a:t>
            </a:r>
            <a:r>
              <a:rPr lang="cs-CZ" sz="1800" dirty="0">
                <a:latin typeface="Franklin Gothic Book" pitchFamily="34" charset="0"/>
              </a:rPr>
              <a:t> [online]. [cit. 26.3.2013]. Dostupný na WWW: http://www.mylms.cz/text-11-dioda-druhy-pouziti-parametry/ </a:t>
            </a:r>
            <a:endParaRPr lang="cs-CZ" sz="1800" dirty="0" smtClean="0">
              <a:latin typeface="Franklin Gothic Book" pitchFamily="34" charset="0"/>
            </a:endParaRPr>
          </a:p>
          <a:p>
            <a:pPr eaLnBrk="1" hangingPunct="1"/>
            <a:r>
              <a:rPr lang="cs-CZ" sz="1800" dirty="0" smtClean="0">
                <a:latin typeface="Franklin Gothic Book" pitchFamily="34" charset="0"/>
                <a:cs typeface="Traditional Arabic" pitchFamily="18" charset="-78"/>
              </a:rPr>
              <a:t>Obr, 4 a 7- </a:t>
            </a:r>
            <a:r>
              <a:rPr lang="cs-CZ" sz="1800" dirty="0"/>
              <a:t>AUTOR NEUVEDEN. </a:t>
            </a:r>
            <a:r>
              <a:rPr lang="cs-CZ" sz="1800" i="1" dirty="0"/>
              <a:t>KVT - elektronika</a:t>
            </a:r>
            <a:r>
              <a:rPr lang="cs-CZ" sz="1800" dirty="0"/>
              <a:t> [online]. [cit. 26.3.2013]. Dostupný na WWW: http://www.kvt-elektronika.cz/elektrosoucastky.htm </a:t>
            </a:r>
            <a:endParaRPr lang="cs-CZ" sz="1800" dirty="0" smtClean="0"/>
          </a:p>
          <a:p>
            <a:pPr eaLnBrk="1" hangingPunct="1"/>
            <a:r>
              <a:rPr lang="cs-CZ" sz="1800" dirty="0" smtClean="0">
                <a:latin typeface="Franklin Gothic Book" pitchFamily="34" charset="0"/>
                <a:cs typeface="Traditional Arabic" pitchFamily="18" charset="-78"/>
              </a:rPr>
              <a:t>Obr. 5 - </a:t>
            </a:r>
            <a:r>
              <a:rPr lang="cs-CZ" sz="1800" dirty="0"/>
              <a:t>AUTOR NEUVEDEN. </a:t>
            </a:r>
            <a:r>
              <a:rPr lang="cs-CZ" sz="1800" i="1" dirty="0"/>
              <a:t>LED </a:t>
            </a:r>
            <a:r>
              <a:rPr lang="cs-CZ" sz="1800" i="1" dirty="0" err="1"/>
              <a:t>Lights</a:t>
            </a:r>
            <a:r>
              <a:rPr lang="cs-CZ" sz="1800" dirty="0"/>
              <a:t> [online]. [cit. 26.3.2013]. Dostupný na WWW: http://www.greenprophet.com/2012/09/led-lights-health-hazard/ </a:t>
            </a:r>
            <a:endParaRPr lang="cs-CZ" sz="1800" dirty="0" smtClean="0">
              <a:latin typeface="Franklin Gothic Book" pitchFamily="34" charset="0"/>
              <a:cs typeface="Traditional Arabic" pitchFamily="18" charset="-78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404664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dirty="0">
                <a:latin typeface="Franklin Gothic Book" pitchFamily="34" charset="0"/>
              </a:rPr>
              <a:t> </a:t>
            </a:r>
            <a:r>
              <a:rPr lang="cs-CZ" sz="2400" dirty="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692696"/>
            <a:ext cx="7488832" cy="5400600"/>
          </a:xfrm>
        </p:spPr>
        <p:txBody>
          <a:bodyPr/>
          <a:lstStyle/>
          <a:p>
            <a:r>
              <a:rPr lang="cs-CZ" dirty="0" smtClean="0">
                <a:latin typeface="Franklin Gothic Book" pitchFamily="34" charset="0"/>
              </a:rPr>
              <a:t>Obr. 6 - </a:t>
            </a:r>
            <a:r>
              <a:rPr lang="cs-CZ" dirty="0"/>
              <a:t>AUTOR NEUVEDEN. </a:t>
            </a:r>
            <a:r>
              <a:rPr lang="cs-CZ" i="1" dirty="0" err="1"/>
              <a:t>Eshop</a:t>
            </a:r>
            <a:r>
              <a:rPr lang="cs-CZ" i="1" dirty="0"/>
              <a:t> rychle</a:t>
            </a:r>
            <a:r>
              <a:rPr lang="cs-CZ" dirty="0"/>
              <a:t> [online]. [cit. 26.3.2013]. Dostupný na WWW: www.eshop-rychle.cz - web </a:t>
            </a:r>
            <a:r>
              <a:rPr lang="cs-CZ" dirty="0" err="1"/>
              <a:t>stranky</a:t>
            </a:r>
            <a:r>
              <a:rPr lang="cs-CZ" dirty="0"/>
              <a:t> snadno a rychle </a:t>
            </a:r>
            <a:endParaRPr lang="cs-CZ" dirty="0" smtClean="0"/>
          </a:p>
          <a:p>
            <a:r>
              <a:rPr lang="cs-CZ" dirty="0" smtClean="0">
                <a:latin typeface="Franklin Gothic Book" pitchFamily="34" charset="0"/>
              </a:rPr>
              <a:t>Obr. 8 - </a:t>
            </a:r>
            <a:r>
              <a:rPr lang="pt-BR" dirty="0"/>
              <a:t>AUTOR NEUVEDEN. </a:t>
            </a:r>
            <a:r>
              <a:rPr lang="pt-BR" i="1" dirty="0"/>
              <a:t>GME</a:t>
            </a:r>
            <a:r>
              <a:rPr lang="pt-BR" dirty="0"/>
              <a:t> [online]. [cit. 31.3.2013]. Dostupný na WWW: </a:t>
            </a:r>
            <a:r>
              <a:rPr lang="pt-BR" dirty="0">
                <a:hlinkClick r:id="rId2"/>
              </a:rPr>
              <a:t>http://www.gme.cz/schottkyho-diody-do-1-a/bat85-p223-009</a:t>
            </a:r>
            <a:r>
              <a:rPr lang="pt-BR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 smtClean="0">
                <a:latin typeface="Franklin Gothic Book" pitchFamily="34" charset="0"/>
              </a:rPr>
              <a:t>Obr. 9 - </a:t>
            </a:r>
            <a:r>
              <a:rPr lang="cs-CZ" dirty="0"/>
              <a:t>AUTOR NEUVEDEN. </a:t>
            </a:r>
            <a:r>
              <a:rPr lang="cs-CZ" i="1" dirty="0"/>
              <a:t>TME</a:t>
            </a:r>
            <a:r>
              <a:rPr lang="cs-CZ" dirty="0"/>
              <a:t> [online]. [cit. 31.3.2013]. Dostupný na WWW: http://</a:t>
            </a:r>
            <a:r>
              <a:rPr lang="cs-CZ" dirty="0" smtClean="0"/>
              <a:t>www.tme.eu/cz/katalog/fotocleny_100140/ </a:t>
            </a:r>
          </a:p>
          <a:p>
            <a:r>
              <a:rPr lang="cs-CZ" dirty="0" smtClean="0">
                <a:latin typeface="Franklin Gothic Book" pitchFamily="34" charset="0"/>
              </a:rPr>
              <a:t>Obr. 10 - </a:t>
            </a:r>
            <a:r>
              <a:rPr lang="cs-CZ" dirty="0"/>
              <a:t>AUTOR NEUVEDEN. </a:t>
            </a:r>
            <a:r>
              <a:rPr lang="cs-CZ" i="1" dirty="0" err="1"/>
              <a:t>Urel</a:t>
            </a:r>
            <a:r>
              <a:rPr lang="cs-CZ" dirty="0"/>
              <a:t> [online]. [cit. 31.3.2013]. Dostupný na WWW: www.urel.feec.vutbr.cz </a:t>
            </a:r>
            <a:endParaRPr lang="cs-CZ" dirty="0" smtClean="0">
              <a:latin typeface="Franklin Gothic Book" pitchFamily="34" charset="0"/>
            </a:endParaRPr>
          </a:p>
          <a:p>
            <a:endParaRPr lang="cs-CZ" dirty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220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836712"/>
            <a:ext cx="7129412" cy="4995763"/>
          </a:xfrm>
        </p:spPr>
        <p:txBody>
          <a:bodyPr/>
          <a:lstStyle/>
          <a:p>
            <a:r>
              <a:rPr lang="cs-CZ" sz="2000" dirty="0" smtClean="0">
                <a:latin typeface="Franklin Gothic Book" pitchFamily="34" charset="0"/>
              </a:rPr>
              <a:t>Obr. 11 - </a:t>
            </a:r>
            <a:r>
              <a:rPr lang="cs-CZ" sz="2000" dirty="0"/>
              <a:t>AUTOR NEUVEDEN. </a:t>
            </a:r>
            <a:r>
              <a:rPr lang="cs-CZ" sz="2000" i="1" dirty="0"/>
              <a:t>Panda</a:t>
            </a:r>
            <a:r>
              <a:rPr lang="cs-CZ" sz="2000" dirty="0"/>
              <a:t> [online]. [cit. 31.3.2013]. Dostupný na WWW: http://www.panda-bg.com/product.php?lang=en&amp;code=080821 </a:t>
            </a:r>
            <a:endParaRPr lang="cs-CZ" sz="2000" dirty="0">
              <a:latin typeface="Franklin Gothic Boo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90340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4941</TotalTime>
  <Words>616</Words>
  <Application>Microsoft Office PowerPoint</Application>
  <PresentationFormat>Předvádění na obrazovce (4:3)</PresentationFormat>
  <Paragraphs>78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Snímek 1</vt:lpstr>
      <vt:lpstr>Výukový materiál</vt:lpstr>
      <vt:lpstr>Snímek 3</vt:lpstr>
      <vt:lpstr>Dioda </vt:lpstr>
      <vt:lpstr>Diody dělíme na:</vt:lpstr>
      <vt:lpstr>Usměrňovací dioda</vt:lpstr>
      <vt:lpstr>LED diody</vt:lpstr>
      <vt:lpstr>Vzhled LED diod</vt:lpstr>
      <vt:lpstr>Zenerova dioda</vt:lpstr>
      <vt:lpstr>Schottkyho dioda</vt:lpstr>
      <vt:lpstr>Fotodioda</vt:lpstr>
      <vt:lpstr>Tunelová dioda</vt:lpstr>
      <vt:lpstr>Kapacitní dioda - Varicap</vt:lpstr>
      <vt:lpstr>Použité zdroje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510</cp:revision>
  <dcterms:created xsi:type="dcterms:W3CDTF">2011-04-17T19:50:20Z</dcterms:created>
  <dcterms:modified xsi:type="dcterms:W3CDTF">2013-05-23T12:43:41Z</dcterms:modified>
</cp:coreProperties>
</file>