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6" r:id="rId5"/>
    <p:sldId id="270" r:id="rId6"/>
    <p:sldId id="267" r:id="rId7"/>
    <p:sldId id="269" r:id="rId8"/>
    <p:sldId id="271" r:id="rId9"/>
    <p:sldId id="268" r:id="rId10"/>
    <p:sldId id="260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0" d="100"/>
          <a:sy n="70" d="100"/>
        </p:scale>
        <p:origin x="-894" y="-8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731B3675-75F9-418B-BB61-8679B5564341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7D11AA8-1DBA-45B9-969B-3669BD0423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3897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05D2C-DE85-4B0F-9CDD-C98B1BDE99DD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E411D-0AF6-4425-A029-1ACADE297B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854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213F80-7BC3-4EA5-A111-90A3E6B92144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CA05D-D426-442C-85F3-5889F6803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2066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EA522-04F2-4F7D-B523-0A978BF0C07D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43220-78D5-4B2F-8AAA-00994D84AD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5258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52C83-59C2-4CBE-9543-BCBEE32B75E4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AD96F4-26C4-4690-A4CC-9FC6DBF07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1009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5D8E7-B0C9-44A5-80FB-F8C27B242AF3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E624A-D513-489E-94D9-93C53F3588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958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A764E-A558-4EF1-86A8-6B828ED4D4FA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7F149-DC62-4BD0-8303-F5E3A16315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442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123D9-A146-41C6-81F3-33C4B431AC31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12439-FE28-413C-BBF1-4B5910D19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6874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6F7A2C-FCC5-40A8-B90D-964DCC0EB023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4B247-D05E-47D7-974F-9E2A9D5E7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0397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78533-3EBC-45E9-A7F3-16628BD02FCF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27B2A6-ECD0-480B-9D49-5B7AA58F0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1361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34A69-54D7-474F-873B-09119863BC93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0ECDD-E6E9-4B31-9F37-6D9179854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6254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AB2C1700-8FE0-4150-A50A-F45D4791967A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7A66494A-C8B8-4DAB-AB8C-3001C41A67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51" r:id="rId8"/>
    <p:sldLayoutId id="2147483852" r:id="rId9"/>
    <p:sldLayoutId id="2147483848" r:id="rId10"/>
    <p:sldLayoutId id="214748384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z.cz/cs/vyroba-elektriny/jaderna-energetika/interaktivni-model-je-jak-funguje-jaderka.html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Wwer-1000-scheme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4" y="4421188"/>
            <a:ext cx="3438475" cy="126047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Fyzika – Jaderná elektrárna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05_01_32_INOVACE_15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27150"/>
            <a:ext cx="8208144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Fyzika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6143625"/>
            <a:ext cx="8208144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1785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Princip výroby elektrické energie v jaderné elektrárně.</a:t>
            </a: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Reaktor, primární okruh, parogenerátor, sekundární okruh. </a:t>
            </a:r>
            <a:endParaRPr lang="cs-CZ" dirty="0">
              <a:latin typeface="Franklin Gothic Book" pitchFamily="34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 anchor="t" anchorCtr="1">
            <a:noAutofit/>
          </a:bodyPr>
          <a:lstStyle/>
          <a:p>
            <a:pPr algn="ctr"/>
            <a:r>
              <a:rPr lang="cs-CZ" sz="2800" smtClean="0">
                <a:effectLst>
                  <a:reflection blurRad="6350" stA="60000" endA="900" endPos="60000" dist="29997" dir="5400000" sy="-100000" algn="bl" rotWithShape="0"/>
                </a:effectLst>
              </a:rPr>
              <a:t>Jaderná </a:t>
            </a:r>
            <a:r>
              <a:rPr lang="cs-CZ" sz="28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elektrárna</a:t>
            </a:r>
            <a:endParaRPr lang="cs-CZ" sz="28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92696"/>
            <a:ext cx="7024687" cy="1143000"/>
          </a:xfrm>
        </p:spPr>
        <p:txBody>
          <a:bodyPr/>
          <a:lstStyle/>
          <a:p>
            <a:r>
              <a:rPr lang="cs-CZ" dirty="0" smtClean="0"/>
              <a:t>Jaderná elektrárna- princip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67457" y="1196752"/>
            <a:ext cx="7781007" cy="3096344"/>
          </a:xfrm>
        </p:spPr>
        <p:txBody>
          <a:bodyPr/>
          <a:lstStyle/>
          <a:p>
            <a:r>
              <a:rPr lang="cs-CZ" dirty="0"/>
              <a:t>Jaderná elektrárna funguje na obdobném principu jako elektrárna tepelná. </a:t>
            </a:r>
            <a:endParaRPr lang="cs-CZ" dirty="0" smtClean="0"/>
          </a:p>
          <a:p>
            <a:r>
              <a:rPr lang="cs-CZ" dirty="0" smtClean="0"/>
              <a:t>Rozdíl </a:t>
            </a:r>
            <a:r>
              <a:rPr lang="cs-CZ" dirty="0"/>
              <a:t>je v tom, že místo kotle na uhlí má reaktor, ve kterém se štěpí jaderné palivo. </a:t>
            </a:r>
            <a:endParaRPr lang="cs-CZ" dirty="0" smtClean="0"/>
          </a:p>
          <a:p>
            <a:r>
              <a:rPr lang="cs-CZ" dirty="0" smtClean="0"/>
              <a:t>Při </a:t>
            </a:r>
            <a:r>
              <a:rPr lang="cs-CZ" dirty="0"/>
              <a:t>výrobě elektřiny nevznikají emise CO</a:t>
            </a:r>
            <a:r>
              <a:rPr lang="cs-CZ" baseline="-25000" dirty="0"/>
              <a:t>2</a:t>
            </a:r>
            <a:r>
              <a:rPr lang="cs-CZ" dirty="0"/>
              <a:t>, ale vzniká „vyhořelé“ jaderné palivo.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228184" y="5936796"/>
            <a:ext cx="153336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 – JE Temelín</a:t>
            </a:r>
            <a:endParaRPr lang="cs-CZ" sz="1200" dirty="0"/>
          </a:p>
        </p:txBody>
      </p:sp>
      <p:pic>
        <p:nvPicPr>
          <p:cNvPr id="1026" name="Picture 2" descr="Jaderná elektrárna Temelín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7268"/>
          <a:stretch/>
        </p:blipFill>
        <p:spPr bwMode="auto">
          <a:xfrm>
            <a:off x="1331640" y="3728339"/>
            <a:ext cx="4762500" cy="267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017300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687" cy="1143000"/>
          </a:xfrm>
        </p:spPr>
        <p:txBody>
          <a:bodyPr/>
          <a:lstStyle/>
          <a:p>
            <a:r>
              <a:rPr lang="cs-CZ" dirty="0" smtClean="0"/>
              <a:t>Primární okruh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9" y="1916832"/>
            <a:ext cx="4608512" cy="3508375"/>
          </a:xfrm>
        </p:spPr>
        <p:txBody>
          <a:bodyPr/>
          <a:lstStyle/>
          <a:p>
            <a:r>
              <a:rPr lang="cs-CZ" dirty="0" smtClean="0"/>
              <a:t>Primární </a:t>
            </a:r>
            <a:r>
              <a:rPr lang="cs-CZ" dirty="0"/>
              <a:t>okruh slouží </a:t>
            </a:r>
            <a:r>
              <a:rPr lang="cs-CZ" dirty="0" smtClean="0"/>
              <a:t>                       k </a:t>
            </a:r>
            <a:r>
              <a:rPr lang="cs-CZ" dirty="0"/>
              <a:t>přenosu tepelné energie z aktivní </a:t>
            </a:r>
            <a:r>
              <a:rPr lang="cs-CZ" dirty="0" smtClean="0"/>
              <a:t>zóny 1 (radioaktivní) do parogenerátoru 2.</a:t>
            </a:r>
            <a:endParaRPr lang="cs-CZ" dirty="0"/>
          </a:p>
          <a:p>
            <a:r>
              <a:rPr lang="cs-CZ" dirty="0"/>
              <a:t>V parním generátoru se předává teplo </a:t>
            </a:r>
            <a:r>
              <a:rPr lang="cs-CZ" dirty="0" smtClean="0"/>
              <a:t>sekundárnímu </a:t>
            </a:r>
            <a:r>
              <a:rPr lang="cs-CZ" dirty="0"/>
              <a:t>okruhu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61695"/>
          <a:stretch/>
        </p:blipFill>
        <p:spPr bwMode="auto">
          <a:xfrm>
            <a:off x="5580112" y="2204864"/>
            <a:ext cx="2625136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68144" y="5949280"/>
            <a:ext cx="25571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 – primární okruh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203918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024687" cy="1143000"/>
          </a:xfrm>
        </p:spPr>
        <p:txBody>
          <a:bodyPr/>
          <a:lstStyle/>
          <a:p>
            <a:r>
              <a:rPr lang="cs-CZ" dirty="0" smtClean="0"/>
              <a:t>Reaktor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556792"/>
            <a:ext cx="4249092" cy="3508375"/>
          </a:xfrm>
        </p:spPr>
        <p:txBody>
          <a:bodyPr/>
          <a:lstStyle/>
          <a:p>
            <a:r>
              <a:rPr lang="cs-CZ" dirty="0" smtClean="0"/>
              <a:t>Základem </a:t>
            </a:r>
            <a:r>
              <a:rPr lang="cs-CZ" dirty="0"/>
              <a:t>jaderných elektráren Dukovany a Temelín je jaderný reaktor typu </a:t>
            </a:r>
            <a:r>
              <a:rPr lang="cs-CZ" dirty="0" smtClean="0"/>
              <a:t>VVER </a:t>
            </a:r>
            <a:r>
              <a:rPr lang="cs-CZ" dirty="0"/>
              <a:t>(</a:t>
            </a:r>
            <a:r>
              <a:rPr lang="cs-CZ" dirty="0" err="1"/>
              <a:t>водо-водяной</a:t>
            </a:r>
            <a:r>
              <a:rPr lang="cs-CZ" dirty="0"/>
              <a:t> </a:t>
            </a:r>
            <a:r>
              <a:rPr lang="cs-CZ" dirty="0" err="1"/>
              <a:t>энергетический</a:t>
            </a:r>
            <a:r>
              <a:rPr lang="cs-CZ" dirty="0"/>
              <a:t> </a:t>
            </a:r>
            <a:r>
              <a:rPr lang="cs-CZ" dirty="0" err="1"/>
              <a:t>реактор</a:t>
            </a:r>
            <a:r>
              <a:rPr lang="cs-CZ" dirty="0"/>
              <a:t> – vodo-vodní energetický reaktor). </a:t>
            </a:r>
            <a:endParaRPr lang="cs-CZ" dirty="0" smtClean="0"/>
          </a:p>
          <a:p>
            <a:r>
              <a:rPr lang="cs-CZ" dirty="0" smtClean="0"/>
              <a:t>Zde </a:t>
            </a:r>
            <a:r>
              <a:rPr lang="cs-CZ" dirty="0"/>
              <a:t>se štěpí obohacený uran a tím </a:t>
            </a:r>
            <a:r>
              <a:rPr lang="cs-CZ" dirty="0" smtClean="0"/>
              <a:t>vzniká </a:t>
            </a:r>
            <a:r>
              <a:rPr lang="cs-CZ" dirty="0"/>
              <a:t>značné teplo, které odvádíme z reaktoru.</a:t>
            </a:r>
          </a:p>
          <a:p>
            <a:endParaRPr lang="cs-CZ" dirty="0"/>
          </a:p>
        </p:txBody>
      </p:sp>
      <p:pic>
        <p:nvPicPr>
          <p:cNvPr id="4" name="Obrázek 3" descr="Soubor:Wwer-1000-scheme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124744"/>
            <a:ext cx="2808312" cy="504056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6084168" y="6170820"/>
            <a:ext cx="171508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 – reaktor VVER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5130206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8042" y="476672"/>
            <a:ext cx="7024687" cy="1143000"/>
          </a:xfrm>
        </p:spPr>
        <p:txBody>
          <a:bodyPr/>
          <a:lstStyle/>
          <a:p>
            <a:r>
              <a:rPr lang="cs-CZ" dirty="0" smtClean="0"/>
              <a:t>Parogenerátor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69767" y="1556792"/>
            <a:ext cx="6971930" cy="3508375"/>
          </a:xfrm>
        </p:spPr>
        <p:txBody>
          <a:bodyPr/>
          <a:lstStyle/>
          <a:p>
            <a:r>
              <a:rPr lang="cs-CZ" dirty="0"/>
              <a:t>Teplo </a:t>
            </a:r>
            <a:r>
              <a:rPr lang="cs-CZ" dirty="0" smtClean="0"/>
              <a:t>vzniklé v  reaktoru se </a:t>
            </a:r>
            <a:r>
              <a:rPr lang="cs-CZ" dirty="0"/>
              <a:t>předává </a:t>
            </a:r>
            <a:r>
              <a:rPr lang="cs-CZ" dirty="0" smtClean="0"/>
              <a:t>                         v </a:t>
            </a:r>
            <a:r>
              <a:rPr lang="cs-CZ" dirty="0" smtClean="0"/>
              <a:t>parogenerátoru sekundárnímu </a:t>
            </a:r>
            <a:r>
              <a:rPr lang="cs-CZ" dirty="0"/>
              <a:t>okruhu. </a:t>
            </a:r>
            <a:endParaRPr lang="cs-CZ" dirty="0" smtClean="0"/>
          </a:p>
          <a:p>
            <a:r>
              <a:rPr lang="cs-CZ" dirty="0" smtClean="0"/>
              <a:t>Stěny </a:t>
            </a:r>
            <a:r>
              <a:rPr lang="cs-CZ" dirty="0"/>
              <a:t>trubek </a:t>
            </a:r>
            <a:r>
              <a:rPr lang="cs-CZ" dirty="0" smtClean="0"/>
              <a:t>parogenerátoru </a:t>
            </a:r>
            <a:r>
              <a:rPr lang="cs-CZ" dirty="0"/>
              <a:t>oddělují primární okruh od </a:t>
            </a:r>
            <a:r>
              <a:rPr lang="cs-CZ" dirty="0" smtClean="0"/>
              <a:t>sekundárního.</a:t>
            </a:r>
          </a:p>
          <a:p>
            <a:r>
              <a:rPr lang="cs-CZ" dirty="0" smtClean="0"/>
              <a:t>Zde se oddělí radioaktivní zóna primárního okruhu od sekundárního okruhu.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149080"/>
            <a:ext cx="2997406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16016" y="6021288"/>
            <a:ext cx="253845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4 – parogenerátor JE Temelín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0513999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Sekundární okruh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Sekundární okruh je stejný jako </a:t>
            </a:r>
            <a:r>
              <a:rPr lang="cs-CZ" dirty="0" smtClean="0"/>
              <a:t>                            u </a:t>
            </a:r>
            <a:r>
              <a:rPr lang="cs-CZ" dirty="0" smtClean="0"/>
              <a:t>tepelných elektráren – tedy parní turbína, alternátor a chladící věže.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208450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Princip jaderné elektrárny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http://www.cez.cz/cs/vyroba-elektriny/jaderna-energetika/interaktivni-model-je-jak-funguje-jaderka.html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52472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1044575" y="346869"/>
            <a:ext cx="7024688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Použité 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513556" y="1340768"/>
            <a:ext cx="8086725" cy="4406900"/>
          </a:xfrm>
        </p:spPr>
        <p:txBody>
          <a:bodyPr/>
          <a:lstStyle/>
          <a:p>
            <a:pPr eaLnBrk="1" hangingPunct="1"/>
            <a:r>
              <a:rPr lang="cs-CZ" sz="2000" dirty="0">
                <a:latin typeface="Franklin Gothic Book" pitchFamily="34" charset="0"/>
              </a:rPr>
              <a:t>O</a:t>
            </a:r>
            <a:r>
              <a:rPr lang="cs-CZ" sz="2000" dirty="0" smtClean="0">
                <a:latin typeface="Franklin Gothic Book" pitchFamily="34" charset="0"/>
              </a:rPr>
              <a:t>br. 1 – </a:t>
            </a:r>
            <a:r>
              <a:rPr lang="cs-CZ" sz="2000" dirty="0"/>
              <a:t>AUTOR NEUVEDEN. </a:t>
            </a:r>
            <a:r>
              <a:rPr lang="cs-CZ" sz="2000" i="1" dirty="0" err="1"/>
              <a:t>Isover</a:t>
            </a:r>
            <a:r>
              <a:rPr lang="cs-CZ" sz="2000" dirty="0"/>
              <a:t> [online]. [cit. 23.5.2013]. Dostupný na WWW: http://www.</a:t>
            </a:r>
            <a:r>
              <a:rPr lang="cs-CZ" sz="2000" dirty="0" err="1"/>
              <a:t>isover.cz</a:t>
            </a:r>
            <a:r>
              <a:rPr lang="cs-CZ" sz="2000" dirty="0"/>
              <a:t>/reference</a:t>
            </a:r>
            <a:endParaRPr lang="cs-CZ" sz="2000" dirty="0" smtClean="0"/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2 - </a:t>
            </a:r>
            <a:r>
              <a:rPr lang="cs-CZ" sz="2000" dirty="0"/>
              <a:t>AUTOR NEUVEDEN. </a:t>
            </a:r>
            <a:r>
              <a:rPr lang="cs-CZ" sz="2000" i="1" dirty="0" err="1"/>
              <a:t>Energyweb</a:t>
            </a:r>
            <a:r>
              <a:rPr lang="cs-CZ" sz="2000" dirty="0"/>
              <a:t> [online]. [cit. 17.3.2013]. Dostupný na WWW: http://www.energyweb.cz/web/index.php?display_page=2&amp;subitem=2&amp;slovnik_page=prim_okruh.html </a:t>
            </a:r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3 - </a:t>
            </a:r>
            <a:r>
              <a:rPr lang="cs-CZ" sz="2000" dirty="0" smtClean="0"/>
              <a:t>PANTHER</a:t>
            </a:r>
            <a:r>
              <a:rPr lang="cs-CZ" sz="2000" dirty="0" smtClean="0"/>
              <a:t>.</a:t>
            </a:r>
            <a:r>
              <a:rPr lang="cs-CZ" sz="2000" dirty="0"/>
              <a:t> </a:t>
            </a:r>
            <a:r>
              <a:rPr lang="cs-CZ" sz="2000" i="1" dirty="0" err="1"/>
              <a:t>Wikipedia</a:t>
            </a:r>
            <a:r>
              <a:rPr lang="cs-CZ" sz="2000" dirty="0"/>
              <a:t> [online]. [cit. 17.3.2013]. Dostupný na WWW: </a:t>
            </a: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cs.wikipedia.org/wiki/Soubor:Wwer-1000-scheme.png</a:t>
            </a:r>
            <a:endParaRPr lang="cs-CZ" sz="2000" dirty="0" smtClean="0"/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4 - </a:t>
            </a:r>
            <a:r>
              <a:rPr lang="pt-BR" sz="2000" dirty="0"/>
              <a:t>AUTOR NEUVEDEN. </a:t>
            </a:r>
            <a:r>
              <a:rPr lang="pt-BR" sz="2000" i="1" dirty="0"/>
              <a:t>ČEZ</a:t>
            </a:r>
            <a:r>
              <a:rPr lang="pt-BR" sz="2000" dirty="0"/>
              <a:t> [online]. [cit. 17.3.2013]. Dostupný na WWW: http://www.cez.cz/cs/vyroba-elektriny/jaderna-energetika/jaderne-elektrarny-cez/ete/technologie-a-zabezpeceni/4.html </a:t>
            </a:r>
            <a:endParaRPr lang="cs-CZ" sz="2000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Mgr. Radek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245" name="Obdélník 4"/>
          <p:cNvSpPr>
            <a:spLocks noChangeArrowheads="1"/>
          </p:cNvSpPr>
          <p:nvPr/>
        </p:nvSpPr>
        <p:spPr bwMode="auto">
          <a:xfrm>
            <a:off x="755650" y="404664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dirty="0">
                <a:latin typeface="Franklin Gothic Book" pitchFamily="34" charset="0"/>
              </a:rPr>
              <a:t> </a:t>
            </a:r>
            <a:r>
              <a:rPr lang="cs-CZ" sz="2400" dirty="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 dirty="0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4606</TotalTime>
  <Words>323</Words>
  <Application>Microsoft Office PowerPoint</Application>
  <PresentationFormat>Předvádění na obrazovce (4:3)</PresentationFormat>
  <Paragraphs>49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Austin</vt:lpstr>
      <vt:lpstr>Snímek 1</vt:lpstr>
      <vt:lpstr>Výukový materiál</vt:lpstr>
      <vt:lpstr>Snímek 3</vt:lpstr>
      <vt:lpstr>Jaderná elektrárna- princip </vt:lpstr>
      <vt:lpstr>Primární okruh</vt:lpstr>
      <vt:lpstr>Reaktor </vt:lpstr>
      <vt:lpstr>Parogenerátor</vt:lpstr>
      <vt:lpstr>Sekundární okruh</vt:lpstr>
      <vt:lpstr>Princip jaderné elektrárny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Dum</cp:lastModifiedBy>
  <cp:revision>435</cp:revision>
  <dcterms:created xsi:type="dcterms:W3CDTF">2011-04-17T19:50:20Z</dcterms:created>
  <dcterms:modified xsi:type="dcterms:W3CDTF">2013-05-23T12:54:04Z</dcterms:modified>
</cp:coreProperties>
</file>