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8" r:id="rId3"/>
    <p:sldId id="259" r:id="rId4"/>
    <p:sldId id="260" r:id="rId5"/>
    <p:sldId id="262" r:id="rId6"/>
    <p:sldId id="261" r:id="rId7"/>
    <p:sldId id="263" r:id="rId8"/>
    <p:sldId id="264" r:id="rId9"/>
    <p:sldId id="265" r:id="rId10"/>
    <p:sldId id="266" r:id="rId11"/>
    <p:sldId id="267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55" d="100"/>
          <a:sy n="55" d="100"/>
        </p:scale>
        <p:origin x="-888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4">
  <dgm:title val=""/>
  <dgm:desc val=""/>
  <dgm:catLst>
    <dgm:cat type="accent1" pri="11400"/>
  </dgm:catLst>
  <dgm:styleLbl name="node0">
    <dgm:fillClrLst meth="cycle">
      <a:schemeClr val="accent1">
        <a:shade val="6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cycle">
      <a:schemeClr val="accent1">
        <a:shade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cycle">
      <a:schemeClr val="accent1">
        <a:shade val="50000"/>
      </a:schemeClr>
      <a:schemeClr val="accent1">
        <a:tint val="55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/>
    <dgm:txEffectClrLst/>
  </dgm:styleLbl>
  <dgm:styleLbl name="lnNode1">
    <dgm:fillClrLst meth="cycle">
      <a:schemeClr val="accent1">
        <a:shade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cycle">
      <a:schemeClr val="accent1">
        <a:shade val="80000"/>
        <a:alpha val="50000"/>
      </a:schemeClr>
      <a:schemeClr val="accent1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fg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bg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sibTrans1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1">
        <a:tint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1">
        <a:shade val="8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55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55000"/>
      </a:schemeClr>
    </dgm:fillClrLst>
    <dgm:linClrLst meth="repeat">
      <a:schemeClr val="accent1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55000"/>
      </a:schemeClr>
    </dgm:fillClrLst>
    <dgm:linClrLst meth="repeat">
      <a:schemeClr val="accent1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5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55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vList2" loCatId="list" qsTypeId="urn:microsoft.com/office/officeart/2005/8/quickstyle/simple3" qsCatId="simple" csTypeId="urn:microsoft.com/office/officeart/2005/8/colors/accent1_4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b="1" dirty="0" smtClean="0"/>
            <a:t>: Základní škola a Mateřská škola Troskotovice, příspěvková organizace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</a:t>
          </a:r>
          <a:r>
            <a:rPr lang="cs-CZ" dirty="0" smtClean="0"/>
            <a:t>: Michaela Vráblíková 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VY_32_INOVACE_40AJ_4tr_SLOVICKA13.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Procvičování slovíček 13.lekce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</a:t>
          </a:r>
          <a:r>
            <a:rPr lang="cs-CZ" dirty="0" smtClean="0"/>
            <a:t>projektu: 01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6B0205A6-422D-4956-AD89-0CEBCAE4530D}">
      <dgm:prSet/>
      <dgm:spPr/>
      <dgm:t>
        <a:bodyPr/>
        <a:lstStyle/>
        <a:p>
          <a:pPr algn="l"/>
          <a:r>
            <a:rPr lang="cs-CZ" dirty="0" smtClean="0"/>
            <a:t>Vytvořeno: 14.4.2013</a:t>
          </a:r>
          <a:endParaRPr lang="cs-CZ" dirty="0"/>
        </a:p>
      </dgm:t>
    </dgm:pt>
    <dgm:pt modelId="{168864D7-72A0-4608-BC44-F4D46F72FF3E}" type="parTrans" cxnId="{74DEAA30-A8CD-4FF2-B1FF-748D58FB5D74}">
      <dgm:prSet/>
      <dgm:spPr/>
      <dgm:t>
        <a:bodyPr/>
        <a:lstStyle/>
        <a:p>
          <a:endParaRPr lang="cs-CZ"/>
        </a:p>
      </dgm:t>
    </dgm:pt>
    <dgm:pt modelId="{DB2C7C4B-FB0B-47FC-A6BD-4D152DC3D0CB}" type="sibTrans" cxnId="{74DEAA30-A8CD-4FF2-B1FF-748D58FB5D74}">
      <dgm:prSet/>
      <dgm:spPr/>
      <dgm:t>
        <a:bodyPr/>
        <a:lstStyle/>
        <a:p>
          <a:endParaRPr lang="cs-CZ"/>
        </a:p>
      </dgm:t>
    </dgm:pt>
    <dgm:pt modelId="{612116FE-9061-44B1-A457-8F1AFBD162E0}" type="pres">
      <dgm:prSet presAssocID="{39F8B381-5807-488E-AC22-73DD4140ED4A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7B541546-39A7-4633-AED0-6028788110D7}" type="pres">
      <dgm:prSet presAssocID="{445C7998-7549-48B0-BD68-D4F0167F02E5}" presName="parentText" presStyleLbl="node1" presStyleIdx="0" presStyleCnt="6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B9314F6-85CC-4C49-B24D-6AF5DF05D800}" type="pres">
      <dgm:prSet presAssocID="{C846DAC9-9D22-4975-84AF-8D4E4FA8DA5C}" presName="spacer" presStyleCnt="0"/>
      <dgm:spPr/>
    </dgm:pt>
    <dgm:pt modelId="{ACAD381E-21DC-4C07-8FDD-119C2EC3BB2E}" type="pres">
      <dgm:prSet presAssocID="{FBBFC3EA-9D9D-4F3A-BEA6-9C2C0E46BF20}" presName="parentText" presStyleLbl="node1" presStyleIdx="1" presStyleCnt="6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08194AD-7544-4854-B7A4-4A67E5453B54}" type="pres">
      <dgm:prSet presAssocID="{83B48451-91B6-4E15-99C9-0FE713D5286E}" presName="spacer" presStyleCnt="0"/>
      <dgm:spPr/>
    </dgm:pt>
    <dgm:pt modelId="{ABF03533-6AD0-44CD-A08E-C9977356B6A8}" type="pres">
      <dgm:prSet presAssocID="{019433A1-1324-4DE1-9E6F-32B851095F74}" presName="parentText" presStyleLbl="node1" presStyleIdx="2" presStyleCnt="6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0E42310-8BB6-41EA-B44F-0BAC7EFC9B2E}" type="pres">
      <dgm:prSet presAssocID="{2716416C-EF69-44CA-AEFE-14F7FF081354}" presName="spacer" presStyleCnt="0"/>
      <dgm:spPr/>
    </dgm:pt>
    <dgm:pt modelId="{1C4BCB69-D3A6-4CCF-9871-D9B9359B8159}" type="pres">
      <dgm:prSet presAssocID="{C73C7642-F245-4585-8F88-243F9FAEF6CA}" presName="parentText" presStyleLbl="node1" presStyleIdx="3" presStyleCnt="6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4DE5943-AAB5-4DC3-B765-99B35FCB6ECD}" type="pres">
      <dgm:prSet presAssocID="{C6F235C3-B62B-4F7C-8AF0-6D3C84052041}" presName="spacer" presStyleCnt="0"/>
      <dgm:spPr/>
    </dgm:pt>
    <dgm:pt modelId="{97CBBA99-26B9-4E2D-BA76-BF47FEBF0134}" type="pres">
      <dgm:prSet presAssocID="{EBC41103-E2E5-4D48-9B4B-425520D3D098}" presName="parentText" presStyleLbl="node1" presStyleIdx="4" presStyleCnt="6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A22653A-B2DB-4D9E-A633-AD2EC219A723}" type="pres">
      <dgm:prSet presAssocID="{CD7C273C-2CBB-488A-8BF2-5D00DBC541E5}" presName="spacer" presStyleCnt="0"/>
      <dgm:spPr/>
    </dgm:pt>
    <dgm:pt modelId="{B1DDF1AD-3BC2-43B8-A8D0-A33120EFAF7C}" type="pres">
      <dgm:prSet presAssocID="{6B0205A6-422D-4956-AD89-0CEBCAE4530D}" presName="parentText" presStyleLbl="node1" presStyleIdx="5" presStyleCnt="6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B7F3AEAD-1A41-4833-8F85-96D3F28FF635}" type="presOf" srcId="{EBC41103-E2E5-4D48-9B4B-425520D3D098}" destId="{97CBBA99-26B9-4E2D-BA76-BF47FEBF0134}" srcOrd="0" destOrd="0" presId="urn:microsoft.com/office/officeart/2005/8/layout/vList2"/>
    <dgm:cxn modelId="{5F21231C-58FC-421A-B5E7-F07F57085B37}" type="presOf" srcId="{019433A1-1324-4DE1-9E6F-32B851095F74}" destId="{ABF03533-6AD0-44CD-A08E-C9977356B6A8}" srcOrd="0" destOrd="0" presId="urn:microsoft.com/office/officeart/2005/8/layout/vList2"/>
    <dgm:cxn modelId="{A614D1A7-DA09-4CFE-9F9B-8347C131D3F9}" type="presOf" srcId="{FBBFC3EA-9D9D-4F3A-BEA6-9C2C0E46BF20}" destId="{ACAD381E-21DC-4C07-8FDD-119C2EC3BB2E}" srcOrd="0" destOrd="0" presId="urn:microsoft.com/office/officeart/2005/8/layout/vList2"/>
    <dgm:cxn modelId="{74DEAA30-A8CD-4FF2-B1FF-748D58FB5D74}" srcId="{39F8B381-5807-488E-AC22-73DD4140ED4A}" destId="{6B0205A6-422D-4956-AD89-0CEBCAE4530D}" srcOrd="5" destOrd="0" parTransId="{168864D7-72A0-4608-BC44-F4D46F72FF3E}" sibTransId="{DB2C7C4B-FB0B-47FC-A6BD-4D152DC3D0CB}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808A55A3-7A45-463B-8870-E66256D18048}" srcId="{39F8B381-5807-488E-AC22-73DD4140ED4A}" destId="{C73C7642-F245-4585-8F88-243F9FAEF6CA}" srcOrd="3" destOrd="0" parTransId="{3E2FFE2A-E7B1-401F-BAB6-893DF909FA64}" sibTransId="{C6F235C3-B62B-4F7C-8AF0-6D3C84052041}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0233087D-EF67-4E5B-BA16-AE4D9EEB5C80}" type="presOf" srcId="{6B0205A6-422D-4956-AD89-0CEBCAE4530D}" destId="{B1DDF1AD-3BC2-43B8-A8D0-A33120EFAF7C}" srcOrd="0" destOrd="0" presId="urn:microsoft.com/office/officeart/2005/8/layout/vList2"/>
    <dgm:cxn modelId="{0B9C514C-3527-4F29-A4DA-DBF10AB7BFF1}" type="presOf" srcId="{39F8B381-5807-488E-AC22-73DD4140ED4A}" destId="{612116FE-9061-44B1-A457-8F1AFBD162E0}" srcOrd="0" destOrd="0" presId="urn:microsoft.com/office/officeart/2005/8/layout/vList2"/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397A42F5-49A4-41D0-80C7-8B9B9F90A42E}" type="presOf" srcId="{C73C7642-F245-4585-8F88-243F9FAEF6CA}" destId="{1C4BCB69-D3A6-4CCF-9871-D9B9359B8159}" srcOrd="0" destOrd="0" presId="urn:microsoft.com/office/officeart/2005/8/layout/vList2"/>
    <dgm:cxn modelId="{C0C33BAE-36E7-4B42-A59B-29E3FE8BD7A7}" type="presOf" srcId="{445C7998-7549-48B0-BD68-D4F0167F02E5}" destId="{7B541546-39A7-4633-AED0-6028788110D7}" srcOrd="0" destOrd="0" presId="urn:microsoft.com/office/officeart/2005/8/layout/vList2"/>
    <dgm:cxn modelId="{EDC4A36F-70EE-409B-A331-07CEE09C6DB8}" type="presParOf" srcId="{612116FE-9061-44B1-A457-8F1AFBD162E0}" destId="{7B541546-39A7-4633-AED0-6028788110D7}" srcOrd="0" destOrd="0" presId="urn:microsoft.com/office/officeart/2005/8/layout/vList2"/>
    <dgm:cxn modelId="{7471326F-55B8-4539-AF26-210775352E9D}" type="presParOf" srcId="{612116FE-9061-44B1-A457-8F1AFBD162E0}" destId="{9B9314F6-85CC-4C49-B24D-6AF5DF05D800}" srcOrd="1" destOrd="0" presId="urn:microsoft.com/office/officeart/2005/8/layout/vList2"/>
    <dgm:cxn modelId="{01D947EC-384D-4C53-A4B1-6C4BDD96E887}" type="presParOf" srcId="{612116FE-9061-44B1-A457-8F1AFBD162E0}" destId="{ACAD381E-21DC-4C07-8FDD-119C2EC3BB2E}" srcOrd="2" destOrd="0" presId="urn:microsoft.com/office/officeart/2005/8/layout/vList2"/>
    <dgm:cxn modelId="{84F56F5F-D887-4F86-BD63-03619F6DFC87}" type="presParOf" srcId="{612116FE-9061-44B1-A457-8F1AFBD162E0}" destId="{208194AD-7544-4854-B7A4-4A67E5453B54}" srcOrd="3" destOrd="0" presId="urn:microsoft.com/office/officeart/2005/8/layout/vList2"/>
    <dgm:cxn modelId="{E3121D38-0754-417B-8D1C-FDF7CCCC437D}" type="presParOf" srcId="{612116FE-9061-44B1-A457-8F1AFBD162E0}" destId="{ABF03533-6AD0-44CD-A08E-C9977356B6A8}" srcOrd="4" destOrd="0" presId="urn:microsoft.com/office/officeart/2005/8/layout/vList2"/>
    <dgm:cxn modelId="{0443DD3E-EF4E-4A43-95D4-FBF801AB646B}" type="presParOf" srcId="{612116FE-9061-44B1-A457-8F1AFBD162E0}" destId="{60E42310-8BB6-41EA-B44F-0BAC7EFC9B2E}" srcOrd="5" destOrd="0" presId="urn:microsoft.com/office/officeart/2005/8/layout/vList2"/>
    <dgm:cxn modelId="{A349F705-005A-44F8-B84F-88B3584858A0}" type="presParOf" srcId="{612116FE-9061-44B1-A457-8F1AFBD162E0}" destId="{1C4BCB69-D3A6-4CCF-9871-D9B9359B8159}" srcOrd="6" destOrd="0" presId="urn:microsoft.com/office/officeart/2005/8/layout/vList2"/>
    <dgm:cxn modelId="{94516A82-C0EB-4707-8E8C-AE0600633008}" type="presParOf" srcId="{612116FE-9061-44B1-A457-8F1AFBD162E0}" destId="{34DE5943-AAB5-4DC3-B765-99B35FCB6ECD}" srcOrd="7" destOrd="0" presId="urn:microsoft.com/office/officeart/2005/8/layout/vList2"/>
    <dgm:cxn modelId="{4E379DCE-B361-42D5-9F4A-6AFDB8A7B845}" type="presParOf" srcId="{612116FE-9061-44B1-A457-8F1AFBD162E0}" destId="{97CBBA99-26B9-4E2D-BA76-BF47FEBF0134}" srcOrd="8" destOrd="0" presId="urn:microsoft.com/office/officeart/2005/8/layout/vList2"/>
    <dgm:cxn modelId="{8F6823FC-7F8C-49E5-864F-C60883A1A33C}" type="presParOf" srcId="{612116FE-9061-44B1-A457-8F1AFBD162E0}" destId="{9A22653A-B2DB-4D9E-A633-AD2EC219A723}" srcOrd="9" destOrd="0" presId="urn:microsoft.com/office/officeart/2005/8/layout/vList2"/>
    <dgm:cxn modelId="{BA661678-3E0C-41C9-AFC0-8423EC83F297}" type="presParOf" srcId="{612116FE-9061-44B1-A457-8F1AFBD162E0}" destId="{B1DDF1AD-3BC2-43B8-A8D0-A33120EFAF7C}" srcOrd="1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7B541546-39A7-4633-AED0-6028788110D7}">
      <dsp:nvSpPr>
        <dsp:cNvPr id="0" name=""/>
        <dsp:cNvSpPr/>
      </dsp:nvSpPr>
      <dsp:spPr>
        <a:xfrm>
          <a:off x="0" y="53711"/>
          <a:ext cx="8208912" cy="694980"/>
        </a:xfrm>
        <a:prstGeom prst="roundRect">
          <a:avLst/>
        </a:prstGeom>
        <a:gradFill rotWithShape="0">
          <a:gsLst>
            <a:gs pos="0">
              <a:schemeClr val="accent1">
                <a:shade val="50000"/>
                <a:hueOff val="0"/>
                <a:satOff val="0"/>
                <a:lumOff val="0"/>
                <a:alphaOff val="0"/>
                <a:tint val="15000"/>
                <a:satMod val="250000"/>
              </a:schemeClr>
            </a:gs>
            <a:gs pos="49000">
              <a:schemeClr val="accent1">
                <a:shade val="50000"/>
                <a:hueOff val="0"/>
                <a:satOff val="0"/>
                <a:lumOff val="0"/>
                <a:alphaOff val="0"/>
                <a:tint val="50000"/>
                <a:satMod val="200000"/>
              </a:schemeClr>
            </a:gs>
            <a:gs pos="49100">
              <a:schemeClr val="accent1">
                <a:shade val="50000"/>
                <a:hueOff val="0"/>
                <a:satOff val="0"/>
                <a:lumOff val="0"/>
                <a:alphaOff val="0"/>
                <a:tint val="64000"/>
                <a:satMod val="160000"/>
              </a:schemeClr>
            </a:gs>
            <a:gs pos="92000">
              <a:schemeClr val="accent1">
                <a:shade val="50000"/>
                <a:hueOff val="0"/>
                <a:satOff val="0"/>
                <a:lumOff val="0"/>
                <a:alphaOff val="0"/>
                <a:tint val="50000"/>
                <a:satMod val="200000"/>
              </a:schemeClr>
            </a:gs>
            <a:gs pos="100000">
              <a:schemeClr val="accent1">
                <a:shade val="50000"/>
                <a:hueOff val="0"/>
                <a:satOff val="0"/>
                <a:lumOff val="0"/>
                <a:alphaOff val="0"/>
                <a:tint val="43000"/>
                <a:satMod val="190000"/>
              </a:schemeClr>
            </a:gs>
          </a:gsLst>
          <a:lin ang="5400000" scaled="1"/>
        </a:gradFill>
        <a:ln>
          <a:noFill/>
        </a:ln>
        <a:effectLst>
          <a:outerShdw blurRad="50800" dist="25000" dir="5400000" rotWithShape="0">
            <a:schemeClr val="accent1">
              <a:shade val="50000"/>
              <a:hueOff val="0"/>
              <a:satOff val="0"/>
              <a:lumOff val="0"/>
              <a:alphaOff val="0"/>
              <a:shade val="30000"/>
              <a:satMod val="150000"/>
              <a:alpha val="38000"/>
            </a:scheme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školy</a:t>
          </a:r>
          <a:r>
            <a:rPr lang="cs-CZ" sz="1800" b="1" kern="1200" dirty="0" smtClean="0"/>
            <a:t>: Základní škola a Mateřská škola Troskotovice, příspěvková organizace</a:t>
          </a:r>
          <a:endParaRPr lang="cs-CZ" sz="1800" kern="1200" dirty="0"/>
        </a:p>
      </dsp:txBody>
      <dsp:txXfrm>
        <a:off x="0" y="53711"/>
        <a:ext cx="8208912" cy="694980"/>
      </dsp:txXfrm>
    </dsp:sp>
    <dsp:sp modelId="{ACAD381E-21DC-4C07-8FDD-119C2EC3BB2E}">
      <dsp:nvSpPr>
        <dsp:cNvPr id="0" name=""/>
        <dsp:cNvSpPr/>
      </dsp:nvSpPr>
      <dsp:spPr>
        <a:xfrm>
          <a:off x="0" y="800531"/>
          <a:ext cx="8208912" cy="694980"/>
        </a:xfrm>
        <a:prstGeom prst="roundRect">
          <a:avLst/>
        </a:prstGeom>
        <a:gradFill rotWithShape="0">
          <a:gsLst>
            <a:gs pos="0">
              <a:schemeClr val="accent1">
                <a:shade val="50000"/>
                <a:hueOff val="139753"/>
                <a:satOff val="-6067"/>
                <a:lumOff val="14809"/>
                <a:alphaOff val="0"/>
                <a:tint val="15000"/>
                <a:satMod val="250000"/>
              </a:schemeClr>
            </a:gs>
            <a:gs pos="49000">
              <a:schemeClr val="accent1">
                <a:shade val="50000"/>
                <a:hueOff val="139753"/>
                <a:satOff val="-6067"/>
                <a:lumOff val="14809"/>
                <a:alphaOff val="0"/>
                <a:tint val="50000"/>
                <a:satMod val="200000"/>
              </a:schemeClr>
            </a:gs>
            <a:gs pos="49100">
              <a:schemeClr val="accent1">
                <a:shade val="50000"/>
                <a:hueOff val="139753"/>
                <a:satOff val="-6067"/>
                <a:lumOff val="14809"/>
                <a:alphaOff val="0"/>
                <a:tint val="64000"/>
                <a:satMod val="160000"/>
              </a:schemeClr>
            </a:gs>
            <a:gs pos="92000">
              <a:schemeClr val="accent1">
                <a:shade val="50000"/>
                <a:hueOff val="139753"/>
                <a:satOff val="-6067"/>
                <a:lumOff val="14809"/>
                <a:alphaOff val="0"/>
                <a:tint val="50000"/>
                <a:satMod val="200000"/>
              </a:schemeClr>
            </a:gs>
            <a:gs pos="100000">
              <a:schemeClr val="accent1">
                <a:shade val="50000"/>
                <a:hueOff val="139753"/>
                <a:satOff val="-6067"/>
                <a:lumOff val="14809"/>
                <a:alphaOff val="0"/>
                <a:tint val="43000"/>
                <a:satMod val="190000"/>
              </a:schemeClr>
            </a:gs>
          </a:gsLst>
          <a:lin ang="5400000" scaled="1"/>
        </a:gradFill>
        <a:ln>
          <a:noFill/>
        </a:ln>
        <a:effectLst>
          <a:outerShdw blurRad="50800" dist="25000" dir="5400000" rotWithShape="0">
            <a:schemeClr val="accent1">
              <a:shade val="50000"/>
              <a:hueOff val="139753"/>
              <a:satOff val="-6067"/>
              <a:lumOff val="14809"/>
              <a:alphaOff val="0"/>
              <a:shade val="30000"/>
              <a:satMod val="150000"/>
              <a:alpha val="38000"/>
            </a:scheme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Autor</a:t>
          </a:r>
          <a:r>
            <a:rPr lang="cs-CZ" sz="1800" kern="1200" dirty="0" smtClean="0"/>
            <a:t>: Michaela Vráblíková </a:t>
          </a:r>
          <a:endParaRPr lang="cs-CZ" sz="1800" kern="1200" dirty="0"/>
        </a:p>
      </dsp:txBody>
      <dsp:txXfrm>
        <a:off x="0" y="800531"/>
        <a:ext cx="8208912" cy="694980"/>
      </dsp:txXfrm>
    </dsp:sp>
    <dsp:sp modelId="{ABF03533-6AD0-44CD-A08E-C9977356B6A8}">
      <dsp:nvSpPr>
        <dsp:cNvPr id="0" name=""/>
        <dsp:cNvSpPr/>
      </dsp:nvSpPr>
      <dsp:spPr>
        <a:xfrm>
          <a:off x="0" y="1547351"/>
          <a:ext cx="8208912" cy="694980"/>
        </a:xfrm>
        <a:prstGeom prst="roundRect">
          <a:avLst/>
        </a:prstGeom>
        <a:gradFill rotWithShape="0">
          <a:gsLst>
            <a:gs pos="0">
              <a:schemeClr val="accent1">
                <a:shade val="50000"/>
                <a:hueOff val="279507"/>
                <a:satOff val="-12133"/>
                <a:lumOff val="29617"/>
                <a:alphaOff val="0"/>
                <a:tint val="15000"/>
                <a:satMod val="250000"/>
              </a:schemeClr>
            </a:gs>
            <a:gs pos="49000">
              <a:schemeClr val="accent1">
                <a:shade val="50000"/>
                <a:hueOff val="279507"/>
                <a:satOff val="-12133"/>
                <a:lumOff val="29617"/>
                <a:alphaOff val="0"/>
                <a:tint val="50000"/>
                <a:satMod val="200000"/>
              </a:schemeClr>
            </a:gs>
            <a:gs pos="49100">
              <a:schemeClr val="accent1">
                <a:shade val="50000"/>
                <a:hueOff val="279507"/>
                <a:satOff val="-12133"/>
                <a:lumOff val="29617"/>
                <a:alphaOff val="0"/>
                <a:tint val="64000"/>
                <a:satMod val="160000"/>
              </a:schemeClr>
            </a:gs>
            <a:gs pos="92000">
              <a:schemeClr val="accent1">
                <a:shade val="50000"/>
                <a:hueOff val="279507"/>
                <a:satOff val="-12133"/>
                <a:lumOff val="29617"/>
                <a:alphaOff val="0"/>
                <a:tint val="50000"/>
                <a:satMod val="200000"/>
              </a:schemeClr>
            </a:gs>
            <a:gs pos="100000">
              <a:schemeClr val="accent1">
                <a:shade val="50000"/>
                <a:hueOff val="279507"/>
                <a:satOff val="-12133"/>
                <a:lumOff val="29617"/>
                <a:alphaOff val="0"/>
                <a:tint val="43000"/>
                <a:satMod val="190000"/>
              </a:schemeClr>
            </a:gs>
          </a:gsLst>
          <a:lin ang="5400000" scaled="1"/>
        </a:gradFill>
        <a:ln>
          <a:noFill/>
        </a:ln>
        <a:effectLst>
          <a:outerShdw blurRad="50800" dist="25000" dir="5400000" rotWithShape="0">
            <a:schemeClr val="accent1">
              <a:shade val="50000"/>
              <a:hueOff val="279507"/>
              <a:satOff val="-12133"/>
              <a:lumOff val="29617"/>
              <a:alphaOff val="0"/>
              <a:shade val="30000"/>
              <a:satMod val="150000"/>
              <a:alpha val="38000"/>
            </a:scheme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: </a:t>
          </a:r>
          <a:r>
            <a:rPr lang="cs-CZ" sz="1800" kern="1200" dirty="0" smtClean="0"/>
            <a:t>VY_32_INOVACE_40AJ_4tr_SLOVICKA13.</a:t>
          </a:r>
          <a:endParaRPr lang="cs-CZ" sz="1800" kern="1200" dirty="0"/>
        </a:p>
      </dsp:txBody>
      <dsp:txXfrm>
        <a:off x="0" y="1547351"/>
        <a:ext cx="8208912" cy="694980"/>
      </dsp:txXfrm>
    </dsp:sp>
    <dsp:sp modelId="{1C4BCB69-D3A6-4CCF-9871-D9B9359B8159}">
      <dsp:nvSpPr>
        <dsp:cNvPr id="0" name=""/>
        <dsp:cNvSpPr/>
      </dsp:nvSpPr>
      <dsp:spPr>
        <a:xfrm>
          <a:off x="0" y="2294171"/>
          <a:ext cx="8208912" cy="694980"/>
        </a:xfrm>
        <a:prstGeom prst="roundRect">
          <a:avLst/>
        </a:prstGeom>
        <a:gradFill rotWithShape="0">
          <a:gsLst>
            <a:gs pos="0">
              <a:schemeClr val="accent1">
                <a:shade val="50000"/>
                <a:hueOff val="419260"/>
                <a:satOff val="-18200"/>
                <a:lumOff val="44426"/>
                <a:alphaOff val="0"/>
                <a:tint val="15000"/>
                <a:satMod val="250000"/>
              </a:schemeClr>
            </a:gs>
            <a:gs pos="49000">
              <a:schemeClr val="accent1">
                <a:shade val="50000"/>
                <a:hueOff val="419260"/>
                <a:satOff val="-18200"/>
                <a:lumOff val="44426"/>
                <a:alphaOff val="0"/>
                <a:tint val="50000"/>
                <a:satMod val="200000"/>
              </a:schemeClr>
            </a:gs>
            <a:gs pos="49100">
              <a:schemeClr val="accent1">
                <a:shade val="50000"/>
                <a:hueOff val="419260"/>
                <a:satOff val="-18200"/>
                <a:lumOff val="44426"/>
                <a:alphaOff val="0"/>
                <a:tint val="64000"/>
                <a:satMod val="160000"/>
              </a:schemeClr>
            </a:gs>
            <a:gs pos="92000">
              <a:schemeClr val="accent1">
                <a:shade val="50000"/>
                <a:hueOff val="419260"/>
                <a:satOff val="-18200"/>
                <a:lumOff val="44426"/>
                <a:alphaOff val="0"/>
                <a:tint val="50000"/>
                <a:satMod val="200000"/>
              </a:schemeClr>
            </a:gs>
            <a:gs pos="100000">
              <a:schemeClr val="accent1">
                <a:shade val="50000"/>
                <a:hueOff val="419260"/>
                <a:satOff val="-18200"/>
                <a:lumOff val="44426"/>
                <a:alphaOff val="0"/>
                <a:tint val="43000"/>
                <a:satMod val="190000"/>
              </a:schemeClr>
            </a:gs>
          </a:gsLst>
          <a:lin ang="5400000" scaled="1"/>
        </a:gradFill>
        <a:ln>
          <a:noFill/>
        </a:ln>
        <a:effectLst>
          <a:outerShdw blurRad="50800" dist="25000" dir="5400000" rotWithShape="0">
            <a:schemeClr val="accent1">
              <a:shade val="50000"/>
              <a:hueOff val="419260"/>
              <a:satOff val="-18200"/>
              <a:lumOff val="44426"/>
              <a:alphaOff val="0"/>
              <a:shade val="30000"/>
              <a:satMod val="150000"/>
              <a:alpha val="38000"/>
            </a:scheme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Téma</a:t>
          </a:r>
          <a:r>
            <a:rPr lang="cs-CZ" sz="1800" kern="1200" dirty="0" smtClean="0"/>
            <a:t>: Procvičování slovíček 13.lekce</a:t>
          </a:r>
          <a:endParaRPr lang="cs-CZ" sz="1800" kern="1200" dirty="0"/>
        </a:p>
      </dsp:txBody>
      <dsp:txXfrm>
        <a:off x="0" y="2294171"/>
        <a:ext cx="8208912" cy="694980"/>
      </dsp:txXfrm>
    </dsp:sp>
    <dsp:sp modelId="{97CBBA99-26B9-4E2D-BA76-BF47FEBF0134}">
      <dsp:nvSpPr>
        <dsp:cNvPr id="0" name=""/>
        <dsp:cNvSpPr/>
      </dsp:nvSpPr>
      <dsp:spPr>
        <a:xfrm>
          <a:off x="0" y="3040991"/>
          <a:ext cx="8208912" cy="694980"/>
        </a:xfrm>
        <a:prstGeom prst="roundRect">
          <a:avLst/>
        </a:prstGeom>
        <a:gradFill rotWithShape="0">
          <a:gsLst>
            <a:gs pos="0">
              <a:schemeClr val="accent1">
                <a:shade val="50000"/>
                <a:hueOff val="279507"/>
                <a:satOff val="-12133"/>
                <a:lumOff val="29617"/>
                <a:alphaOff val="0"/>
                <a:tint val="15000"/>
                <a:satMod val="250000"/>
              </a:schemeClr>
            </a:gs>
            <a:gs pos="49000">
              <a:schemeClr val="accent1">
                <a:shade val="50000"/>
                <a:hueOff val="279507"/>
                <a:satOff val="-12133"/>
                <a:lumOff val="29617"/>
                <a:alphaOff val="0"/>
                <a:tint val="50000"/>
                <a:satMod val="200000"/>
              </a:schemeClr>
            </a:gs>
            <a:gs pos="49100">
              <a:schemeClr val="accent1">
                <a:shade val="50000"/>
                <a:hueOff val="279507"/>
                <a:satOff val="-12133"/>
                <a:lumOff val="29617"/>
                <a:alphaOff val="0"/>
                <a:tint val="64000"/>
                <a:satMod val="160000"/>
              </a:schemeClr>
            </a:gs>
            <a:gs pos="92000">
              <a:schemeClr val="accent1">
                <a:shade val="50000"/>
                <a:hueOff val="279507"/>
                <a:satOff val="-12133"/>
                <a:lumOff val="29617"/>
                <a:alphaOff val="0"/>
                <a:tint val="50000"/>
                <a:satMod val="200000"/>
              </a:schemeClr>
            </a:gs>
            <a:gs pos="100000">
              <a:schemeClr val="accent1">
                <a:shade val="50000"/>
                <a:hueOff val="279507"/>
                <a:satOff val="-12133"/>
                <a:lumOff val="29617"/>
                <a:alphaOff val="0"/>
                <a:tint val="43000"/>
                <a:satMod val="190000"/>
              </a:schemeClr>
            </a:gs>
          </a:gsLst>
          <a:lin ang="5400000" scaled="1"/>
        </a:gradFill>
        <a:ln>
          <a:noFill/>
        </a:ln>
        <a:effectLst>
          <a:outerShdw blurRad="50800" dist="25000" dir="5400000" rotWithShape="0">
            <a:schemeClr val="accent1">
              <a:shade val="50000"/>
              <a:hueOff val="279507"/>
              <a:satOff val="-12133"/>
              <a:lumOff val="29617"/>
              <a:alphaOff val="0"/>
              <a:shade val="30000"/>
              <a:satMod val="150000"/>
              <a:alpha val="38000"/>
            </a:scheme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Číslo </a:t>
          </a:r>
          <a:r>
            <a:rPr lang="cs-CZ" sz="1800" kern="1200" dirty="0" smtClean="0"/>
            <a:t>projektu: 01</a:t>
          </a:r>
          <a:endParaRPr lang="cs-CZ" sz="1800" kern="1200" dirty="0"/>
        </a:p>
      </dsp:txBody>
      <dsp:txXfrm>
        <a:off x="0" y="3040991"/>
        <a:ext cx="8208912" cy="694980"/>
      </dsp:txXfrm>
    </dsp:sp>
    <dsp:sp modelId="{B1DDF1AD-3BC2-43B8-A8D0-A33120EFAF7C}">
      <dsp:nvSpPr>
        <dsp:cNvPr id="0" name=""/>
        <dsp:cNvSpPr/>
      </dsp:nvSpPr>
      <dsp:spPr>
        <a:xfrm>
          <a:off x="0" y="3787811"/>
          <a:ext cx="8208912" cy="694980"/>
        </a:xfrm>
        <a:prstGeom prst="roundRect">
          <a:avLst/>
        </a:prstGeom>
        <a:gradFill rotWithShape="0">
          <a:gsLst>
            <a:gs pos="0">
              <a:schemeClr val="accent1">
                <a:shade val="50000"/>
                <a:hueOff val="139753"/>
                <a:satOff val="-6067"/>
                <a:lumOff val="14809"/>
                <a:alphaOff val="0"/>
                <a:tint val="15000"/>
                <a:satMod val="250000"/>
              </a:schemeClr>
            </a:gs>
            <a:gs pos="49000">
              <a:schemeClr val="accent1">
                <a:shade val="50000"/>
                <a:hueOff val="139753"/>
                <a:satOff val="-6067"/>
                <a:lumOff val="14809"/>
                <a:alphaOff val="0"/>
                <a:tint val="50000"/>
                <a:satMod val="200000"/>
              </a:schemeClr>
            </a:gs>
            <a:gs pos="49100">
              <a:schemeClr val="accent1">
                <a:shade val="50000"/>
                <a:hueOff val="139753"/>
                <a:satOff val="-6067"/>
                <a:lumOff val="14809"/>
                <a:alphaOff val="0"/>
                <a:tint val="64000"/>
                <a:satMod val="160000"/>
              </a:schemeClr>
            </a:gs>
            <a:gs pos="92000">
              <a:schemeClr val="accent1">
                <a:shade val="50000"/>
                <a:hueOff val="139753"/>
                <a:satOff val="-6067"/>
                <a:lumOff val="14809"/>
                <a:alphaOff val="0"/>
                <a:tint val="50000"/>
                <a:satMod val="200000"/>
              </a:schemeClr>
            </a:gs>
            <a:gs pos="100000">
              <a:schemeClr val="accent1">
                <a:shade val="50000"/>
                <a:hueOff val="139753"/>
                <a:satOff val="-6067"/>
                <a:lumOff val="14809"/>
                <a:alphaOff val="0"/>
                <a:tint val="43000"/>
                <a:satMod val="190000"/>
              </a:schemeClr>
            </a:gs>
          </a:gsLst>
          <a:lin ang="5400000" scaled="1"/>
        </a:gradFill>
        <a:ln>
          <a:noFill/>
        </a:ln>
        <a:effectLst>
          <a:outerShdw blurRad="50800" dist="25000" dir="5400000" rotWithShape="0">
            <a:schemeClr val="accent1">
              <a:shade val="50000"/>
              <a:hueOff val="139753"/>
              <a:satOff val="-6067"/>
              <a:lumOff val="14809"/>
              <a:alphaOff val="0"/>
              <a:shade val="30000"/>
              <a:satMod val="150000"/>
              <a:alpha val="38000"/>
            </a:scheme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Vytvořeno: 14.4.2013</a:t>
          </a:r>
          <a:endParaRPr lang="cs-CZ" sz="1800" kern="1200" dirty="0"/>
        </a:p>
      </dsp:txBody>
      <dsp:txXfrm>
        <a:off x="0" y="3787811"/>
        <a:ext cx="8208912" cy="69498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flipH="1">
            <a:off x="2667000" y="0"/>
            <a:ext cx="6477000" cy="6858000"/>
          </a:xfrm>
          <a:prstGeom prst="rect">
            <a:avLst/>
          </a:prstGeom>
          <a:blipFill>
            <a:blip r:embed="rId2" cstate="print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00000" r="50000"/>
                </a:path>
                <a:tileRect/>
              </a:gradFill>
            </a:fillOverlay>
            <a:innerShdw blurRad="63500" dist="44450" dir="10800000">
              <a:srgbClr val="000000">
                <a:alpha val="5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 rot="16200000">
            <a:off x="-762000" y="3429000"/>
            <a:ext cx="6858000" cy="0"/>
          </a:xfrm>
          <a:prstGeom prst="line">
            <a:avLst/>
          </a:prstGeom>
          <a:noFill/>
          <a:ln w="11430" cap="flat" cmpd="sng" algn="ctr">
            <a:solidFill>
              <a:schemeClr val="bg1">
                <a:shade val="9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ctrTitle"/>
          </p:nvPr>
        </p:nvSpPr>
        <p:spPr>
          <a:xfrm>
            <a:off x="3366868" y="533400"/>
            <a:ext cx="5105400" cy="2868168"/>
          </a:xfrm>
        </p:spPr>
        <p:txBody>
          <a:bodyPr lIns="45720" tIns="0" rIns="45720">
            <a:noAutofit/>
          </a:bodyPr>
          <a:lstStyle>
            <a:lvl1pPr algn="r">
              <a:defRPr sz="4200" b="1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5" name="Podnadpis 24"/>
          <p:cNvSpPr>
            <a:spLocks noGrp="1"/>
          </p:cNvSpPr>
          <p:nvPr>
            <p:ph type="subTitle" idx="1"/>
          </p:nvPr>
        </p:nvSpPr>
        <p:spPr>
          <a:xfrm>
            <a:off x="3354442" y="3539864"/>
            <a:ext cx="5114778" cy="1101248"/>
          </a:xfrm>
        </p:spPr>
        <p:txBody>
          <a:bodyPr lIns="45720" tIns="0" rIns="45720" bIns="0"/>
          <a:lstStyle>
            <a:lvl1pPr marL="0" indent="0" algn="r">
              <a:buNone/>
              <a:defRPr sz="2200">
                <a:solidFill>
                  <a:srgbClr val="FFFFFF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1" name="Zástupný symbol pro datum 30"/>
          <p:cNvSpPr>
            <a:spLocks noGrp="1"/>
          </p:cNvSpPr>
          <p:nvPr>
            <p:ph type="dt" sz="half" idx="10"/>
          </p:nvPr>
        </p:nvSpPr>
        <p:spPr>
          <a:xfrm>
            <a:off x="5871224" y="6557946"/>
            <a:ext cx="2002464" cy="226902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5B869175-16E4-4D94-B6DB-485638DD073F}" type="datetimeFigureOut">
              <a:rPr lang="cs-CZ" smtClean="0"/>
              <a:pPr/>
              <a:t>27.5.2013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11"/>
          </p:nvPr>
        </p:nvSpPr>
        <p:spPr>
          <a:xfrm>
            <a:off x="2819400" y="6557946"/>
            <a:ext cx="2927722" cy="228600"/>
          </a:xfrm>
        </p:spPr>
        <p:txBody>
          <a:bodyPr/>
          <a:lstStyle>
            <a:lvl1pPr>
              <a:defRPr lang="en-US" dirty="0">
                <a:solidFill>
                  <a:srgbClr val="FFFFFF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7880884" y="6556248"/>
            <a:ext cx="588336" cy="228600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4BBCAE1D-F4D3-436E-81E2-FAB8929DA66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B869175-16E4-4D94-B6DB-485638DD073F}" type="datetimeFigureOut">
              <a:rPr lang="cs-CZ" smtClean="0"/>
              <a:pPr/>
              <a:t>27.5.2013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BBCAE1D-F4D3-436E-81E2-FAB8929DA66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66800" y="2821837"/>
            <a:ext cx="6255488" cy="1362075"/>
          </a:xfrm>
        </p:spPr>
        <p:txBody>
          <a:bodyPr tIns="0" anchor="t"/>
          <a:lstStyle>
            <a:lvl1pPr algn="r">
              <a:buNone/>
              <a:defRPr sz="4200" b="1" cap="all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066800" y="1905000"/>
            <a:ext cx="6255488" cy="743507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24238" y="6556810"/>
            <a:ext cx="2002464" cy="226902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5B869175-16E4-4D94-B6DB-485638DD073F}" type="datetimeFigureOut">
              <a:rPr lang="cs-CZ" smtClean="0"/>
              <a:pPr/>
              <a:t>27.5.2013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735358" y="6556810"/>
            <a:ext cx="2895600" cy="228600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733952" y="6555112"/>
            <a:ext cx="588336" cy="228600"/>
          </a:xfrm>
        </p:spPr>
        <p:txBody>
          <a:bodyPr/>
          <a:lstStyle>
            <a:extLst/>
          </a:lstStyle>
          <a:p>
            <a:fld id="{4BBCAE1D-F4D3-436E-81E2-FAB8929DA66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178808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B869175-16E4-4D94-B6DB-485638DD073F}" type="datetimeFigureOut">
              <a:rPr lang="cs-CZ" smtClean="0"/>
              <a:pPr/>
              <a:t>27.5.2013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BBCAE1D-F4D3-436E-81E2-FAB8929DA66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178808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178808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B869175-16E4-4D94-B6DB-485638DD073F}" type="datetimeFigureOut">
              <a:rPr lang="cs-CZ" smtClean="0"/>
              <a:pPr/>
              <a:t>27.5.2013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BBCAE1D-F4D3-436E-81E2-FAB8929DA66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B869175-16E4-4D94-B6DB-485638DD073F}" type="datetimeFigureOut">
              <a:rPr lang="cs-CZ" smtClean="0"/>
              <a:pPr/>
              <a:t>27.5.2013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BBCAE1D-F4D3-436E-81E2-FAB8929DA66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5B869175-16E4-4D94-B6DB-485638DD073F}" type="datetimeFigureOut">
              <a:rPr lang="cs-CZ" smtClean="0"/>
              <a:pPr/>
              <a:t>27.5.2013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BBCAE1D-F4D3-436E-81E2-FAB8929DA66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5897880" cy="1173480"/>
          </a:xfrm>
        </p:spPr>
        <p:txBody>
          <a:bodyPr wrap="square" anchor="b"/>
          <a:lstStyle>
            <a:lvl1pPr algn="l">
              <a:buNone/>
              <a:defRPr lang="en-US" sz="2400" baseline="0" smtClean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97416"/>
            <a:ext cx="5897880" cy="602512"/>
          </a:xfrm>
        </p:spPr>
        <p:txBody>
          <a:bodyPr rot="0" spcFirstLastPara="0" vertOverflow="overflow" horzOverflow="overflow" vert="horz" wrap="square" lIns="45720" tIns="0" rIns="0" bIns="0" numCol="1" spcCol="0" rtlCol="0" fromWordArt="0" anchor="t" anchorCtr="0" forceAA="0" compatLnSpc="1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7239000" cy="437175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B869175-16E4-4D94-B6DB-485638DD073F}" type="datetimeFigureOut">
              <a:rPr lang="cs-CZ" smtClean="0"/>
              <a:pPr/>
              <a:t>27.5.2013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BBCAE1D-F4D3-436E-81E2-FAB8929DA66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rot="21240000">
            <a:off x="597968" y="1004668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5000" dist="12700" dir="5400000" algn="t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 rot="21420000">
            <a:off x="596706" y="998816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8000" dist="12700" dir="5400000" algn="tl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89098" y="1143000"/>
            <a:ext cx="3429000" cy="2057400"/>
          </a:xfrm>
        </p:spPr>
        <p:txBody>
          <a:bodyPr vert="horz" anchor="b"/>
          <a:lstStyle>
            <a:lvl1pPr algn="l">
              <a:buNone/>
              <a:defRPr sz="3000" b="1" baseline="0">
                <a:ln w="500">
                  <a:solidFill>
                    <a:schemeClr val="tx2">
                      <a:shade val="10000"/>
                      <a:satMod val="135000"/>
                    </a:schemeClr>
                  </a:solidFill>
                </a:ln>
                <a:gradFill>
                  <a:gsLst>
                    <a:gs pos="0">
                      <a:schemeClr val="accent4">
                        <a:tint val="13000"/>
                      </a:schemeClr>
                    </a:gs>
                    <a:gs pos="10000">
                      <a:schemeClr val="accent4">
                        <a:tint val="20000"/>
                      </a:schemeClr>
                    </a:gs>
                    <a:gs pos="49000">
                      <a:schemeClr val="accent4">
                        <a:tint val="70000"/>
                      </a:schemeClr>
                    </a:gs>
                    <a:gs pos="50000">
                      <a:schemeClr val="accent4">
                        <a:tint val="97000"/>
                      </a:schemeClr>
                    </a:gs>
                    <a:gs pos="100000">
                      <a:schemeClr val="accent4">
                        <a:tint val="20000"/>
                      </a:schemeClr>
                    </a:gs>
                  </a:gsLst>
                  <a:lin ang="5400000" scaled="1"/>
                </a:gra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389098" y="3283634"/>
            <a:ext cx="3429000" cy="1920240"/>
          </a:xfrm>
        </p:spPr>
        <p:txBody>
          <a:bodyPr rot="0" spcFirstLastPara="0" vertOverflow="overflow" horzOverflow="overflow" vert="horz" wrap="square" lIns="82296" tIns="0" rIns="0" bIns="0" numCol="1" spcCol="0" rtlCol="0" fromWordArt="0" anchor="t" anchorCtr="0" forceAA="0" compatLnSpc="1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400" baseline="0">
                <a:solidFill>
                  <a:schemeClr val="tx1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marL="0" marR="0" lvl="0" indent="0" algn="l" defTabSz="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tx2"/>
              </a:buClr>
              <a:buSzPct val="73000"/>
              <a:buFontTx/>
              <a:buNone/>
              <a:tabLst/>
              <a:defRPr/>
            </a:pPr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B869175-16E4-4D94-B6DB-485638DD073F}" type="datetimeFigureOut">
              <a:rPr lang="cs-CZ" smtClean="0"/>
              <a:pPr/>
              <a:t>27.5.2013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BBCAE1D-F4D3-436E-81E2-FAB8929DA66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obrázek 9"/>
          <p:cNvSpPr>
            <a:spLocks noGrp="1"/>
          </p:cNvSpPr>
          <p:nvPr>
            <p:ph type="pic" idx="1"/>
          </p:nvPr>
        </p:nvSpPr>
        <p:spPr>
          <a:xfrm>
            <a:off x="663682" y="1041002"/>
            <a:ext cx="4206240" cy="4206240"/>
          </a:xfrm>
          <a:solidFill>
            <a:schemeClr val="bg2">
              <a:shade val="50000"/>
            </a:schemeClr>
          </a:solidFill>
          <a:ln w="107950">
            <a:solidFill>
              <a:srgbClr val="FFFFFF"/>
            </a:solidFill>
            <a:miter lim="800000"/>
          </a:ln>
          <a:effectLst>
            <a:outerShdw blurRad="44450" dist="3810" dir="5400000" algn="tl" rotWithShape="0">
              <a:srgbClr val="000000">
                <a:alpha val="60000"/>
              </a:srgbClr>
            </a:outerShdw>
          </a:effectLst>
          <a:scene3d>
            <a:camera prst="orthographicFront"/>
            <a:lightRig rig="threePt" dir="t"/>
          </a:scene3d>
          <a:sp3d contourW="3810">
            <a:contourClr>
              <a:srgbClr val="969696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B869175-16E4-4D94-B6DB-485638DD073F}" type="datetimeFigureOut">
              <a:rPr lang="cs-CZ" smtClean="0"/>
              <a:pPr/>
              <a:t>27.5.2013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BBCAE1D-F4D3-436E-81E2-FAB8929DA66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53200" y="274955"/>
            <a:ext cx="1524000" cy="5851525"/>
          </a:xfrm>
        </p:spPr>
        <p:txBody>
          <a:bodyPr vert="eaVert" anchor="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2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242816" y="6557946"/>
            <a:ext cx="2002464" cy="226902"/>
          </a:xfrm>
        </p:spPr>
        <p:txBody>
          <a:bodyPr/>
          <a:lstStyle>
            <a:extLst/>
          </a:lstStyle>
          <a:p>
            <a:fld id="{5B869175-16E4-4D94-B6DB-485638DD073F}" type="datetimeFigureOut">
              <a:rPr lang="cs-CZ" smtClean="0"/>
              <a:pPr/>
              <a:t>27.5.2013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556248"/>
            <a:ext cx="3657600" cy="228600"/>
          </a:xfrm>
        </p:spPr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254496" y="6553200"/>
            <a:ext cx="588336" cy="2286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4BBCAE1D-F4D3-436E-81E2-FAB8929DA66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 flipH="1">
            <a:off x="8153400" y="0"/>
            <a:ext cx="990600" cy="6858000"/>
          </a:xfrm>
          <a:prstGeom prst="rect">
            <a:avLst/>
          </a:prstGeom>
          <a:blipFill>
            <a:blip r:embed="rId13" cstate="print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10000" r="50000" b="-10000"/>
                </a:path>
                <a:tileRect/>
              </a:gradFill>
            </a:fillOverlay>
            <a:innerShdw blurRad="63500" dist="44450" dir="10800000">
              <a:srgbClr val="000000">
                <a:alpha val="45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nadpis 2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143000"/>
          </a:xfrm>
          <a:prstGeom prst="rect">
            <a:avLst/>
          </a:prstGeom>
        </p:spPr>
        <p:txBody>
          <a:bodyPr vert="horz" lIns="45720" tIns="0" rIns="45720" bIns="0" anchor="b" anchorCtr="0">
            <a:norm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1" name="Zástupný symbol pro text 30"/>
          <p:cNvSpPr>
            <a:spLocks noGrp="1"/>
          </p:cNvSpPr>
          <p:nvPr>
            <p:ph type="body" idx="1"/>
          </p:nvPr>
        </p:nvSpPr>
        <p:spPr>
          <a:xfrm>
            <a:off x="457200" y="1609416"/>
            <a:ext cx="7239000" cy="4846320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7" name="Zástupný symbol pro datum 26"/>
          <p:cNvSpPr>
            <a:spLocks noGrp="1"/>
          </p:cNvSpPr>
          <p:nvPr>
            <p:ph type="dt" sz="half" idx="2"/>
          </p:nvPr>
        </p:nvSpPr>
        <p:spPr>
          <a:xfrm>
            <a:off x="4245936" y="6557946"/>
            <a:ext cx="2002464" cy="226902"/>
          </a:xfrm>
          <a:prstGeom prst="rect">
            <a:avLst/>
          </a:prstGeom>
        </p:spPr>
        <p:txBody>
          <a:bodyPr vert="horz" tIns="0" bIns="0" anchor="b"/>
          <a:lstStyle>
            <a:lvl1pPr algn="l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fld id="{5B869175-16E4-4D94-B6DB-485638DD073F}" type="datetimeFigureOut">
              <a:rPr lang="cs-CZ" smtClean="0"/>
              <a:pPr/>
              <a:t>27.5.2013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3"/>
          </p:nvPr>
        </p:nvSpPr>
        <p:spPr>
          <a:xfrm>
            <a:off x="457200" y="6557946"/>
            <a:ext cx="3657600" cy="228600"/>
          </a:xfrm>
          <a:prstGeom prst="rect">
            <a:avLst/>
          </a:prstGeom>
        </p:spPr>
        <p:txBody>
          <a:bodyPr vert="horz" tIns="0" bIns="0" anchor="b"/>
          <a:lstStyle>
            <a:lvl1pPr algn="r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4"/>
          </p:nvPr>
        </p:nvSpPr>
        <p:spPr>
          <a:xfrm>
            <a:off x="6251448" y="6556248"/>
            <a:ext cx="588336" cy="228600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fld id="{4BBCAE1D-F4D3-436E-81E2-FAB8929DA66A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800" b="1" kern="1200" cap="all" baseline="0">
          <a:ln w="500">
            <a:solidFill>
              <a:schemeClr val="tx2">
                <a:shade val="20000"/>
                <a:satMod val="120000"/>
              </a:schemeClr>
            </a:solidFill>
          </a:ln>
          <a:gradFill>
            <a:gsLst>
              <a:gs pos="0">
                <a:schemeClr val="accent4">
                  <a:tint val="13000"/>
                </a:schemeClr>
              </a:gs>
              <a:gs pos="10000">
                <a:schemeClr val="accent4">
                  <a:tint val="20000"/>
                </a:schemeClr>
              </a:gs>
              <a:gs pos="49000">
                <a:schemeClr val="accent4">
                  <a:tint val="70000"/>
                </a:schemeClr>
              </a:gs>
              <a:gs pos="50000">
                <a:schemeClr val="accent4">
                  <a:tint val="97000"/>
                </a:schemeClr>
              </a:gs>
              <a:gs pos="100000">
                <a:schemeClr val="accent4">
                  <a:tint val="20000"/>
                </a:schemeClr>
              </a:gs>
            </a:gsLst>
            <a:lin ang="5400000" scaled="1"/>
          </a:gradFill>
          <a:effectLst/>
          <a:latin typeface="+mj-lt"/>
          <a:ea typeface="+mj-ea"/>
          <a:cs typeface="+mj-cs"/>
        </a:defRPr>
      </a:lvl1pPr>
      <a:extLst/>
    </p:titleStyle>
    <p:bodyStyle>
      <a:lvl1pPr marL="274320" indent="-274320" algn="l" rtl="0" eaLnBrk="1" latinLnBrk="0" hangingPunct="1">
        <a:spcBef>
          <a:spcPts val="600"/>
        </a:spcBef>
        <a:buClr>
          <a:schemeClr val="tx2"/>
        </a:buClr>
        <a:buSzPct val="73000"/>
        <a:buFont typeface="Wingdings 2"/>
        <a:buChar char=""/>
        <a:defRPr kumimoji="0" sz="2600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521208" indent="-228600" algn="l" rtl="0" eaLnBrk="1" latinLnBrk="0" hangingPunct="1">
        <a:spcBef>
          <a:spcPts val="500"/>
        </a:spcBef>
        <a:buClr>
          <a:schemeClr val="accent4"/>
        </a:buClr>
        <a:buSzPct val="80000"/>
        <a:buFont typeface="Wingdings 2"/>
        <a:buChar char=""/>
        <a:defRPr kumimoji="0" sz="23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2pPr>
      <a:lvl3pPr marL="758952" indent="-228600" algn="l" rtl="0" eaLnBrk="1" latinLnBrk="0" hangingPunct="1">
        <a:spcBef>
          <a:spcPts val="400"/>
        </a:spcBef>
        <a:buClr>
          <a:schemeClr val="accent4"/>
        </a:buClr>
        <a:buSzPct val="60000"/>
        <a:buFont typeface="Wingdings"/>
        <a:buChar char="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22860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"/>
        <a:defRPr kumimoji="0" sz="20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4pPr>
      <a:lvl5pPr marL="1280160" indent="-228600" algn="l" rtl="0" eaLnBrk="1" latinLnBrk="0" hangingPunct="1">
        <a:spcBef>
          <a:spcPts val="400"/>
        </a:spcBef>
        <a:buClr>
          <a:schemeClr val="accent4"/>
        </a:buClr>
        <a:buSzPct val="70000"/>
        <a:buFont typeface="Wingdings"/>
        <a:buChar char="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72184" indent="-182880" algn="l" rtl="0" eaLnBrk="1" latinLnBrk="0" hangingPunct="1">
        <a:spcBef>
          <a:spcPts val="400"/>
        </a:spcBef>
        <a:buClr>
          <a:schemeClr val="accent4"/>
        </a:buClr>
        <a:buSzPct val="80000"/>
        <a:buFont typeface="Wingdings 2"/>
        <a:buChar char=""/>
        <a:defRPr kumimoji="0" sz="18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6pPr>
      <a:lvl7pPr marL="1673352" indent="-18288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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847088" indent="-182880" algn="l" rtl="0" eaLnBrk="1" latinLnBrk="0" hangingPunct="1">
        <a:spcBef>
          <a:spcPts val="300"/>
        </a:spcBef>
        <a:buClr>
          <a:schemeClr val="accent4"/>
        </a:buClr>
        <a:buSzPct val="100000"/>
        <a:buChar char="•"/>
        <a:defRPr kumimoji="0" sz="1600" kern="1200" baseline="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8pPr>
      <a:lvl9pPr marL="2057400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Wingdings"/>
        <a:buChar char="§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6.jpeg"/><Relationship Id="rId4" Type="http://schemas.openxmlformats.org/officeDocument/2006/relationships/image" Target="../media/image5.wmf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/>
          </a:p>
        </p:txBody>
      </p:sp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2829244228"/>
              </p:ext>
            </p:extLst>
          </p:nvPr>
        </p:nvGraphicFramePr>
        <p:xfrm>
          <a:off x="467544" y="681059"/>
          <a:ext cx="8208912" cy="453650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627784" y="5267852"/>
            <a:ext cx="4024666" cy="784026"/>
          </a:xfrm>
          <a:prstGeom prst="rect">
            <a:avLst/>
          </a:prstGeom>
          <a:noFill/>
          <a:ln w="9525">
            <a:solidFill>
              <a:schemeClr val="tx2">
                <a:lumMod val="75000"/>
              </a:schemeClr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11154884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Wingdings" pitchFamily="2" charset="2"/>
              <a:buChar char="Ø"/>
            </a:pPr>
            <a:r>
              <a:rPr lang="cs-CZ" dirty="0"/>
              <a:t>Pro </a:t>
            </a:r>
            <a:r>
              <a:rPr lang="cs-CZ" dirty="0" smtClean="0"/>
              <a:t>4. </a:t>
            </a:r>
            <a:r>
              <a:rPr lang="cs-CZ" dirty="0"/>
              <a:t>ročník ZŠ</a:t>
            </a:r>
          </a:p>
          <a:p>
            <a:pPr>
              <a:buFont typeface="Wingdings" pitchFamily="2" charset="2"/>
              <a:buChar char="Ø"/>
            </a:pPr>
            <a:r>
              <a:rPr lang="cs-CZ" dirty="0"/>
              <a:t>Interaktivní procvičování slovíček </a:t>
            </a:r>
            <a:r>
              <a:rPr lang="cs-CZ" dirty="0" smtClean="0"/>
              <a:t>13.lekce </a:t>
            </a:r>
            <a:r>
              <a:rPr lang="cs-CZ" dirty="0"/>
              <a:t>(učebnice </a:t>
            </a:r>
            <a:r>
              <a:rPr lang="cs-CZ" dirty="0" err="1"/>
              <a:t>Chatterbox</a:t>
            </a:r>
            <a:r>
              <a:rPr lang="cs-CZ" dirty="0"/>
              <a:t> </a:t>
            </a:r>
            <a:r>
              <a:rPr lang="cs-CZ" dirty="0" smtClean="0"/>
              <a:t>2)</a:t>
            </a:r>
            <a:endParaRPr lang="cs-CZ" dirty="0"/>
          </a:p>
          <a:p>
            <a:pPr>
              <a:buFont typeface="Wingdings" pitchFamily="2" charset="2"/>
              <a:buChar char="Ø"/>
            </a:pPr>
            <a:r>
              <a:rPr lang="cs-CZ" dirty="0"/>
              <a:t>Pomůcky:  fixy na interaktivní tabuli, počítače</a:t>
            </a:r>
          </a:p>
          <a:p>
            <a:pPr>
              <a:buFont typeface="Wingdings" pitchFamily="2" charset="2"/>
              <a:buChar char="Ø"/>
            </a:pPr>
            <a:r>
              <a:rPr lang="cs-CZ" dirty="0"/>
              <a:t>Inovace: motivační interaktivní procvičování slovní zásoby na interaktivní tabuli či samostatná práce na PC</a:t>
            </a:r>
          </a:p>
          <a:p>
            <a:pPr>
              <a:buFont typeface="Wingdings" pitchFamily="2" charset="2"/>
              <a:buChar char="Ø"/>
            </a:pPr>
            <a:r>
              <a:rPr lang="cs-CZ" dirty="0"/>
              <a:t>Metodické pokyny: doplňování slovíček, </a:t>
            </a:r>
            <a:r>
              <a:rPr lang="cs-CZ" dirty="0" smtClean="0"/>
              <a:t>přiřazování slovíček, roční období, </a:t>
            </a:r>
            <a:r>
              <a:rPr lang="cs-CZ" dirty="0" err="1" smtClean="0"/>
              <a:t>datumy</a:t>
            </a:r>
            <a:r>
              <a:rPr lang="cs-CZ" dirty="0" smtClean="0"/>
              <a:t>, měsíce, řadové číslovky.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427381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Přelož do angličtiny: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/>
              <a:t>Jezdit na kole</a:t>
            </a:r>
          </a:p>
          <a:p>
            <a:r>
              <a:rPr lang="cs-CZ" dirty="0" smtClean="0"/>
              <a:t>Tamti,-y,-o,-a</a:t>
            </a:r>
          </a:p>
          <a:p>
            <a:r>
              <a:rPr lang="cs-CZ" dirty="0" smtClean="0"/>
              <a:t>Vycházet, vyjít</a:t>
            </a:r>
          </a:p>
          <a:p>
            <a:r>
              <a:rPr lang="cs-CZ" dirty="0" smtClean="0"/>
              <a:t>Práskl, prásknout</a:t>
            </a:r>
          </a:p>
          <a:p>
            <a:r>
              <a:rPr lang="cs-CZ" dirty="0" smtClean="0"/>
              <a:t>Zvláštní, speciální</a:t>
            </a:r>
          </a:p>
          <a:p>
            <a:r>
              <a:rPr lang="cs-CZ" dirty="0" smtClean="0"/>
              <a:t>Svatý</a:t>
            </a:r>
          </a:p>
          <a:p>
            <a:r>
              <a:rPr lang="cs-CZ" dirty="0" smtClean="0"/>
              <a:t>Poslat</a:t>
            </a:r>
          </a:p>
          <a:p>
            <a:r>
              <a:rPr lang="cs-CZ" dirty="0" smtClean="0"/>
              <a:t>Tanec, tančit</a:t>
            </a:r>
          </a:p>
          <a:p>
            <a:r>
              <a:rPr lang="cs-CZ" dirty="0" smtClean="0"/>
              <a:t>Ohňostroj</a:t>
            </a:r>
          </a:p>
          <a:p>
            <a:r>
              <a:rPr lang="cs-CZ" dirty="0" smtClean="0"/>
              <a:t>Lístek, pohlednice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err="1" smtClean="0"/>
              <a:t>Ride</a:t>
            </a:r>
            <a:r>
              <a:rPr lang="cs-CZ" dirty="0" smtClean="0"/>
              <a:t> a bike</a:t>
            </a:r>
          </a:p>
          <a:p>
            <a:r>
              <a:rPr lang="cs-CZ" dirty="0" err="1" smtClean="0"/>
              <a:t>Those</a:t>
            </a:r>
            <a:endParaRPr lang="cs-CZ" dirty="0" smtClean="0"/>
          </a:p>
          <a:p>
            <a:r>
              <a:rPr lang="cs-CZ" dirty="0" smtClean="0"/>
              <a:t>Go </a:t>
            </a:r>
            <a:r>
              <a:rPr lang="cs-CZ" dirty="0" err="1" smtClean="0"/>
              <a:t>out</a:t>
            </a:r>
            <a:endParaRPr lang="cs-CZ" dirty="0" smtClean="0"/>
          </a:p>
          <a:p>
            <a:r>
              <a:rPr lang="cs-CZ" dirty="0" err="1" smtClean="0"/>
              <a:t>Crack</a:t>
            </a:r>
            <a:endParaRPr lang="cs-CZ" dirty="0" smtClean="0"/>
          </a:p>
          <a:p>
            <a:r>
              <a:rPr lang="cs-CZ" dirty="0" err="1" smtClean="0"/>
              <a:t>Special</a:t>
            </a:r>
            <a:endParaRPr lang="cs-CZ" dirty="0" smtClean="0"/>
          </a:p>
          <a:p>
            <a:r>
              <a:rPr lang="cs-CZ" dirty="0" smtClean="0"/>
              <a:t>Saint</a:t>
            </a:r>
          </a:p>
          <a:p>
            <a:r>
              <a:rPr lang="cs-CZ" dirty="0" err="1" smtClean="0"/>
              <a:t>Send</a:t>
            </a:r>
            <a:endParaRPr lang="cs-CZ" dirty="0" smtClean="0"/>
          </a:p>
          <a:p>
            <a:r>
              <a:rPr lang="cs-CZ" dirty="0" smtClean="0"/>
              <a:t>Dance</a:t>
            </a:r>
          </a:p>
          <a:p>
            <a:r>
              <a:rPr lang="cs-CZ" dirty="0" err="1" smtClean="0"/>
              <a:t>Fireworks</a:t>
            </a:r>
            <a:endParaRPr lang="cs-CZ" dirty="0" smtClean="0"/>
          </a:p>
          <a:p>
            <a:r>
              <a:rPr lang="cs-CZ" dirty="0" err="1" smtClean="0"/>
              <a:t>card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0099570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Napiš v </a:t>
            </a:r>
            <a:r>
              <a:rPr lang="cs-CZ" dirty="0" err="1" smtClean="0"/>
              <a:t>angličtině:měsíce</a:t>
            </a:r>
            <a:r>
              <a:rPr lang="cs-CZ" dirty="0" smtClean="0"/>
              <a:t> v roce/</a:t>
            </a:r>
            <a:r>
              <a:rPr lang="cs-CZ" dirty="0" err="1" smtClean="0"/>
              <a:t>months</a:t>
            </a:r>
            <a:r>
              <a:rPr lang="cs-CZ" dirty="0" smtClean="0"/>
              <a:t>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year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s-CZ" dirty="0" smtClean="0"/>
              <a:t>Leden</a:t>
            </a:r>
          </a:p>
          <a:p>
            <a:r>
              <a:rPr lang="cs-CZ" dirty="0" smtClean="0"/>
              <a:t>Únor</a:t>
            </a:r>
          </a:p>
          <a:p>
            <a:r>
              <a:rPr lang="cs-CZ" dirty="0" smtClean="0"/>
              <a:t>Březen</a:t>
            </a:r>
          </a:p>
          <a:p>
            <a:r>
              <a:rPr lang="cs-CZ" dirty="0" smtClean="0"/>
              <a:t>Duben</a:t>
            </a:r>
          </a:p>
          <a:p>
            <a:r>
              <a:rPr lang="cs-CZ" dirty="0" smtClean="0"/>
              <a:t>Květen</a:t>
            </a:r>
          </a:p>
          <a:p>
            <a:r>
              <a:rPr lang="cs-CZ" dirty="0" smtClean="0"/>
              <a:t>Červen</a:t>
            </a:r>
          </a:p>
          <a:p>
            <a:r>
              <a:rPr lang="cs-CZ" dirty="0" smtClean="0"/>
              <a:t>Červenec</a:t>
            </a:r>
          </a:p>
          <a:p>
            <a:r>
              <a:rPr lang="cs-CZ" dirty="0" smtClean="0"/>
              <a:t>Srpen</a:t>
            </a:r>
          </a:p>
          <a:p>
            <a:r>
              <a:rPr lang="cs-CZ" dirty="0" smtClean="0"/>
              <a:t>Září </a:t>
            </a:r>
          </a:p>
          <a:p>
            <a:r>
              <a:rPr lang="cs-CZ" dirty="0" smtClean="0"/>
              <a:t>Říjen </a:t>
            </a:r>
          </a:p>
          <a:p>
            <a:r>
              <a:rPr lang="cs-CZ" dirty="0" smtClean="0"/>
              <a:t>Listopad </a:t>
            </a:r>
          </a:p>
          <a:p>
            <a:r>
              <a:rPr lang="cs-CZ" dirty="0" smtClean="0"/>
              <a:t>prosinec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s-CZ" dirty="0" err="1" smtClean="0"/>
              <a:t>January</a:t>
            </a:r>
            <a:endParaRPr lang="cs-CZ" dirty="0" smtClean="0"/>
          </a:p>
          <a:p>
            <a:r>
              <a:rPr lang="cs-CZ" dirty="0" err="1" smtClean="0"/>
              <a:t>February</a:t>
            </a:r>
            <a:endParaRPr lang="cs-CZ" dirty="0" smtClean="0"/>
          </a:p>
          <a:p>
            <a:r>
              <a:rPr lang="cs-CZ" dirty="0" err="1" smtClean="0"/>
              <a:t>March</a:t>
            </a:r>
            <a:endParaRPr lang="cs-CZ" dirty="0" smtClean="0"/>
          </a:p>
          <a:p>
            <a:r>
              <a:rPr lang="cs-CZ" dirty="0" err="1" smtClean="0"/>
              <a:t>April</a:t>
            </a:r>
            <a:endParaRPr lang="cs-CZ" dirty="0" smtClean="0"/>
          </a:p>
          <a:p>
            <a:r>
              <a:rPr lang="cs-CZ" dirty="0" smtClean="0"/>
              <a:t>M</a:t>
            </a:r>
            <a:r>
              <a:rPr lang="cs-CZ" dirty="0" smtClean="0"/>
              <a:t>ay</a:t>
            </a:r>
            <a:endParaRPr lang="cs-CZ" dirty="0" smtClean="0"/>
          </a:p>
          <a:p>
            <a:r>
              <a:rPr lang="cs-CZ" dirty="0" smtClean="0"/>
              <a:t>June</a:t>
            </a:r>
          </a:p>
          <a:p>
            <a:r>
              <a:rPr lang="cs-CZ" dirty="0" smtClean="0"/>
              <a:t>July</a:t>
            </a:r>
          </a:p>
          <a:p>
            <a:r>
              <a:rPr lang="cs-CZ" dirty="0" smtClean="0"/>
              <a:t>August</a:t>
            </a:r>
          </a:p>
          <a:p>
            <a:r>
              <a:rPr lang="cs-CZ" dirty="0" err="1" smtClean="0"/>
              <a:t>Septemner</a:t>
            </a:r>
            <a:endParaRPr lang="cs-CZ" dirty="0" smtClean="0"/>
          </a:p>
          <a:p>
            <a:r>
              <a:rPr lang="cs-CZ" dirty="0" err="1" smtClean="0"/>
              <a:t>October</a:t>
            </a:r>
            <a:endParaRPr lang="cs-CZ" dirty="0" smtClean="0"/>
          </a:p>
          <a:p>
            <a:r>
              <a:rPr lang="cs-CZ" dirty="0" err="1" smtClean="0"/>
              <a:t>November</a:t>
            </a:r>
            <a:endParaRPr lang="cs-CZ" dirty="0" smtClean="0"/>
          </a:p>
          <a:p>
            <a:r>
              <a:rPr lang="cs-CZ" dirty="0" err="1" smtClean="0"/>
              <a:t>December</a:t>
            </a: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1824931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4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4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Napiš v angličtině: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dirty="0" smtClean="0"/>
              <a:t>Jedenáctý</a:t>
            </a:r>
          </a:p>
          <a:p>
            <a:r>
              <a:rPr lang="cs-CZ" dirty="0" smtClean="0"/>
              <a:t>Dvacátý</a:t>
            </a:r>
          </a:p>
          <a:p>
            <a:r>
              <a:rPr lang="cs-CZ" dirty="0" smtClean="0"/>
              <a:t>Pátý</a:t>
            </a:r>
          </a:p>
          <a:p>
            <a:r>
              <a:rPr lang="cs-CZ" dirty="0" smtClean="0"/>
              <a:t>První</a:t>
            </a:r>
          </a:p>
          <a:p>
            <a:r>
              <a:rPr lang="cs-CZ" dirty="0" smtClean="0"/>
              <a:t>Třetí</a:t>
            </a:r>
          </a:p>
          <a:p>
            <a:r>
              <a:rPr lang="cs-CZ" dirty="0" smtClean="0"/>
              <a:t>Šestý</a:t>
            </a:r>
          </a:p>
          <a:p>
            <a:r>
              <a:rPr lang="cs-CZ" dirty="0" err="1" smtClean="0"/>
              <a:t>Padesátý-sedmý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eleventh</a:t>
            </a:r>
            <a:endParaRPr lang="cs-CZ" dirty="0" smtClean="0"/>
          </a:p>
          <a:p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twentieth</a:t>
            </a:r>
            <a:endParaRPr lang="cs-CZ" dirty="0" smtClean="0"/>
          </a:p>
          <a:p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fifth</a:t>
            </a:r>
            <a:endParaRPr lang="cs-CZ" dirty="0" smtClean="0"/>
          </a:p>
          <a:p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first</a:t>
            </a:r>
            <a:endParaRPr lang="cs-CZ" dirty="0" smtClean="0"/>
          </a:p>
          <a:p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third</a:t>
            </a:r>
            <a:endParaRPr lang="cs-CZ" dirty="0" smtClean="0"/>
          </a:p>
          <a:p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sixth</a:t>
            </a:r>
            <a:endParaRPr lang="cs-CZ" dirty="0" smtClean="0"/>
          </a:p>
          <a:p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fifty-seventh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3879525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Číslovky řadové: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Tvoří se od základních číslovek přidáním koncovky –</a:t>
            </a:r>
            <a:r>
              <a:rPr lang="cs-CZ" dirty="0" err="1" smtClean="0"/>
              <a:t>th</a:t>
            </a:r>
            <a:r>
              <a:rPr lang="cs-CZ" dirty="0" smtClean="0"/>
              <a:t>, před každou řadovou číslovkou je určitý člen </a:t>
            </a:r>
            <a:r>
              <a:rPr lang="cs-CZ" dirty="0" err="1" smtClean="0"/>
              <a:t>THE.Číslovky</a:t>
            </a:r>
            <a:r>
              <a:rPr lang="cs-CZ" dirty="0" smtClean="0"/>
              <a:t> řadové dělíme na pravidelné a nepravidelné ( 1.,2.,3.)</a:t>
            </a:r>
          </a:p>
          <a:p>
            <a:r>
              <a:rPr lang="cs-CZ" dirty="0" smtClean="0"/>
              <a:t>První             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first</a:t>
            </a:r>
            <a:r>
              <a:rPr lang="cs-CZ" dirty="0" smtClean="0"/>
              <a:t> ( 1st)</a:t>
            </a:r>
          </a:p>
          <a:p>
            <a:r>
              <a:rPr lang="cs-CZ" dirty="0" smtClean="0"/>
              <a:t>Druhý             </a:t>
            </a:r>
            <a:r>
              <a:rPr lang="cs-CZ" dirty="0" err="1" smtClean="0"/>
              <a:t>The</a:t>
            </a:r>
            <a:r>
              <a:rPr lang="cs-CZ" dirty="0" smtClean="0"/>
              <a:t> second (2nd)</a:t>
            </a:r>
          </a:p>
          <a:p>
            <a:r>
              <a:rPr lang="cs-CZ" dirty="0" smtClean="0"/>
              <a:t>Třetí             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third</a:t>
            </a:r>
            <a:r>
              <a:rPr lang="cs-CZ" dirty="0" smtClean="0"/>
              <a:t> (3rd)</a:t>
            </a:r>
          </a:p>
          <a:p>
            <a:r>
              <a:rPr lang="cs-CZ" dirty="0" smtClean="0"/>
              <a:t>Čtvrtý           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fourth</a:t>
            </a:r>
            <a:r>
              <a:rPr lang="cs-CZ" dirty="0" smtClean="0"/>
              <a:t> (4th)</a:t>
            </a:r>
          </a:p>
          <a:p>
            <a:r>
              <a:rPr lang="cs-CZ" dirty="0" smtClean="0"/>
              <a:t>Pátý              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fifth</a:t>
            </a:r>
            <a:r>
              <a:rPr lang="cs-CZ" dirty="0" smtClean="0"/>
              <a:t> (5th)</a:t>
            </a:r>
          </a:p>
          <a:p>
            <a:r>
              <a:rPr lang="cs-CZ" dirty="0" smtClean="0"/>
              <a:t>Dvacátý první  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twenty-first</a:t>
            </a:r>
            <a:r>
              <a:rPr lang="cs-CZ" dirty="0" smtClean="0"/>
              <a:t> (21st)</a:t>
            </a:r>
          </a:p>
          <a:p>
            <a:r>
              <a:rPr lang="cs-CZ" dirty="0" smtClean="0"/>
              <a:t>Třicátý            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thirtieth</a:t>
            </a:r>
            <a:r>
              <a:rPr lang="cs-CZ" dirty="0" smtClean="0"/>
              <a:t> (30th)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2283180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Datum/ </a:t>
            </a:r>
            <a:r>
              <a:rPr lang="cs-CZ" dirty="0" err="1" smtClean="0"/>
              <a:t>date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err="1" smtClean="0"/>
              <a:t>Např</a:t>
            </a:r>
            <a:r>
              <a:rPr lang="cs-CZ" dirty="0" smtClean="0"/>
              <a:t>: 6 </a:t>
            </a:r>
            <a:r>
              <a:rPr lang="cs-CZ" dirty="0" err="1" smtClean="0"/>
              <a:t>March</a:t>
            </a:r>
            <a:r>
              <a:rPr lang="cs-CZ" dirty="0" smtClean="0"/>
              <a:t> –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sixth</a:t>
            </a:r>
            <a:r>
              <a:rPr lang="cs-CZ" dirty="0" smtClean="0"/>
              <a:t>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March</a:t>
            </a:r>
            <a:endParaRPr lang="cs-CZ" dirty="0" smtClean="0"/>
          </a:p>
          <a:p>
            <a:endParaRPr lang="cs-CZ" dirty="0"/>
          </a:p>
          <a:p>
            <a:r>
              <a:rPr lang="cs-CZ" dirty="0" smtClean="0"/>
              <a:t>Přelož do angličtiny:</a:t>
            </a:r>
          </a:p>
          <a:p>
            <a:endParaRPr lang="cs-CZ" dirty="0"/>
          </a:p>
          <a:p>
            <a:r>
              <a:rPr lang="cs-CZ" dirty="0" smtClean="0"/>
              <a:t>1.ledna		</a:t>
            </a:r>
          </a:p>
          <a:p>
            <a:r>
              <a:rPr lang="cs-CZ" dirty="0" smtClean="0"/>
              <a:t>7.září		</a:t>
            </a:r>
          </a:p>
          <a:p>
            <a:r>
              <a:rPr lang="cs-CZ" dirty="0" smtClean="0"/>
              <a:t>8. listopadu	</a:t>
            </a:r>
          </a:p>
          <a:p>
            <a:r>
              <a:rPr lang="cs-CZ" dirty="0" smtClean="0"/>
              <a:t>12. června		</a:t>
            </a:r>
          </a:p>
          <a:p>
            <a:r>
              <a:rPr lang="cs-CZ" dirty="0" smtClean="0"/>
              <a:t>25. dubna		</a:t>
            </a:r>
          </a:p>
        </p:txBody>
      </p:sp>
    </p:spTree>
    <p:extLst>
      <p:ext uri="{BB962C8B-B14F-4D97-AF65-F5344CB8AC3E}">
        <p14:creationId xmlns:p14="http://schemas.microsoft.com/office/powerpoint/2010/main" xmlns="" val="21535068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Správně: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1.ledna		the first of January</a:t>
            </a:r>
          </a:p>
          <a:p>
            <a:r>
              <a:rPr lang="en-US" dirty="0"/>
              <a:t>7.září		the seventh of </a:t>
            </a:r>
            <a:r>
              <a:rPr lang="en-US" dirty="0" err="1" smtClean="0"/>
              <a:t>Septem</a:t>
            </a:r>
            <a:r>
              <a:rPr lang="cs-CZ" dirty="0" smtClean="0"/>
              <a:t>b</a:t>
            </a:r>
            <a:r>
              <a:rPr lang="en-US" dirty="0" err="1" smtClean="0"/>
              <a:t>er</a:t>
            </a:r>
            <a:endParaRPr lang="en-US" dirty="0"/>
          </a:p>
          <a:p>
            <a:r>
              <a:rPr lang="en-US" dirty="0"/>
              <a:t>8. </a:t>
            </a:r>
            <a:r>
              <a:rPr lang="en-US" dirty="0" err="1"/>
              <a:t>listopadu</a:t>
            </a:r>
            <a:r>
              <a:rPr lang="en-US" dirty="0"/>
              <a:t>	The eighth of November</a:t>
            </a:r>
          </a:p>
          <a:p>
            <a:r>
              <a:rPr lang="en-US" dirty="0"/>
              <a:t>12. </a:t>
            </a:r>
            <a:r>
              <a:rPr lang="en-US" dirty="0" err="1"/>
              <a:t>června</a:t>
            </a:r>
            <a:r>
              <a:rPr lang="en-US" dirty="0"/>
              <a:t>		The </a:t>
            </a:r>
            <a:r>
              <a:rPr lang="en-US" dirty="0" err="1" smtClean="0"/>
              <a:t>twel</a:t>
            </a:r>
            <a:r>
              <a:rPr lang="cs-CZ" dirty="0" smtClean="0"/>
              <a:t>f</a:t>
            </a:r>
            <a:r>
              <a:rPr lang="en-US" dirty="0" err="1" smtClean="0"/>
              <a:t>th</a:t>
            </a:r>
            <a:r>
              <a:rPr lang="en-US" dirty="0" smtClean="0"/>
              <a:t> </a:t>
            </a:r>
            <a:r>
              <a:rPr lang="en-US" dirty="0"/>
              <a:t>of June</a:t>
            </a:r>
          </a:p>
          <a:p>
            <a:r>
              <a:rPr lang="en-US" dirty="0"/>
              <a:t>25. </a:t>
            </a:r>
            <a:r>
              <a:rPr lang="en-US" dirty="0" err="1"/>
              <a:t>dubna</a:t>
            </a:r>
            <a:r>
              <a:rPr lang="en-US" dirty="0"/>
              <a:t>		The twenty- fifth of April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1481381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Přelož do angličtiny: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Červené auto je první.</a:t>
            </a:r>
          </a:p>
          <a:p>
            <a:r>
              <a:rPr lang="cs-CZ" dirty="0" err="1" smtClean="0"/>
              <a:t>Ken</a:t>
            </a:r>
            <a:r>
              <a:rPr lang="cs-CZ" dirty="0" smtClean="0"/>
              <a:t> je druhý.</a:t>
            </a:r>
          </a:p>
          <a:p>
            <a:r>
              <a:rPr lang="cs-CZ" dirty="0" smtClean="0"/>
              <a:t>Lucy se narodila 1.září.</a:t>
            </a:r>
          </a:p>
          <a:p>
            <a:r>
              <a:rPr lang="cs-CZ" dirty="0" smtClean="0"/>
              <a:t>Jana je třetí holka.</a:t>
            </a:r>
          </a:p>
          <a:p>
            <a:r>
              <a:rPr lang="cs-CZ" dirty="0" smtClean="0"/>
              <a:t>Petr se narodil 26.7.</a:t>
            </a:r>
          </a:p>
          <a:p>
            <a:r>
              <a:rPr lang="cs-CZ" dirty="0" err="1" smtClean="0"/>
              <a:t>The</a:t>
            </a:r>
            <a:r>
              <a:rPr lang="cs-CZ" dirty="0" smtClean="0"/>
              <a:t> car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first</a:t>
            </a:r>
            <a:r>
              <a:rPr lang="cs-CZ" dirty="0" smtClean="0"/>
              <a:t>.</a:t>
            </a:r>
          </a:p>
          <a:p>
            <a:r>
              <a:rPr lang="cs-CZ" dirty="0" err="1" smtClean="0"/>
              <a:t>Ken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second.</a:t>
            </a:r>
          </a:p>
          <a:p>
            <a:r>
              <a:rPr lang="cs-CZ" dirty="0" err="1" smtClean="0"/>
              <a:t>Lucy</a:t>
            </a:r>
            <a:r>
              <a:rPr lang="cs-CZ" dirty="0" smtClean="0"/>
              <a:t> </a:t>
            </a:r>
            <a:r>
              <a:rPr lang="cs-CZ" dirty="0" err="1" smtClean="0"/>
              <a:t>was</a:t>
            </a:r>
            <a:r>
              <a:rPr lang="cs-CZ" dirty="0" smtClean="0"/>
              <a:t> </a:t>
            </a:r>
            <a:r>
              <a:rPr lang="cs-CZ" dirty="0" err="1" smtClean="0"/>
              <a:t>born</a:t>
            </a:r>
            <a:r>
              <a:rPr lang="cs-CZ" dirty="0" smtClean="0"/>
              <a:t> on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first</a:t>
            </a:r>
            <a:r>
              <a:rPr lang="cs-CZ" dirty="0" smtClean="0"/>
              <a:t>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September</a:t>
            </a:r>
            <a:r>
              <a:rPr lang="cs-CZ" dirty="0" smtClean="0"/>
              <a:t>.</a:t>
            </a:r>
          </a:p>
          <a:p>
            <a:r>
              <a:rPr lang="cs-CZ" dirty="0" smtClean="0"/>
              <a:t>Jana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third</a:t>
            </a:r>
            <a:r>
              <a:rPr lang="cs-CZ" dirty="0" smtClean="0"/>
              <a:t> girl.</a:t>
            </a:r>
          </a:p>
          <a:p>
            <a:r>
              <a:rPr lang="cs-CZ" dirty="0" smtClean="0"/>
              <a:t>Petr </a:t>
            </a:r>
            <a:r>
              <a:rPr lang="cs-CZ" dirty="0" err="1" smtClean="0"/>
              <a:t>was</a:t>
            </a:r>
            <a:r>
              <a:rPr lang="cs-CZ" dirty="0" smtClean="0"/>
              <a:t> </a:t>
            </a:r>
            <a:r>
              <a:rPr lang="cs-CZ" dirty="0" err="1" smtClean="0"/>
              <a:t>born</a:t>
            </a:r>
            <a:r>
              <a:rPr lang="cs-CZ" dirty="0" smtClean="0"/>
              <a:t> on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twenty-sixth</a:t>
            </a:r>
            <a:r>
              <a:rPr lang="cs-CZ" dirty="0" smtClean="0"/>
              <a:t> </a:t>
            </a:r>
            <a:r>
              <a:rPr lang="cs-CZ" dirty="0" err="1" smtClean="0"/>
              <a:t>of</a:t>
            </a:r>
            <a:r>
              <a:rPr lang="cs-CZ" dirty="0" smtClean="0"/>
              <a:t> July.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1230542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Dopiš roční období a měsíce:</a:t>
            </a:r>
            <a:endParaRPr lang="cs-CZ" dirty="0"/>
          </a:p>
        </p:txBody>
      </p:sp>
      <p:pic>
        <p:nvPicPr>
          <p:cNvPr id="1026" name="Picture 2" descr="C:\Users\0MGM\AppData\Local\Microsoft\Windows\Temporary Internet Files\Content.IE5\PV27JQP1\MC900440286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271597" y="1844824"/>
            <a:ext cx="1656184" cy="19533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0MGM\AppData\Local\Microsoft\Windows\Temporary Internet Files\Content.IE5\WIWTI5ER\MP900422862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67544" y="4653136"/>
            <a:ext cx="2880320" cy="18226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0MGM\AppData\Local\Microsoft\Windows\Temporary Internet Files\Content.IE5\DHCHKSN0\MC900122861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403648" y="1844824"/>
            <a:ext cx="1944216" cy="20162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1031" name="Picture 7" descr="C:\Users\0MGM\AppData\Local\Microsoft\Windows\Temporary Internet Files\Content.IE5\I2EGSG96\MP900406900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427780" y="4365104"/>
            <a:ext cx="2527176" cy="18253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Zaoblený obdélníkový popisek 4"/>
          <p:cNvSpPr/>
          <p:nvPr/>
        </p:nvSpPr>
        <p:spPr>
          <a:xfrm>
            <a:off x="457316" y="3817153"/>
            <a:ext cx="2880320" cy="1080120"/>
          </a:xfrm>
          <a:prstGeom prst="wedgeRoundRect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/>
              <a:t>Summer</a:t>
            </a:r>
            <a:r>
              <a:rPr lang="cs-CZ" dirty="0" smtClean="0"/>
              <a:t>: </a:t>
            </a:r>
            <a:r>
              <a:rPr lang="cs-CZ" dirty="0" err="1" smtClean="0"/>
              <a:t>June,July,August</a:t>
            </a:r>
            <a:endParaRPr lang="cs-CZ" dirty="0"/>
          </a:p>
        </p:txBody>
      </p:sp>
      <p:sp>
        <p:nvSpPr>
          <p:cNvPr id="6" name="Zaoblený obdélníkový popisek 5"/>
          <p:cNvSpPr/>
          <p:nvPr/>
        </p:nvSpPr>
        <p:spPr>
          <a:xfrm>
            <a:off x="2051720" y="1532660"/>
            <a:ext cx="2052024" cy="1192720"/>
          </a:xfrm>
          <a:prstGeom prst="wedgeRoundRectCallou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>
                <a:solidFill>
                  <a:schemeClr val="tx1"/>
                </a:solidFill>
              </a:rPr>
              <a:t>Spring</a:t>
            </a:r>
            <a:r>
              <a:rPr lang="cs-CZ" dirty="0" smtClean="0">
                <a:solidFill>
                  <a:schemeClr val="tx1"/>
                </a:solidFill>
              </a:rPr>
              <a:t>: </a:t>
            </a:r>
            <a:r>
              <a:rPr lang="cs-CZ" dirty="0" err="1" smtClean="0">
                <a:solidFill>
                  <a:schemeClr val="tx1"/>
                </a:solidFill>
              </a:rPr>
              <a:t>March,April</a:t>
            </a:r>
            <a:r>
              <a:rPr lang="cs-CZ" dirty="0" smtClean="0">
                <a:solidFill>
                  <a:schemeClr val="tx1"/>
                </a:solidFill>
              </a:rPr>
              <a:t>, May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7" name="Zaoblený obdélníkový popisek 6"/>
          <p:cNvSpPr/>
          <p:nvPr/>
        </p:nvSpPr>
        <p:spPr>
          <a:xfrm>
            <a:off x="6055924" y="1392479"/>
            <a:ext cx="2216727" cy="1460456"/>
          </a:xfrm>
          <a:prstGeom prst="wedgeRoundRect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Winter: </a:t>
            </a:r>
            <a:r>
              <a:rPr lang="cs-CZ" dirty="0" err="1" smtClean="0"/>
              <a:t>December</a:t>
            </a:r>
            <a:r>
              <a:rPr lang="cs-CZ" dirty="0" smtClean="0"/>
              <a:t>, </a:t>
            </a:r>
            <a:r>
              <a:rPr lang="cs-CZ" dirty="0" err="1" smtClean="0"/>
              <a:t>January</a:t>
            </a:r>
            <a:r>
              <a:rPr lang="cs-CZ" dirty="0" smtClean="0"/>
              <a:t>, </a:t>
            </a:r>
            <a:r>
              <a:rPr lang="cs-CZ" dirty="0" err="1"/>
              <a:t>F</a:t>
            </a:r>
            <a:r>
              <a:rPr lang="cs-CZ" dirty="0" err="1" smtClean="0"/>
              <a:t>ebruary</a:t>
            </a:r>
            <a:endParaRPr lang="cs-CZ" dirty="0"/>
          </a:p>
        </p:txBody>
      </p:sp>
      <p:sp>
        <p:nvSpPr>
          <p:cNvPr id="8" name="Zaoblený obdélníkový popisek 7"/>
          <p:cNvSpPr/>
          <p:nvPr/>
        </p:nvSpPr>
        <p:spPr>
          <a:xfrm>
            <a:off x="5796136" y="3505248"/>
            <a:ext cx="2736304" cy="1296144"/>
          </a:xfrm>
          <a:prstGeom prst="wedgeRoundRectCallou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>
                <a:solidFill>
                  <a:schemeClr val="tx1"/>
                </a:solidFill>
              </a:rPr>
              <a:t>Autumn</a:t>
            </a:r>
            <a:r>
              <a:rPr lang="cs-CZ" dirty="0" smtClean="0">
                <a:solidFill>
                  <a:schemeClr val="tx1"/>
                </a:solidFill>
              </a:rPr>
              <a:t>: </a:t>
            </a:r>
            <a:r>
              <a:rPr lang="cs-CZ" dirty="0" err="1" smtClean="0">
                <a:solidFill>
                  <a:schemeClr val="tx1"/>
                </a:solidFill>
              </a:rPr>
              <a:t>September,November</a:t>
            </a:r>
            <a:r>
              <a:rPr lang="cs-CZ" dirty="0" smtClean="0">
                <a:solidFill>
                  <a:schemeClr val="tx1"/>
                </a:solidFill>
              </a:rPr>
              <a:t>, </a:t>
            </a:r>
            <a:r>
              <a:rPr lang="cs-CZ" dirty="0" err="1" smtClean="0">
                <a:solidFill>
                  <a:schemeClr val="tx1"/>
                </a:solidFill>
              </a:rPr>
              <a:t>December</a:t>
            </a:r>
            <a:endParaRPr lang="cs-CZ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9741256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Ilustrace: office.microsoft.com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9914492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ohatý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Bohatý">
      <a:majorFont>
        <a:latin typeface="Trebuchet MS"/>
        <a:ea typeface=""/>
        <a:cs typeface=""/>
        <a:font script="Jpan" typeface="HG丸ｺﾞｼｯｸM-PRO"/>
        <a:font script="Hang" typeface="HY그래픽M"/>
        <a:font script="Hans" typeface="黑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丸ｺﾞｼｯｸM-PRO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Bohatý">
      <a:fillStyleLst>
        <a:solidFill>
          <a:schemeClr val="phClr"/>
        </a:solidFill>
        <a:gradFill rotWithShape="1">
          <a:gsLst>
            <a:gs pos="0">
              <a:schemeClr val="phClr">
                <a:tint val="15000"/>
                <a:satMod val="250000"/>
              </a:schemeClr>
            </a:gs>
            <a:gs pos="49000">
              <a:schemeClr val="phClr">
                <a:tint val="50000"/>
                <a:satMod val="200000"/>
              </a:schemeClr>
            </a:gs>
            <a:gs pos="49100">
              <a:schemeClr val="phClr">
                <a:tint val="64000"/>
                <a:satMod val="160000"/>
              </a:schemeClr>
            </a:gs>
            <a:gs pos="92000">
              <a:schemeClr val="phClr">
                <a:tint val="50000"/>
                <a:satMod val="200000"/>
              </a:schemeClr>
            </a:gs>
            <a:gs pos="100000">
              <a:schemeClr val="phClr">
                <a:tint val="43000"/>
                <a:satMod val="1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4000"/>
              </a:schemeClr>
            </a:gs>
            <a:gs pos="49000">
              <a:schemeClr val="phClr">
                <a:tint val="96000"/>
                <a:shade val="84000"/>
                <a:satMod val="110000"/>
              </a:schemeClr>
            </a:gs>
            <a:gs pos="49100">
              <a:schemeClr val="phClr">
                <a:shade val="55000"/>
                <a:satMod val="150000"/>
              </a:schemeClr>
            </a:gs>
            <a:gs pos="92000">
              <a:schemeClr val="phClr">
                <a:tint val="98000"/>
                <a:shade val="90000"/>
                <a:satMod val="128000"/>
              </a:schemeClr>
            </a:gs>
            <a:gs pos="100000">
              <a:schemeClr val="phClr">
                <a:tint val="90000"/>
                <a:shade val="97000"/>
                <a:satMod val="128000"/>
              </a:schemeClr>
            </a:gs>
          </a:gsLst>
          <a:lin ang="5400000" scaled="1"/>
        </a:gradFill>
      </a:fillStyleLst>
      <a:lnStyleLst>
        <a:ln w="11430" cap="flat" cmpd="sng" algn="ctr">
          <a:solidFill>
            <a:schemeClr val="phClr"/>
          </a:solidFill>
          <a:prstDash val="solid"/>
        </a:ln>
        <a:ln w="40000" cap="flat" cmpd="sng" algn="ctr">
          <a:solidFill>
            <a:schemeClr val="phClr"/>
          </a:solidFill>
          <a:prstDash val="solid"/>
        </a:ln>
        <a:ln w="31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chemeClr val="phClr">
                <a:shade val="30000"/>
                <a:satMod val="150000"/>
                <a:alpha val="38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500000"/>
            </a:lightRig>
          </a:scene3d>
          <a:sp3d extrusionH="127000" prstMaterial="powder">
            <a:bevelT w="50800" h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80000"/>
              </a:schemeClr>
              <a:schemeClr val="phClr">
                <a:tint val="500"/>
                <a:satMod val="150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Opulent</Template>
  <TotalTime>47</TotalTime>
  <Words>381</Words>
  <Application>Microsoft Office PowerPoint</Application>
  <PresentationFormat>Předvádění na obrazovce (4:3)</PresentationFormat>
  <Paragraphs>116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Bohatý</vt:lpstr>
      <vt:lpstr>Snímek 1</vt:lpstr>
      <vt:lpstr>Anotace</vt:lpstr>
      <vt:lpstr>Přelož do angličtiny:</vt:lpstr>
      <vt:lpstr>Napiš v angličtině:měsíce v roce/months of the year</vt:lpstr>
      <vt:lpstr>Napiš v angličtině:</vt:lpstr>
      <vt:lpstr>Číslovky řadové:</vt:lpstr>
      <vt:lpstr>Datum/ date</vt:lpstr>
      <vt:lpstr>Správně:</vt:lpstr>
      <vt:lpstr>Přelož do angličtiny:</vt:lpstr>
      <vt:lpstr>Dopiš roční období a měsíce:</vt:lpstr>
      <vt:lpstr>Zdroje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0MGM</dc:creator>
  <cp:lastModifiedBy>HP</cp:lastModifiedBy>
  <cp:revision>9</cp:revision>
  <dcterms:created xsi:type="dcterms:W3CDTF">2013-04-13T13:30:36Z</dcterms:created>
  <dcterms:modified xsi:type="dcterms:W3CDTF">2013-05-27T18:43:39Z</dcterms:modified>
</cp:coreProperties>
</file>