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71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  <a:srgbClr val="B04264"/>
    <a:srgbClr val="B9E5C5"/>
    <a:srgbClr val="EBB3E8"/>
    <a:srgbClr val="B4B4EA"/>
    <a:srgbClr val="EFF4AA"/>
    <a:srgbClr val="FF99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NÁZEV:</a:t>
          </a:r>
          <a:r>
            <a:rPr lang="cs-CZ" sz="1600" baseline="0" dirty="0" smtClean="0"/>
            <a:t> VY_12_Český </a:t>
          </a:r>
          <a:r>
            <a:rPr lang="cs-CZ" sz="1600" baseline="0" dirty="0" smtClean="0"/>
            <a:t>jazyk_31_Protiklady, </a:t>
          </a:r>
          <a:r>
            <a:rPr lang="cs-CZ" sz="1600" baseline="0" dirty="0" smtClean="0"/>
            <a:t>ZŠ praktická, </a:t>
          </a:r>
          <a:r>
            <a:rPr lang="cs-CZ" sz="1600" baseline="0" dirty="0" smtClean="0"/>
            <a:t>5.-6.r</a:t>
          </a:r>
          <a:r>
            <a:rPr lang="cs-CZ" sz="1600" baseline="0" dirty="0" smtClean="0"/>
            <a:t>. -</a:t>
          </a:r>
          <a:r>
            <a:rPr lang="cs-CZ" sz="1600" dirty="0" smtClean="0"/>
            <a:t>TEMA: </a:t>
          </a:r>
          <a:r>
            <a:rPr lang="cs-CZ" sz="1600" dirty="0" smtClean="0"/>
            <a:t>Vyhledávání slov opačného významu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ŠKOLY: ZŠ Kopřivnice, Štramberská 189, příspěvková organizace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/>
            <a:t>AUTOR: Mgr. Eliška Kopečná</a:t>
          </a:r>
        </a:p>
        <a:p>
          <a:pPr algn="l" rtl="0"/>
          <a:r>
            <a:rPr lang="cs-CZ" sz="1600" dirty="0" smtClean="0"/>
            <a:t>VYTVOŘENO: </a:t>
          </a:r>
          <a:r>
            <a:rPr lang="cs-CZ" sz="1600" dirty="0" smtClean="0"/>
            <a:t>18. 4.2013</a:t>
          </a:r>
          <a:endParaRPr lang="cs-CZ" sz="16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 1. 07 /1.4.00/21.1737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E7F14C03-D67D-4A82-8887-4A41904268DD}" type="pres">
      <dgm:prSet presAssocID="{4C35D32F-0EAB-4CD7-82EE-45574DC2A586}" presName="vertSpace4" presStyleLbl="node1" presStyleIdx="2" presStyleCnt="4"/>
      <dgm:spPr/>
    </dgm:pt>
    <dgm:pt modelId="{D699FC7A-A1D1-4730-93D3-51E197A3376C}" type="pres">
      <dgm:prSet presAssocID="{4C35D32F-0EAB-4CD7-82EE-45574DC2A586}" presName="circle4" presStyleLbl="node1" presStyleIdx="3" presStyleCnt="4"/>
      <dgm:spPr/>
    </dgm:pt>
    <dgm:pt modelId="{66FE7F87-EA69-4EF8-86F8-F43548846DDB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902384-A84A-417E-997B-6A372FB09A33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C6FD66D-FBA9-4CB0-9B53-0FFD93524C7A}" type="presOf" srcId="{4C35D32F-0EAB-4CD7-82EE-45574DC2A586}" destId="{66FE7F87-EA69-4EF8-86F8-F43548846DDB}" srcOrd="0" destOrd="0" presId="urn:microsoft.com/office/officeart/2005/8/layout/target3"/>
    <dgm:cxn modelId="{87DF1C74-387F-4308-9FDB-62E33E2273ED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0C1904BE-C389-4791-A4B4-9F91BEFE52B5}" type="presOf" srcId="{4C35D32F-0EAB-4CD7-82EE-45574DC2A586}" destId="{4F902384-A84A-417E-997B-6A372FB09A33}" srcOrd="1" destOrd="0" presId="urn:microsoft.com/office/officeart/2005/8/layout/target3"/>
    <dgm:cxn modelId="{D0538DB1-09A2-4EF7-901F-274B98296E84}" type="presOf" srcId="{757F3AB3-0718-4624-B441-E567A8F0AB56}" destId="{333A1088-737F-45CB-B68E-254E46348037}" srcOrd="0" destOrd="0" presId="urn:microsoft.com/office/officeart/2005/8/layout/target3"/>
    <dgm:cxn modelId="{70CA0D9B-9995-4BDF-932A-69B7C9F9B45A}" type="presOf" srcId="{B651F6E3-6281-48DB-9319-2AEAFDAE7572}" destId="{6BB5E863-4638-4E1D-BFDE-399D028AC4ED}" srcOrd="1" destOrd="0" presId="urn:microsoft.com/office/officeart/2005/8/layout/target3"/>
    <dgm:cxn modelId="{A8B29441-3E53-4E37-B1CF-52EAF2DAF56A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3889385-FB54-4E80-B799-ED3F3E3FCFDB}" type="presOf" srcId="{D1D4F407-5343-4D3F-B5B9-D407B03CAEB4}" destId="{D005CE8C-CC26-4C3E-AC11-E15060ECD759}" srcOrd="0" destOrd="0" presId="urn:microsoft.com/office/officeart/2005/8/layout/target3"/>
    <dgm:cxn modelId="{CBA0EC49-730A-4E45-81E3-1B52DFE11358}" type="presOf" srcId="{D1B46980-6531-4606-95E6-44980827E919}" destId="{6140AFEC-043D-4C43-A2F9-D0F5331DF3A3}" srcOrd="0" destOrd="0" presId="urn:microsoft.com/office/officeart/2005/8/layout/target3"/>
    <dgm:cxn modelId="{8BF33743-2E67-4859-8FC3-A305B03EC102}" type="presOf" srcId="{D1D4F407-5343-4D3F-B5B9-D407B03CAEB4}" destId="{AED2198E-93D5-4001-81B4-73124B309672}" srcOrd="1" destOrd="0" presId="urn:microsoft.com/office/officeart/2005/8/layout/target3"/>
    <dgm:cxn modelId="{F9221B46-E1F1-40AD-AAA8-C8248BD8848C}" type="presParOf" srcId="{333A1088-737F-45CB-B68E-254E46348037}" destId="{F5ABB229-8D3B-4694-996A-96F23CF14429}" srcOrd="0" destOrd="0" presId="urn:microsoft.com/office/officeart/2005/8/layout/target3"/>
    <dgm:cxn modelId="{8AEF9B65-F939-4BE1-AFDF-C083657245F2}" type="presParOf" srcId="{333A1088-737F-45CB-B68E-254E46348037}" destId="{F41139FD-01EE-4571-8B17-4FB00FC51163}" srcOrd="1" destOrd="0" presId="urn:microsoft.com/office/officeart/2005/8/layout/target3"/>
    <dgm:cxn modelId="{EF42C52F-963D-409C-9883-C938B723A945}" type="presParOf" srcId="{333A1088-737F-45CB-B68E-254E46348037}" destId="{D005CE8C-CC26-4C3E-AC11-E15060ECD759}" srcOrd="2" destOrd="0" presId="urn:microsoft.com/office/officeart/2005/8/layout/target3"/>
    <dgm:cxn modelId="{02B38D89-F61B-4D90-9D85-299A42D165A7}" type="presParOf" srcId="{333A1088-737F-45CB-B68E-254E46348037}" destId="{2C702D82-9B77-49B7-9568-BB8EB47C3372}" srcOrd="3" destOrd="0" presId="urn:microsoft.com/office/officeart/2005/8/layout/target3"/>
    <dgm:cxn modelId="{B5AEE1C2-18A4-4CB8-9C1B-7436A69769F0}" type="presParOf" srcId="{333A1088-737F-45CB-B68E-254E46348037}" destId="{A52A0455-90FF-4808-ABD0-F02540D31D5A}" srcOrd="4" destOrd="0" presId="urn:microsoft.com/office/officeart/2005/8/layout/target3"/>
    <dgm:cxn modelId="{F8861875-9056-4473-9982-EDA8DCD4B3F3}" type="presParOf" srcId="{333A1088-737F-45CB-B68E-254E46348037}" destId="{6140AFEC-043D-4C43-A2F9-D0F5331DF3A3}" srcOrd="5" destOrd="0" presId="urn:microsoft.com/office/officeart/2005/8/layout/target3"/>
    <dgm:cxn modelId="{71B9B297-BE4F-4D2A-AD52-FA32C44328F5}" type="presParOf" srcId="{333A1088-737F-45CB-B68E-254E46348037}" destId="{9358AC05-5D7D-4327-9F80-1AD486AEA664}" srcOrd="6" destOrd="0" presId="urn:microsoft.com/office/officeart/2005/8/layout/target3"/>
    <dgm:cxn modelId="{A7354482-3FD6-478A-B6D4-54443331A080}" type="presParOf" srcId="{333A1088-737F-45CB-B68E-254E46348037}" destId="{313FC574-E1CD-4FB4-B054-0B805CE0447D}" srcOrd="7" destOrd="0" presId="urn:microsoft.com/office/officeart/2005/8/layout/target3"/>
    <dgm:cxn modelId="{CC383434-BAB4-4EA6-AD27-03BCD4B2218F}" type="presParOf" srcId="{333A1088-737F-45CB-B68E-254E46348037}" destId="{619D679B-A015-4ECF-8348-D1034C574F40}" srcOrd="8" destOrd="0" presId="urn:microsoft.com/office/officeart/2005/8/layout/target3"/>
    <dgm:cxn modelId="{B8B60744-0E99-48F1-AA61-ACF95636C3A5}" type="presParOf" srcId="{333A1088-737F-45CB-B68E-254E46348037}" destId="{E7F14C03-D67D-4A82-8887-4A41904268DD}" srcOrd="9" destOrd="0" presId="urn:microsoft.com/office/officeart/2005/8/layout/target3"/>
    <dgm:cxn modelId="{359E6FC9-E851-478F-B89E-AD912C424019}" type="presParOf" srcId="{333A1088-737F-45CB-B68E-254E46348037}" destId="{D699FC7A-A1D1-4730-93D3-51E197A3376C}" srcOrd="10" destOrd="0" presId="urn:microsoft.com/office/officeart/2005/8/layout/target3"/>
    <dgm:cxn modelId="{93D68A6F-4449-4F19-8C0F-0E987D03F3FF}" type="presParOf" srcId="{333A1088-737F-45CB-B68E-254E46348037}" destId="{66FE7F87-EA69-4EF8-86F8-F43548846DDB}" srcOrd="11" destOrd="0" presId="urn:microsoft.com/office/officeart/2005/8/layout/target3"/>
    <dgm:cxn modelId="{2101E5E9-13DE-4325-8C2E-F547BA526832}" type="presParOf" srcId="{333A1088-737F-45CB-B68E-254E46348037}" destId="{AED2198E-93D5-4001-81B4-73124B309672}" srcOrd="12" destOrd="0" presId="urn:microsoft.com/office/officeart/2005/8/layout/target3"/>
    <dgm:cxn modelId="{705E1978-949E-4D59-B467-4B10DDFB05C6}" type="presParOf" srcId="{333A1088-737F-45CB-B68E-254E46348037}" destId="{2BE915AB-18AA-4053-B92C-3BFC9ED204BB}" srcOrd="13" destOrd="0" presId="urn:microsoft.com/office/officeart/2005/8/layout/target3"/>
    <dgm:cxn modelId="{56F2E3DD-5413-4E0B-ACCF-A07F491A0411}" type="presParOf" srcId="{333A1088-737F-45CB-B68E-254E46348037}" destId="{6BB5E863-4638-4E1D-BFDE-399D028AC4ED}" srcOrd="14" destOrd="0" presId="urn:microsoft.com/office/officeart/2005/8/layout/target3"/>
    <dgm:cxn modelId="{F54669B2-5476-42CF-97F2-4D11E2C59713}" type="presParOf" srcId="{333A1088-737F-45CB-B68E-254E46348037}" destId="{4F902384-A84A-417E-997B-6A372FB09A3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ŠKOLY: ZŠ Kopřivnice, Štramberská 189, příspěvková organizace</a:t>
          </a:r>
          <a:endParaRPr lang="cs-CZ" sz="1600" kern="1200" dirty="0"/>
        </a:p>
      </dsp:txBody>
      <dsp:txXfrm>
        <a:off x="1258000" y="0"/>
        <a:ext cx="6498543" cy="541389"/>
      </dsp:txXfrm>
    </dsp:sp>
    <dsp:sp modelId="{A52A0455-90FF-4808-ABD0-F02540D31D5A}">
      <dsp:nvSpPr>
        <dsp:cNvPr id="0" name=""/>
        <dsp:cNvSpPr/>
      </dsp:nvSpPr>
      <dsp:spPr>
        <a:xfrm>
          <a:off x="334387" y="541389"/>
          <a:ext cx="1878939" cy="187893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541389"/>
          <a:ext cx="6498543" cy="18789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AUTOR: Mgr. Eliška Kopečná</a:t>
          </a:r>
        </a:p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VYTVOŘENO: </a:t>
          </a:r>
          <a:r>
            <a:rPr lang="cs-CZ" sz="1600" kern="1200" dirty="0" smtClean="0"/>
            <a:t>18. 4.2013</a:t>
          </a:r>
          <a:endParaRPr lang="cs-CZ" sz="1600" kern="1200" dirty="0"/>
        </a:p>
      </dsp:txBody>
      <dsp:txXfrm>
        <a:off x="1273857" y="541389"/>
        <a:ext cx="6498543" cy="541389"/>
      </dsp:txXfrm>
    </dsp:sp>
    <dsp:sp modelId="{313FC574-E1CD-4FB4-B054-0B805CE0447D}">
      <dsp:nvSpPr>
        <dsp:cNvPr id="0" name=""/>
        <dsp:cNvSpPr/>
      </dsp:nvSpPr>
      <dsp:spPr>
        <a:xfrm>
          <a:off x="668774" y="1082778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1082778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NÁZEV:</a:t>
          </a:r>
          <a:r>
            <a:rPr lang="cs-CZ" sz="1600" kern="1200" baseline="0" dirty="0" smtClean="0"/>
            <a:t> VY_12_Český </a:t>
          </a:r>
          <a:r>
            <a:rPr lang="cs-CZ" sz="1600" kern="1200" baseline="0" dirty="0" smtClean="0"/>
            <a:t>jazyk_31_Protiklady, </a:t>
          </a:r>
          <a:r>
            <a:rPr lang="cs-CZ" sz="1600" kern="1200" baseline="0" dirty="0" smtClean="0"/>
            <a:t>ZŠ praktická, </a:t>
          </a:r>
          <a:r>
            <a:rPr lang="cs-CZ" sz="1600" kern="1200" baseline="0" dirty="0" smtClean="0"/>
            <a:t>5.-6.r</a:t>
          </a:r>
          <a:r>
            <a:rPr lang="cs-CZ" sz="1600" kern="1200" baseline="0" dirty="0" smtClean="0"/>
            <a:t>. -</a:t>
          </a:r>
          <a:r>
            <a:rPr lang="cs-CZ" sz="1600" kern="1200" dirty="0" smtClean="0"/>
            <a:t>TEMA: </a:t>
          </a:r>
          <a:r>
            <a:rPr lang="cs-CZ" sz="1600" kern="1200" dirty="0" smtClean="0"/>
            <a:t>Vyhledávání slov opačného významu</a:t>
          </a:r>
          <a:endParaRPr lang="cs-CZ" sz="1600" kern="1200" dirty="0"/>
        </a:p>
      </dsp:txBody>
      <dsp:txXfrm>
        <a:off x="1273857" y="1082778"/>
        <a:ext cx="6498543" cy="541389"/>
      </dsp:txXfrm>
    </dsp:sp>
    <dsp:sp modelId="{D699FC7A-A1D1-4730-93D3-51E197A3376C}">
      <dsp:nvSpPr>
        <dsp:cNvPr id="0" name=""/>
        <dsp:cNvSpPr/>
      </dsp:nvSpPr>
      <dsp:spPr>
        <a:xfrm>
          <a:off x="1003162" y="1624167"/>
          <a:ext cx="541389" cy="54138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FE7F87-EA69-4EF8-86F8-F43548846DDB}">
      <dsp:nvSpPr>
        <dsp:cNvPr id="0" name=""/>
        <dsp:cNvSpPr/>
      </dsp:nvSpPr>
      <dsp:spPr>
        <a:xfrm>
          <a:off x="1273857" y="1624167"/>
          <a:ext cx="6498543" cy="54138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 1. 07 /1.4.00/21.1737 </a:t>
          </a:r>
          <a:endParaRPr lang="cs-CZ" sz="2000" kern="1200" dirty="0"/>
        </a:p>
      </dsp:txBody>
      <dsp:txXfrm>
        <a:off x="1273857" y="1624167"/>
        <a:ext cx="6498543" cy="5413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5B14807-E6CB-4B2A-A3AD-4DA229F4450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A4CCDA9-5017-4C2F-A4B6-3925600E9D0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116F64-49F6-4F1C-B487-442D22E7F6C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FC059F9-495A-4EAE-9198-467B0283784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ABF2D17-ACDE-45BD-8748-87D01A35B1C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362D874-F1E1-4AF4-9D3C-017CD5331D3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29904D8-3531-4A5C-B1BC-E3E5A6096CE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26807B8-C61A-49F8-8AA2-EBE7D472C6E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31BB76A-2A83-4D0E-A8BA-EEB3C8AFC1C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4F8B149-AA51-4C31-A4A5-B0A9371675F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1134D0B-28F3-477D-B359-26D15EB1ACA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2A4FD537-1D8A-4F70-BE80-C55204DB57B9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075" name="Podnadpis 2"/>
          <p:cNvSpPr>
            <a:spLocks noGrp="1"/>
          </p:cNvSpPr>
          <p:nvPr>
            <p:ph type="subTitle" idx="4294967295"/>
          </p:nvPr>
        </p:nvSpPr>
        <p:spPr>
          <a:xfrm>
            <a:off x="1371600" y="3886200"/>
            <a:ext cx="6400800" cy="1752600"/>
          </a:xfrm>
        </p:spPr>
        <p:txBody>
          <a:bodyPr/>
          <a:lstStyle/>
          <a:p>
            <a:pPr marL="0" indent="0" algn="ctr">
              <a:buFontTx/>
              <a:buNone/>
            </a:pPr>
            <a:endParaRPr lang="cs-CZ"/>
          </a:p>
        </p:txBody>
      </p:sp>
      <p:pic>
        <p:nvPicPr>
          <p:cNvPr id="3076" name="Obrázek 4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/>
              <a:t>Anotace: slova opačného významu – protiklady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cs-CZ" sz="2400"/>
              <a:t>Cvičení k procvičení slov opačného významu. </a:t>
            </a:r>
          </a:p>
          <a:p>
            <a:pPr>
              <a:buFontTx/>
              <a:buNone/>
            </a:pPr>
            <a:r>
              <a:rPr lang="cs-CZ" sz="2400"/>
              <a:t>Žáci nahrazují slova slovy opačného významu, doplňují správná slova do vět, hledají protiklady.</a:t>
            </a:r>
          </a:p>
          <a:p>
            <a:pPr>
              <a:buFontTx/>
              <a:buNone/>
            </a:pPr>
            <a:r>
              <a:rPr lang="cs-CZ" sz="2400"/>
              <a:t>Po splnění každého úkolu následuje správné řešení pro kontrolu.</a:t>
            </a:r>
          </a:p>
          <a:p>
            <a:pPr>
              <a:buFontTx/>
              <a:buNone/>
            </a:pPr>
            <a:r>
              <a:rPr lang="cs-CZ" sz="2400"/>
              <a:t>Pilotáží bylo ověřeno, že úkoly vedou k rozvoji čtenářských dovedností, procvičování pozornosti při čtení, orientaci v textu a rozvoji slovní zásoby.</a:t>
            </a:r>
          </a:p>
          <a:p>
            <a:pPr>
              <a:buFontTx/>
              <a:buNone/>
            </a:pPr>
            <a:r>
              <a:rPr lang="cs-CZ" sz="2400"/>
              <a:t>Úkoly lze využít jak pro samostatnou práci žáků, tak práci skupinovou.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chemeClr val="accent1"/>
          </a:solidFill>
        </p:spPr>
        <p:txBody>
          <a:bodyPr/>
          <a:lstStyle/>
          <a:p>
            <a:pPr algn="ctr">
              <a:buFontTx/>
              <a:buNone/>
            </a:pPr>
            <a:r>
              <a:rPr lang="cs-CZ" sz="3600" b="1"/>
              <a:t>Slova opačného významu -                  protiklady</a:t>
            </a:r>
          </a:p>
          <a:p>
            <a:pPr algn="ctr">
              <a:buFontTx/>
              <a:buNone/>
            </a:pPr>
            <a:endParaRPr lang="cs-CZ" sz="3600" b="1"/>
          </a:p>
          <a:p>
            <a:pPr algn="ctr">
              <a:buFontTx/>
              <a:buNone/>
            </a:pPr>
            <a:r>
              <a:rPr lang="cs-CZ" sz="3600" b="1"/>
              <a:t>rychlý – pomalý</a:t>
            </a:r>
          </a:p>
          <a:p>
            <a:pPr algn="ctr">
              <a:buFontTx/>
              <a:buNone/>
            </a:pPr>
            <a:r>
              <a:rPr lang="cs-CZ" sz="3600" b="1"/>
              <a:t>malý – vysoký</a:t>
            </a:r>
          </a:p>
          <a:p>
            <a:pPr algn="ctr">
              <a:buFontTx/>
              <a:buNone/>
            </a:pPr>
            <a:r>
              <a:rPr lang="cs-CZ" sz="3600" b="1"/>
              <a:t>starý - mladý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cs-CZ" sz="2800" b="1"/>
              <a:t>Vyznačená slova nahraď slovy opačného významu. Věty přepiš.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chemeClr val="bg1"/>
          </a:solidFill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b="1"/>
              <a:t>Na zahradě máme </a:t>
            </a:r>
            <a:r>
              <a:rPr lang="cs-CZ" b="1">
                <a:solidFill>
                  <a:schemeClr val="hlink"/>
                </a:solidFill>
              </a:rPr>
              <a:t>malý</a:t>
            </a:r>
            <a:r>
              <a:rPr lang="cs-CZ" b="1"/>
              <a:t> rybník.</a:t>
            </a:r>
          </a:p>
          <a:p>
            <a:pPr>
              <a:lnSpc>
                <a:spcPct val="90000"/>
              </a:lnSpc>
            </a:pPr>
            <a:r>
              <a:rPr lang="cs-CZ" b="1"/>
              <a:t>Mám ráda </a:t>
            </a:r>
            <a:r>
              <a:rPr lang="cs-CZ" b="1">
                <a:solidFill>
                  <a:schemeClr val="hlink"/>
                </a:solidFill>
              </a:rPr>
              <a:t>sladkou</a:t>
            </a:r>
            <a:r>
              <a:rPr lang="cs-CZ" b="1"/>
              <a:t> kaši.</a:t>
            </a:r>
          </a:p>
          <a:p>
            <a:pPr>
              <a:lnSpc>
                <a:spcPct val="90000"/>
              </a:lnSpc>
            </a:pPr>
            <a:r>
              <a:rPr lang="cs-CZ" b="1"/>
              <a:t>Maminka šla </a:t>
            </a:r>
            <a:r>
              <a:rPr lang="cs-CZ" b="1">
                <a:solidFill>
                  <a:schemeClr val="hlink"/>
                </a:solidFill>
              </a:rPr>
              <a:t>rychle</a:t>
            </a:r>
            <a:r>
              <a:rPr lang="cs-CZ" b="1"/>
              <a:t> na nákup.</a:t>
            </a:r>
          </a:p>
          <a:p>
            <a:pPr>
              <a:lnSpc>
                <a:spcPct val="90000"/>
              </a:lnSpc>
            </a:pPr>
            <a:r>
              <a:rPr lang="cs-CZ" b="1"/>
              <a:t>Naše babička je </a:t>
            </a:r>
            <a:r>
              <a:rPr lang="cs-CZ" b="1">
                <a:solidFill>
                  <a:schemeClr val="hlink"/>
                </a:solidFill>
              </a:rPr>
              <a:t>stará</a:t>
            </a:r>
            <a:r>
              <a:rPr lang="cs-CZ" b="1"/>
              <a:t>.</a:t>
            </a:r>
          </a:p>
          <a:p>
            <a:pPr>
              <a:lnSpc>
                <a:spcPct val="90000"/>
              </a:lnSpc>
            </a:pPr>
            <a:r>
              <a:rPr lang="cs-CZ" b="1"/>
              <a:t>Pepík se vrátil domů </a:t>
            </a:r>
            <a:r>
              <a:rPr lang="cs-CZ" b="1">
                <a:solidFill>
                  <a:schemeClr val="hlink"/>
                </a:solidFill>
              </a:rPr>
              <a:t>špinavý</a:t>
            </a:r>
            <a:r>
              <a:rPr lang="cs-CZ" b="1"/>
              <a:t>.</a:t>
            </a:r>
          </a:p>
          <a:p>
            <a:pPr>
              <a:lnSpc>
                <a:spcPct val="90000"/>
              </a:lnSpc>
            </a:pPr>
            <a:r>
              <a:rPr lang="cs-CZ" b="1"/>
              <a:t>Tato hračka je </a:t>
            </a:r>
            <a:r>
              <a:rPr lang="cs-CZ" b="1">
                <a:solidFill>
                  <a:schemeClr val="hlink"/>
                </a:solidFill>
              </a:rPr>
              <a:t>drahá</a:t>
            </a:r>
            <a:r>
              <a:rPr lang="cs-CZ" b="1"/>
              <a:t>.</a:t>
            </a:r>
          </a:p>
          <a:p>
            <a:pPr>
              <a:lnSpc>
                <a:spcPct val="90000"/>
              </a:lnSpc>
            </a:pPr>
            <a:r>
              <a:rPr lang="cs-CZ" b="1"/>
              <a:t>Dnes je </a:t>
            </a:r>
            <a:r>
              <a:rPr lang="cs-CZ" b="1">
                <a:solidFill>
                  <a:schemeClr val="hlink"/>
                </a:solidFill>
              </a:rPr>
              <a:t>tmavá</a:t>
            </a:r>
            <a:r>
              <a:rPr lang="cs-CZ" b="1"/>
              <a:t> noc.</a:t>
            </a:r>
          </a:p>
          <a:p>
            <a:pPr>
              <a:lnSpc>
                <a:spcPct val="90000"/>
              </a:lnSpc>
            </a:pPr>
            <a:r>
              <a:rPr lang="cs-CZ" b="1"/>
              <a:t>Do cíle jsem doběhl </a:t>
            </a:r>
            <a:r>
              <a:rPr lang="cs-CZ" b="1">
                <a:solidFill>
                  <a:schemeClr val="hlink"/>
                </a:solidFill>
              </a:rPr>
              <a:t>první</a:t>
            </a:r>
            <a:r>
              <a:rPr lang="cs-CZ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chemeClr val="accent1"/>
          </a:solidFill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b="1"/>
              <a:t>Na zahradě máme </a:t>
            </a:r>
            <a:r>
              <a:rPr lang="cs-CZ" b="1">
                <a:solidFill>
                  <a:srgbClr val="FF9966"/>
                </a:solidFill>
              </a:rPr>
              <a:t>velký</a:t>
            </a:r>
            <a:r>
              <a:rPr lang="cs-CZ" b="1"/>
              <a:t> rybník.</a:t>
            </a:r>
          </a:p>
          <a:p>
            <a:pPr>
              <a:lnSpc>
                <a:spcPct val="90000"/>
              </a:lnSpc>
            </a:pPr>
            <a:r>
              <a:rPr lang="cs-CZ" b="1"/>
              <a:t>Mám ráda </a:t>
            </a:r>
            <a:r>
              <a:rPr lang="cs-CZ" b="1">
                <a:solidFill>
                  <a:srgbClr val="FF9966"/>
                </a:solidFill>
              </a:rPr>
              <a:t>hořkou</a:t>
            </a:r>
            <a:r>
              <a:rPr lang="cs-CZ" b="1"/>
              <a:t> kaši.</a:t>
            </a:r>
          </a:p>
          <a:p>
            <a:pPr>
              <a:lnSpc>
                <a:spcPct val="90000"/>
              </a:lnSpc>
            </a:pPr>
            <a:r>
              <a:rPr lang="cs-CZ" b="1"/>
              <a:t>Maminka šla </a:t>
            </a:r>
            <a:r>
              <a:rPr lang="cs-CZ" b="1">
                <a:solidFill>
                  <a:srgbClr val="FF9966"/>
                </a:solidFill>
              </a:rPr>
              <a:t>pomalu</a:t>
            </a:r>
            <a:r>
              <a:rPr lang="cs-CZ" b="1"/>
              <a:t> na nákup.</a:t>
            </a:r>
          </a:p>
          <a:p>
            <a:pPr>
              <a:lnSpc>
                <a:spcPct val="90000"/>
              </a:lnSpc>
            </a:pPr>
            <a:r>
              <a:rPr lang="cs-CZ" b="1"/>
              <a:t>Naše babička je </a:t>
            </a:r>
            <a:r>
              <a:rPr lang="cs-CZ" b="1">
                <a:solidFill>
                  <a:srgbClr val="FF9966"/>
                </a:solidFill>
              </a:rPr>
              <a:t>mladá</a:t>
            </a:r>
            <a:r>
              <a:rPr lang="cs-CZ" b="1"/>
              <a:t>.</a:t>
            </a:r>
          </a:p>
          <a:p>
            <a:pPr>
              <a:lnSpc>
                <a:spcPct val="90000"/>
              </a:lnSpc>
            </a:pPr>
            <a:r>
              <a:rPr lang="cs-CZ" b="1"/>
              <a:t>Pepík se vrátil domů </a:t>
            </a:r>
            <a:r>
              <a:rPr lang="cs-CZ" b="1">
                <a:solidFill>
                  <a:srgbClr val="FF9966"/>
                </a:solidFill>
              </a:rPr>
              <a:t>čistý</a:t>
            </a:r>
            <a:r>
              <a:rPr lang="cs-CZ" b="1"/>
              <a:t>.</a:t>
            </a:r>
          </a:p>
          <a:p>
            <a:pPr>
              <a:lnSpc>
                <a:spcPct val="90000"/>
              </a:lnSpc>
            </a:pPr>
            <a:r>
              <a:rPr lang="cs-CZ" b="1"/>
              <a:t>Tato hračka je </a:t>
            </a:r>
            <a:r>
              <a:rPr lang="cs-CZ" b="1">
                <a:solidFill>
                  <a:srgbClr val="FF9966"/>
                </a:solidFill>
              </a:rPr>
              <a:t>levná</a:t>
            </a:r>
            <a:r>
              <a:rPr lang="cs-CZ" b="1"/>
              <a:t>.</a:t>
            </a:r>
          </a:p>
          <a:p>
            <a:pPr>
              <a:lnSpc>
                <a:spcPct val="90000"/>
              </a:lnSpc>
            </a:pPr>
            <a:r>
              <a:rPr lang="cs-CZ" b="1"/>
              <a:t>Dnes je </a:t>
            </a:r>
            <a:r>
              <a:rPr lang="cs-CZ" b="1">
                <a:solidFill>
                  <a:srgbClr val="FF9966"/>
                </a:solidFill>
              </a:rPr>
              <a:t>světlá</a:t>
            </a:r>
            <a:r>
              <a:rPr lang="cs-CZ" b="1"/>
              <a:t> noc.</a:t>
            </a:r>
          </a:p>
          <a:p>
            <a:pPr>
              <a:lnSpc>
                <a:spcPct val="90000"/>
              </a:lnSpc>
            </a:pPr>
            <a:r>
              <a:rPr lang="cs-CZ" b="1"/>
              <a:t>Do cíle jsem doběhl </a:t>
            </a:r>
            <a:r>
              <a:rPr lang="cs-CZ" b="1">
                <a:solidFill>
                  <a:srgbClr val="FF9966"/>
                </a:solidFill>
              </a:rPr>
              <a:t>poslední</a:t>
            </a:r>
            <a:r>
              <a:rPr lang="cs-CZ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cs-CZ" sz="3200" b="1"/>
              <a:t>Do vět doplň slova opačného významu.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chemeClr val="accent1"/>
          </a:solidFill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b="1"/>
              <a:t>Stůl je velký nebo …………..</a:t>
            </a:r>
          </a:p>
          <a:p>
            <a:pPr>
              <a:lnSpc>
                <a:spcPct val="90000"/>
              </a:lnSpc>
            </a:pPr>
            <a:r>
              <a:rPr lang="cs-CZ" b="1"/>
              <a:t>Svetr je světlý nebo ………….</a:t>
            </a:r>
          </a:p>
          <a:p>
            <a:pPr>
              <a:lnSpc>
                <a:spcPct val="90000"/>
              </a:lnSpc>
            </a:pPr>
            <a:r>
              <a:rPr lang="cs-CZ" b="1"/>
              <a:t>Hrnec je plný nebo ………….</a:t>
            </a:r>
          </a:p>
          <a:p>
            <a:pPr>
              <a:lnSpc>
                <a:spcPct val="90000"/>
              </a:lnSpc>
            </a:pPr>
            <a:r>
              <a:rPr lang="cs-CZ" b="1"/>
              <a:t>Nákup byl drahý nebo ………….</a:t>
            </a:r>
          </a:p>
          <a:p>
            <a:pPr>
              <a:lnSpc>
                <a:spcPct val="90000"/>
              </a:lnSpc>
            </a:pPr>
            <a:r>
              <a:rPr lang="cs-CZ" b="1"/>
              <a:t>Chlapec je veselý nebo ………….</a:t>
            </a:r>
          </a:p>
          <a:p>
            <a:pPr>
              <a:lnSpc>
                <a:spcPct val="90000"/>
              </a:lnSpc>
            </a:pPr>
            <a:r>
              <a:rPr lang="cs-CZ" b="1"/>
              <a:t>Závaží je těžké nebo ………..</a:t>
            </a:r>
          </a:p>
          <a:p>
            <a:pPr>
              <a:lnSpc>
                <a:spcPct val="90000"/>
              </a:lnSpc>
            </a:pPr>
            <a:r>
              <a:rPr lang="cs-CZ" b="1"/>
              <a:t>Ruce byly čisté nebo …………..</a:t>
            </a:r>
          </a:p>
          <a:p>
            <a:pPr>
              <a:lnSpc>
                <a:spcPct val="90000"/>
              </a:lnSpc>
            </a:pPr>
            <a:r>
              <a:rPr lang="cs-CZ" b="1"/>
              <a:t>Doběhl jsem první nebo ……………</a:t>
            </a:r>
          </a:p>
          <a:p>
            <a:pPr>
              <a:lnSpc>
                <a:spcPct val="90000"/>
              </a:lnSpc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chemeClr val="accent1"/>
          </a:solidFill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b="1"/>
              <a:t>Stůl je velký nebo </a:t>
            </a:r>
            <a:r>
              <a:rPr lang="cs-CZ" b="1">
                <a:solidFill>
                  <a:srgbClr val="FF9966"/>
                </a:solidFill>
              </a:rPr>
              <a:t>malý</a:t>
            </a:r>
            <a:r>
              <a:rPr lang="cs-CZ" b="1"/>
              <a:t>.</a:t>
            </a:r>
          </a:p>
          <a:p>
            <a:pPr>
              <a:lnSpc>
                <a:spcPct val="90000"/>
              </a:lnSpc>
            </a:pPr>
            <a:r>
              <a:rPr lang="cs-CZ" b="1"/>
              <a:t>Svetr je světlý nebo </a:t>
            </a:r>
            <a:r>
              <a:rPr lang="cs-CZ" b="1">
                <a:solidFill>
                  <a:srgbClr val="FF9966"/>
                </a:solidFill>
              </a:rPr>
              <a:t>tmavý</a:t>
            </a:r>
            <a:r>
              <a:rPr lang="cs-CZ" b="1"/>
              <a:t>.</a:t>
            </a:r>
          </a:p>
          <a:p>
            <a:pPr>
              <a:lnSpc>
                <a:spcPct val="90000"/>
              </a:lnSpc>
            </a:pPr>
            <a:r>
              <a:rPr lang="cs-CZ" b="1"/>
              <a:t>Hrnec je plný nebo </a:t>
            </a:r>
            <a:r>
              <a:rPr lang="cs-CZ" b="1">
                <a:solidFill>
                  <a:srgbClr val="FF9966"/>
                </a:solidFill>
              </a:rPr>
              <a:t>prázdný</a:t>
            </a:r>
            <a:r>
              <a:rPr lang="cs-CZ" b="1"/>
              <a:t>.</a:t>
            </a:r>
          </a:p>
          <a:p>
            <a:pPr>
              <a:lnSpc>
                <a:spcPct val="90000"/>
              </a:lnSpc>
            </a:pPr>
            <a:r>
              <a:rPr lang="cs-CZ" b="1"/>
              <a:t>Nákup byl drahý nebo </a:t>
            </a:r>
            <a:r>
              <a:rPr lang="cs-CZ" b="1">
                <a:solidFill>
                  <a:srgbClr val="FF9966"/>
                </a:solidFill>
              </a:rPr>
              <a:t>levný</a:t>
            </a:r>
            <a:r>
              <a:rPr lang="cs-CZ" b="1"/>
              <a:t>.</a:t>
            </a:r>
          </a:p>
          <a:p>
            <a:pPr>
              <a:lnSpc>
                <a:spcPct val="90000"/>
              </a:lnSpc>
            </a:pPr>
            <a:r>
              <a:rPr lang="cs-CZ" b="1"/>
              <a:t>Chlapec je veselý nebo </a:t>
            </a:r>
            <a:r>
              <a:rPr lang="cs-CZ" b="1">
                <a:solidFill>
                  <a:srgbClr val="FF9966"/>
                </a:solidFill>
              </a:rPr>
              <a:t>smutný</a:t>
            </a:r>
            <a:r>
              <a:rPr lang="cs-CZ" b="1"/>
              <a:t>.</a:t>
            </a:r>
          </a:p>
          <a:p>
            <a:pPr>
              <a:lnSpc>
                <a:spcPct val="90000"/>
              </a:lnSpc>
            </a:pPr>
            <a:r>
              <a:rPr lang="cs-CZ" b="1"/>
              <a:t>Závaží je těžké nebo </a:t>
            </a:r>
            <a:r>
              <a:rPr lang="cs-CZ" b="1">
                <a:solidFill>
                  <a:srgbClr val="FF9966"/>
                </a:solidFill>
              </a:rPr>
              <a:t>lehké</a:t>
            </a:r>
            <a:r>
              <a:rPr lang="cs-CZ" b="1"/>
              <a:t>.</a:t>
            </a:r>
          </a:p>
          <a:p>
            <a:pPr>
              <a:lnSpc>
                <a:spcPct val="90000"/>
              </a:lnSpc>
            </a:pPr>
            <a:r>
              <a:rPr lang="cs-CZ" b="1"/>
              <a:t>Ruce byly čisté nebo </a:t>
            </a:r>
            <a:r>
              <a:rPr lang="cs-CZ" b="1">
                <a:solidFill>
                  <a:srgbClr val="FF9966"/>
                </a:solidFill>
              </a:rPr>
              <a:t>špinavé</a:t>
            </a:r>
            <a:r>
              <a:rPr lang="cs-CZ" b="1"/>
              <a:t>.</a:t>
            </a:r>
          </a:p>
          <a:p>
            <a:pPr>
              <a:lnSpc>
                <a:spcPct val="90000"/>
              </a:lnSpc>
            </a:pPr>
            <a:r>
              <a:rPr lang="cs-CZ" b="1"/>
              <a:t>Doběhl jsem první nebo </a:t>
            </a:r>
            <a:r>
              <a:rPr lang="cs-CZ" b="1">
                <a:solidFill>
                  <a:srgbClr val="FF9966"/>
                </a:solidFill>
              </a:rPr>
              <a:t>poslední</a:t>
            </a:r>
            <a:r>
              <a:rPr lang="cs-CZ" b="1"/>
              <a:t>.</a:t>
            </a:r>
          </a:p>
          <a:p>
            <a:pPr>
              <a:lnSpc>
                <a:spcPct val="90000"/>
              </a:lnSpc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cs-CZ" sz="3200" b="1"/>
              <a:t>Vytvoř správné dvojice slov.</a:t>
            </a:r>
          </a:p>
        </p:txBody>
      </p:sp>
      <p:sp>
        <p:nvSpPr>
          <p:cNvPr id="14341" name="Rectangle 5"/>
          <p:cNvSpPr>
            <a:spLocks noGrp="1" noChangeArrowheads="1"/>
          </p:cNvSpPr>
          <p:nvPr>
            <p:ph type="body" sz="half" idx="1"/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cs-CZ" sz="2400" b="1"/>
              <a:t>puk -</a:t>
            </a:r>
          </a:p>
          <a:p>
            <a:r>
              <a:rPr lang="cs-CZ" sz="2400" b="1"/>
              <a:t>nit –</a:t>
            </a:r>
          </a:p>
          <a:p>
            <a:r>
              <a:rPr lang="cs-CZ" sz="2400" b="1"/>
              <a:t>nůž – </a:t>
            </a:r>
          </a:p>
          <a:p>
            <a:r>
              <a:rPr lang="cs-CZ" sz="2400" b="1"/>
              <a:t>šíp –</a:t>
            </a:r>
          </a:p>
          <a:p>
            <a:r>
              <a:rPr lang="cs-CZ" sz="2400" b="1"/>
              <a:t>veslo – </a:t>
            </a:r>
          </a:p>
          <a:p>
            <a:r>
              <a:rPr lang="cs-CZ" sz="2400" b="1"/>
              <a:t>stůl – </a:t>
            </a:r>
          </a:p>
          <a:p>
            <a:r>
              <a:rPr lang="cs-CZ" sz="2400" b="1"/>
              <a:t>kartáček – </a:t>
            </a:r>
          </a:p>
          <a:p>
            <a:r>
              <a:rPr lang="cs-CZ" sz="2400" b="1"/>
              <a:t>ramínko – </a:t>
            </a:r>
          </a:p>
          <a:p>
            <a:r>
              <a:rPr lang="cs-CZ" sz="2400" b="1"/>
              <a:t>klobouk –</a:t>
            </a:r>
          </a:p>
          <a:p>
            <a:r>
              <a:rPr lang="cs-CZ" sz="2400" b="1"/>
              <a:t>hřeben -</a:t>
            </a:r>
          </a:p>
          <a:p>
            <a:endParaRPr lang="cs-CZ" sz="2400"/>
          </a:p>
        </p:txBody>
      </p:sp>
      <p:sp>
        <p:nvSpPr>
          <p:cNvPr id="14342" name="Rectangle 6"/>
          <p:cNvSpPr>
            <a:spLocks noGrp="1" noChangeArrowheads="1"/>
          </p:cNvSpPr>
          <p:nvPr>
            <p:ph type="body" sz="half" idx="2"/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cs-CZ" sz="2400" b="1"/>
              <a:t>vidlička</a:t>
            </a:r>
          </a:p>
          <a:p>
            <a:r>
              <a:rPr lang="cs-CZ" sz="2400" b="1"/>
              <a:t>hokejka</a:t>
            </a:r>
          </a:p>
          <a:p>
            <a:r>
              <a:rPr lang="cs-CZ" sz="2400" b="1"/>
              <a:t>jehla</a:t>
            </a:r>
          </a:p>
          <a:p>
            <a:r>
              <a:rPr lang="cs-CZ" sz="2400" b="1"/>
              <a:t>loďka</a:t>
            </a:r>
          </a:p>
          <a:p>
            <a:r>
              <a:rPr lang="cs-CZ" sz="2400" b="1"/>
              <a:t>luk</a:t>
            </a:r>
          </a:p>
          <a:p>
            <a:r>
              <a:rPr lang="cs-CZ" sz="2400" b="1"/>
              <a:t>košile</a:t>
            </a:r>
          </a:p>
          <a:p>
            <a:r>
              <a:rPr lang="cs-CZ" sz="2400" b="1"/>
              <a:t>vlasy</a:t>
            </a:r>
          </a:p>
          <a:p>
            <a:r>
              <a:rPr lang="cs-CZ" sz="2400" b="1"/>
              <a:t>pasta</a:t>
            </a:r>
          </a:p>
          <a:p>
            <a:r>
              <a:rPr lang="cs-CZ" sz="2400" b="1"/>
              <a:t>židle</a:t>
            </a:r>
          </a:p>
          <a:p>
            <a:r>
              <a:rPr lang="cs-CZ" sz="2400" b="1"/>
              <a:t>hlava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cs-CZ" sz="3200" b="1"/>
              <a:t>Správné dvojice slov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chemeClr val="accent1"/>
          </a:solidFill>
        </p:spPr>
        <p:txBody>
          <a:bodyPr/>
          <a:lstStyle/>
          <a:p>
            <a:pPr algn="ctr">
              <a:lnSpc>
                <a:spcPct val="80000"/>
              </a:lnSpc>
              <a:buFontTx/>
              <a:buNone/>
            </a:pPr>
            <a:r>
              <a:rPr lang="cs-CZ" sz="2800"/>
              <a:t>    </a:t>
            </a:r>
            <a:r>
              <a:rPr lang="cs-CZ" sz="2800" b="1"/>
              <a:t>puk – hokejka</a:t>
            </a:r>
          </a:p>
          <a:p>
            <a:pPr algn="ctr">
              <a:lnSpc>
                <a:spcPct val="80000"/>
              </a:lnSpc>
              <a:buFontTx/>
              <a:buNone/>
            </a:pPr>
            <a:r>
              <a:rPr lang="cs-CZ" sz="2800" b="1"/>
              <a:t>nit – jehla</a:t>
            </a:r>
          </a:p>
          <a:p>
            <a:pPr algn="ctr">
              <a:lnSpc>
                <a:spcPct val="80000"/>
              </a:lnSpc>
              <a:buFontTx/>
              <a:buNone/>
            </a:pPr>
            <a:r>
              <a:rPr lang="cs-CZ" sz="2800" b="1"/>
              <a:t>nůž – vidlička</a:t>
            </a:r>
          </a:p>
          <a:p>
            <a:pPr algn="ctr">
              <a:lnSpc>
                <a:spcPct val="80000"/>
              </a:lnSpc>
              <a:buFontTx/>
              <a:buNone/>
            </a:pPr>
            <a:r>
              <a:rPr lang="cs-CZ" sz="2800" b="1"/>
              <a:t>šíp – luk</a:t>
            </a:r>
          </a:p>
          <a:p>
            <a:pPr algn="ctr">
              <a:lnSpc>
                <a:spcPct val="80000"/>
              </a:lnSpc>
              <a:buFontTx/>
              <a:buNone/>
            </a:pPr>
            <a:r>
              <a:rPr lang="cs-CZ" sz="2800" b="1"/>
              <a:t>veslo – loďka</a:t>
            </a:r>
          </a:p>
          <a:p>
            <a:pPr algn="ctr">
              <a:lnSpc>
                <a:spcPct val="80000"/>
              </a:lnSpc>
              <a:buFontTx/>
              <a:buNone/>
            </a:pPr>
            <a:r>
              <a:rPr lang="cs-CZ" sz="2800" b="1"/>
              <a:t>stůl – židle</a:t>
            </a:r>
          </a:p>
          <a:p>
            <a:pPr algn="ctr">
              <a:lnSpc>
                <a:spcPct val="80000"/>
              </a:lnSpc>
              <a:buFontTx/>
              <a:buNone/>
            </a:pPr>
            <a:r>
              <a:rPr lang="cs-CZ" sz="2800" b="1"/>
              <a:t>kartáček – pasta</a:t>
            </a:r>
          </a:p>
          <a:p>
            <a:pPr algn="ctr">
              <a:lnSpc>
                <a:spcPct val="80000"/>
              </a:lnSpc>
              <a:buFontTx/>
              <a:buNone/>
            </a:pPr>
            <a:r>
              <a:rPr lang="cs-CZ" sz="2800" b="1"/>
              <a:t>ramínko – košile</a:t>
            </a:r>
          </a:p>
          <a:p>
            <a:pPr algn="ctr">
              <a:lnSpc>
                <a:spcPct val="80000"/>
              </a:lnSpc>
              <a:buFontTx/>
              <a:buNone/>
            </a:pPr>
            <a:r>
              <a:rPr lang="cs-CZ" sz="2800" b="1"/>
              <a:t>klobouk – hlava</a:t>
            </a:r>
          </a:p>
          <a:p>
            <a:pPr algn="ctr">
              <a:lnSpc>
                <a:spcPct val="80000"/>
              </a:lnSpc>
              <a:buFontTx/>
              <a:buNone/>
            </a:pPr>
            <a:r>
              <a:rPr lang="cs-CZ" sz="2800" b="1"/>
              <a:t>hřeben - vlasy</a:t>
            </a:r>
            <a:r>
              <a:rPr lang="cs-CZ" sz="2800"/>
              <a:t>           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  <a:solidFill>
            <a:schemeClr val="accent1"/>
          </a:solidFill>
        </p:spPr>
        <p:txBody>
          <a:bodyPr/>
          <a:lstStyle/>
          <a:p>
            <a:r>
              <a:rPr lang="cs-CZ" sz="3200" b="1"/>
              <a:t>Slova opačného významu vybarvi stejnou barvou.</a:t>
            </a:r>
          </a:p>
        </p:txBody>
      </p:sp>
      <p:sp>
        <p:nvSpPr>
          <p:cNvPr id="21508" name="Rectangle 4"/>
          <p:cNvSpPr>
            <a:spLocks noChangeArrowheads="1"/>
          </p:cNvSpPr>
          <p:nvPr/>
        </p:nvSpPr>
        <p:spPr bwMode="auto">
          <a:xfrm>
            <a:off x="827088" y="2060575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dole</a:t>
            </a:r>
          </a:p>
        </p:txBody>
      </p:sp>
      <p:sp>
        <p:nvSpPr>
          <p:cNvPr id="21509" name="Rectangle 5"/>
          <p:cNvSpPr>
            <a:spLocks noChangeArrowheads="1"/>
          </p:cNvSpPr>
          <p:nvPr/>
        </p:nvSpPr>
        <p:spPr bwMode="auto">
          <a:xfrm>
            <a:off x="971550" y="3213100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rovně</a:t>
            </a:r>
          </a:p>
        </p:txBody>
      </p:sp>
      <p:sp>
        <p:nvSpPr>
          <p:cNvPr id="21510" name="Rectangle 6"/>
          <p:cNvSpPr>
            <a:spLocks noChangeArrowheads="1"/>
          </p:cNvSpPr>
          <p:nvPr/>
        </p:nvSpPr>
        <p:spPr bwMode="auto">
          <a:xfrm>
            <a:off x="2195513" y="2276475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včera</a:t>
            </a:r>
          </a:p>
        </p:txBody>
      </p:sp>
      <p:sp>
        <p:nvSpPr>
          <p:cNvPr id="21511" name="Rectangle 7"/>
          <p:cNvSpPr>
            <a:spLocks noChangeArrowheads="1"/>
          </p:cNvSpPr>
          <p:nvPr/>
        </p:nvSpPr>
        <p:spPr bwMode="auto">
          <a:xfrm>
            <a:off x="684213" y="4365625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daleko</a:t>
            </a:r>
          </a:p>
        </p:txBody>
      </p:sp>
      <p:sp>
        <p:nvSpPr>
          <p:cNvPr id="21512" name="Rectangle 8"/>
          <p:cNvSpPr>
            <a:spLocks noChangeArrowheads="1"/>
          </p:cNvSpPr>
          <p:nvPr/>
        </p:nvSpPr>
        <p:spPr bwMode="auto">
          <a:xfrm>
            <a:off x="2339975" y="3573463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rychle</a:t>
            </a:r>
          </a:p>
        </p:txBody>
      </p:sp>
      <p:sp>
        <p:nvSpPr>
          <p:cNvPr id="21513" name="Rectangle 9"/>
          <p:cNvSpPr>
            <a:spLocks noChangeArrowheads="1"/>
          </p:cNvSpPr>
          <p:nvPr/>
        </p:nvSpPr>
        <p:spPr bwMode="auto">
          <a:xfrm>
            <a:off x="1979613" y="4652963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uvnitř</a:t>
            </a:r>
          </a:p>
        </p:txBody>
      </p:sp>
      <p:sp>
        <p:nvSpPr>
          <p:cNvPr id="21514" name="Rectangle 10"/>
          <p:cNvSpPr>
            <a:spLocks noChangeArrowheads="1"/>
          </p:cNvSpPr>
          <p:nvPr/>
        </p:nvSpPr>
        <p:spPr bwMode="auto">
          <a:xfrm>
            <a:off x="3419475" y="2133600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lépe</a:t>
            </a:r>
          </a:p>
        </p:txBody>
      </p:sp>
      <p:sp>
        <p:nvSpPr>
          <p:cNvPr id="21515" name="Rectangle 11"/>
          <p:cNvSpPr>
            <a:spLocks noChangeArrowheads="1"/>
          </p:cNvSpPr>
          <p:nvPr/>
        </p:nvSpPr>
        <p:spPr bwMode="auto">
          <a:xfrm>
            <a:off x="3563938" y="3357563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ráno</a:t>
            </a:r>
          </a:p>
        </p:txBody>
      </p:sp>
      <p:sp>
        <p:nvSpPr>
          <p:cNvPr id="21516" name="Rectangle 12"/>
          <p:cNvSpPr>
            <a:spLocks noChangeArrowheads="1"/>
          </p:cNvSpPr>
          <p:nvPr/>
        </p:nvSpPr>
        <p:spPr bwMode="auto">
          <a:xfrm>
            <a:off x="3276600" y="5084763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hůře</a:t>
            </a:r>
          </a:p>
        </p:txBody>
      </p:sp>
      <p:sp>
        <p:nvSpPr>
          <p:cNvPr id="21517" name="Rectangle 13"/>
          <p:cNvSpPr>
            <a:spLocks noChangeArrowheads="1"/>
          </p:cNvSpPr>
          <p:nvPr/>
        </p:nvSpPr>
        <p:spPr bwMode="auto">
          <a:xfrm>
            <a:off x="4716463" y="2060575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křivě</a:t>
            </a:r>
          </a:p>
        </p:txBody>
      </p:sp>
      <p:sp>
        <p:nvSpPr>
          <p:cNvPr id="21518" name="Rectangle 14"/>
          <p:cNvSpPr>
            <a:spLocks noChangeArrowheads="1"/>
          </p:cNvSpPr>
          <p:nvPr/>
        </p:nvSpPr>
        <p:spPr bwMode="auto">
          <a:xfrm>
            <a:off x="6156325" y="1916113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pomalu</a:t>
            </a:r>
          </a:p>
        </p:txBody>
      </p:sp>
      <p:sp>
        <p:nvSpPr>
          <p:cNvPr id="21519" name="Rectangle 15"/>
          <p:cNvSpPr>
            <a:spLocks noChangeArrowheads="1"/>
          </p:cNvSpPr>
          <p:nvPr/>
        </p:nvSpPr>
        <p:spPr bwMode="auto">
          <a:xfrm>
            <a:off x="7451725" y="1844675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venku</a:t>
            </a:r>
          </a:p>
        </p:txBody>
      </p:sp>
      <p:sp>
        <p:nvSpPr>
          <p:cNvPr id="21520" name="Rectangle 16"/>
          <p:cNvSpPr>
            <a:spLocks noChangeArrowheads="1"/>
          </p:cNvSpPr>
          <p:nvPr/>
        </p:nvSpPr>
        <p:spPr bwMode="auto">
          <a:xfrm>
            <a:off x="5003800" y="3284538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brzy</a:t>
            </a:r>
          </a:p>
        </p:txBody>
      </p:sp>
      <p:sp>
        <p:nvSpPr>
          <p:cNvPr id="21521" name="Rectangle 17"/>
          <p:cNvSpPr>
            <a:spLocks noChangeArrowheads="1"/>
          </p:cNvSpPr>
          <p:nvPr/>
        </p:nvSpPr>
        <p:spPr bwMode="auto">
          <a:xfrm>
            <a:off x="4427538" y="4365625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blízko</a:t>
            </a:r>
          </a:p>
        </p:txBody>
      </p:sp>
      <p:sp>
        <p:nvSpPr>
          <p:cNvPr id="21522" name="Rectangle 18"/>
          <p:cNvSpPr>
            <a:spLocks noChangeArrowheads="1"/>
          </p:cNvSpPr>
          <p:nvPr/>
        </p:nvSpPr>
        <p:spPr bwMode="auto">
          <a:xfrm>
            <a:off x="5580063" y="5084763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zítra</a:t>
            </a:r>
          </a:p>
        </p:txBody>
      </p:sp>
      <p:sp>
        <p:nvSpPr>
          <p:cNvPr id="21523" name="Rectangle 19"/>
          <p:cNvSpPr>
            <a:spLocks noChangeArrowheads="1"/>
          </p:cNvSpPr>
          <p:nvPr/>
        </p:nvSpPr>
        <p:spPr bwMode="auto">
          <a:xfrm>
            <a:off x="6372225" y="2997200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krásně</a:t>
            </a:r>
          </a:p>
        </p:txBody>
      </p:sp>
      <p:sp>
        <p:nvSpPr>
          <p:cNvPr id="21524" name="Rectangle 20"/>
          <p:cNvSpPr>
            <a:spLocks noChangeArrowheads="1"/>
          </p:cNvSpPr>
          <p:nvPr/>
        </p:nvSpPr>
        <p:spPr bwMode="auto">
          <a:xfrm>
            <a:off x="7740650" y="3068638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večer</a:t>
            </a:r>
          </a:p>
        </p:txBody>
      </p:sp>
      <p:sp>
        <p:nvSpPr>
          <p:cNvPr id="21525" name="Rectangle 21"/>
          <p:cNvSpPr>
            <a:spLocks noChangeArrowheads="1"/>
          </p:cNvSpPr>
          <p:nvPr/>
        </p:nvSpPr>
        <p:spPr bwMode="auto">
          <a:xfrm>
            <a:off x="6156325" y="4005263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nahoře</a:t>
            </a:r>
          </a:p>
        </p:txBody>
      </p:sp>
      <p:sp>
        <p:nvSpPr>
          <p:cNvPr id="21526" name="Rectangle 22"/>
          <p:cNvSpPr>
            <a:spLocks noChangeArrowheads="1"/>
          </p:cNvSpPr>
          <p:nvPr/>
        </p:nvSpPr>
        <p:spPr bwMode="auto">
          <a:xfrm>
            <a:off x="7667625" y="4221163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pozdě</a:t>
            </a:r>
          </a:p>
        </p:txBody>
      </p:sp>
      <p:sp>
        <p:nvSpPr>
          <p:cNvPr id="21527" name="Rectangle 23"/>
          <p:cNvSpPr>
            <a:spLocks noChangeArrowheads="1"/>
          </p:cNvSpPr>
          <p:nvPr/>
        </p:nvSpPr>
        <p:spPr bwMode="auto">
          <a:xfrm>
            <a:off x="6877050" y="5157788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ošklivě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  <a:solidFill>
            <a:schemeClr val="accent1"/>
          </a:solidFill>
        </p:spPr>
        <p:txBody>
          <a:bodyPr/>
          <a:lstStyle/>
          <a:p>
            <a:r>
              <a:rPr lang="cs-CZ" sz="3200" b="1"/>
              <a:t>Slova opačného významu jsou vybarvena stejnou barvou.</a:t>
            </a:r>
          </a:p>
        </p:txBody>
      </p:sp>
      <p:sp>
        <p:nvSpPr>
          <p:cNvPr id="22532" name="Rectangle 4"/>
          <p:cNvSpPr>
            <a:spLocks noChangeArrowheads="1"/>
          </p:cNvSpPr>
          <p:nvPr/>
        </p:nvSpPr>
        <p:spPr bwMode="auto">
          <a:xfrm>
            <a:off x="827088" y="2060575"/>
            <a:ext cx="914400" cy="914400"/>
          </a:xfrm>
          <a:prstGeom prst="rect">
            <a:avLst/>
          </a:prstGeom>
          <a:solidFill>
            <a:schemeClr val="bg2"/>
          </a:solidFill>
          <a:ln w="9525">
            <a:solidFill>
              <a:schemeClr val="bg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dole</a:t>
            </a:r>
          </a:p>
        </p:txBody>
      </p:sp>
      <p:sp>
        <p:nvSpPr>
          <p:cNvPr id="22533" name="Rectangle 5"/>
          <p:cNvSpPr>
            <a:spLocks noChangeArrowheads="1"/>
          </p:cNvSpPr>
          <p:nvPr/>
        </p:nvSpPr>
        <p:spPr bwMode="auto">
          <a:xfrm>
            <a:off x="971550" y="3213100"/>
            <a:ext cx="914400" cy="914400"/>
          </a:xfrm>
          <a:prstGeom prst="rect">
            <a:avLst/>
          </a:prstGeom>
          <a:solidFill>
            <a:srgbClr val="FF9966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rovně</a:t>
            </a:r>
          </a:p>
        </p:txBody>
      </p:sp>
      <p:sp>
        <p:nvSpPr>
          <p:cNvPr id="22534" name="Rectangle 6"/>
          <p:cNvSpPr>
            <a:spLocks noChangeArrowheads="1"/>
          </p:cNvSpPr>
          <p:nvPr/>
        </p:nvSpPr>
        <p:spPr bwMode="auto">
          <a:xfrm>
            <a:off x="2195513" y="2276475"/>
            <a:ext cx="914400" cy="914400"/>
          </a:xfrm>
          <a:prstGeom prst="rect">
            <a:avLst/>
          </a:prstGeom>
          <a:solidFill>
            <a:schemeClr val="folHlink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včera</a:t>
            </a:r>
          </a:p>
        </p:txBody>
      </p:sp>
      <p:sp>
        <p:nvSpPr>
          <p:cNvPr id="22535" name="Rectangle 7"/>
          <p:cNvSpPr>
            <a:spLocks noChangeArrowheads="1"/>
          </p:cNvSpPr>
          <p:nvPr/>
        </p:nvSpPr>
        <p:spPr bwMode="auto">
          <a:xfrm>
            <a:off x="684213" y="4365625"/>
            <a:ext cx="914400" cy="914400"/>
          </a:xfrm>
          <a:prstGeom prst="rect">
            <a:avLst/>
          </a:prstGeom>
          <a:solidFill>
            <a:srgbClr val="EFF4AA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daleko</a:t>
            </a:r>
          </a:p>
        </p:txBody>
      </p:sp>
      <p:sp>
        <p:nvSpPr>
          <p:cNvPr id="22536" name="Rectangle 8"/>
          <p:cNvSpPr>
            <a:spLocks noChangeArrowheads="1"/>
          </p:cNvSpPr>
          <p:nvPr/>
        </p:nvSpPr>
        <p:spPr bwMode="auto">
          <a:xfrm>
            <a:off x="2339975" y="3573463"/>
            <a:ext cx="914400" cy="914400"/>
          </a:xfrm>
          <a:prstGeom prst="rect">
            <a:avLst/>
          </a:prstGeom>
          <a:solidFill>
            <a:srgbClr val="EBB3E8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rychle</a:t>
            </a:r>
          </a:p>
        </p:txBody>
      </p:sp>
      <p:sp>
        <p:nvSpPr>
          <p:cNvPr id="22537" name="Rectangle 9"/>
          <p:cNvSpPr>
            <a:spLocks noChangeArrowheads="1"/>
          </p:cNvSpPr>
          <p:nvPr/>
        </p:nvSpPr>
        <p:spPr bwMode="auto">
          <a:xfrm>
            <a:off x="1979613" y="4652963"/>
            <a:ext cx="914400" cy="914400"/>
          </a:xfrm>
          <a:prstGeom prst="rect">
            <a:avLst/>
          </a:prstGeom>
          <a:solidFill>
            <a:srgbClr val="B4B4EA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uvnitř</a:t>
            </a:r>
          </a:p>
        </p:txBody>
      </p:sp>
      <p:sp>
        <p:nvSpPr>
          <p:cNvPr id="22538" name="Rectangle 10"/>
          <p:cNvSpPr>
            <a:spLocks noChangeArrowheads="1"/>
          </p:cNvSpPr>
          <p:nvPr/>
        </p:nvSpPr>
        <p:spPr bwMode="auto">
          <a:xfrm>
            <a:off x="3419475" y="2133600"/>
            <a:ext cx="914400" cy="914400"/>
          </a:xfrm>
          <a:prstGeom prst="rect">
            <a:avLst/>
          </a:prstGeom>
          <a:solidFill>
            <a:srgbClr val="B9E5C5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lépe</a:t>
            </a:r>
          </a:p>
        </p:txBody>
      </p:sp>
      <p:sp>
        <p:nvSpPr>
          <p:cNvPr id="22539" name="Rectangle 11"/>
          <p:cNvSpPr>
            <a:spLocks noChangeArrowheads="1"/>
          </p:cNvSpPr>
          <p:nvPr/>
        </p:nvSpPr>
        <p:spPr bwMode="auto">
          <a:xfrm>
            <a:off x="3563938" y="3357563"/>
            <a:ext cx="914400" cy="914400"/>
          </a:xfrm>
          <a:prstGeom prst="rect">
            <a:avLst/>
          </a:prstGeom>
          <a:solidFill>
            <a:srgbClr val="B04264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ráno</a:t>
            </a:r>
          </a:p>
        </p:txBody>
      </p:sp>
      <p:sp>
        <p:nvSpPr>
          <p:cNvPr id="22540" name="Rectangle 12"/>
          <p:cNvSpPr>
            <a:spLocks noChangeArrowheads="1"/>
          </p:cNvSpPr>
          <p:nvPr/>
        </p:nvSpPr>
        <p:spPr bwMode="auto">
          <a:xfrm>
            <a:off x="3276600" y="5084763"/>
            <a:ext cx="914400" cy="914400"/>
          </a:xfrm>
          <a:prstGeom prst="rect">
            <a:avLst/>
          </a:prstGeom>
          <a:solidFill>
            <a:srgbClr val="B9E5C5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hůře</a:t>
            </a:r>
          </a:p>
        </p:txBody>
      </p:sp>
      <p:sp>
        <p:nvSpPr>
          <p:cNvPr id="22541" name="Rectangle 13"/>
          <p:cNvSpPr>
            <a:spLocks noChangeArrowheads="1"/>
          </p:cNvSpPr>
          <p:nvPr/>
        </p:nvSpPr>
        <p:spPr bwMode="auto">
          <a:xfrm>
            <a:off x="4716463" y="2060575"/>
            <a:ext cx="914400" cy="914400"/>
          </a:xfrm>
          <a:prstGeom prst="rect">
            <a:avLst/>
          </a:prstGeom>
          <a:solidFill>
            <a:srgbClr val="FF9966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křivě</a:t>
            </a:r>
          </a:p>
        </p:txBody>
      </p:sp>
      <p:sp>
        <p:nvSpPr>
          <p:cNvPr id="22542" name="Rectangle 14"/>
          <p:cNvSpPr>
            <a:spLocks noChangeArrowheads="1"/>
          </p:cNvSpPr>
          <p:nvPr/>
        </p:nvSpPr>
        <p:spPr bwMode="auto">
          <a:xfrm>
            <a:off x="6156325" y="1916113"/>
            <a:ext cx="914400" cy="914400"/>
          </a:xfrm>
          <a:prstGeom prst="rect">
            <a:avLst/>
          </a:prstGeom>
          <a:solidFill>
            <a:srgbClr val="EBB3E8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pomalu</a:t>
            </a:r>
          </a:p>
        </p:txBody>
      </p:sp>
      <p:sp>
        <p:nvSpPr>
          <p:cNvPr id="22543" name="Rectangle 15"/>
          <p:cNvSpPr>
            <a:spLocks noChangeArrowheads="1"/>
          </p:cNvSpPr>
          <p:nvPr/>
        </p:nvSpPr>
        <p:spPr bwMode="auto">
          <a:xfrm>
            <a:off x="7451725" y="1844675"/>
            <a:ext cx="914400" cy="914400"/>
          </a:xfrm>
          <a:prstGeom prst="rect">
            <a:avLst/>
          </a:prstGeom>
          <a:solidFill>
            <a:srgbClr val="B4B4EA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venku</a:t>
            </a:r>
          </a:p>
        </p:txBody>
      </p:sp>
      <p:sp>
        <p:nvSpPr>
          <p:cNvPr id="22544" name="Rectangle 16"/>
          <p:cNvSpPr>
            <a:spLocks noChangeArrowheads="1"/>
          </p:cNvSpPr>
          <p:nvPr/>
        </p:nvSpPr>
        <p:spPr bwMode="auto">
          <a:xfrm>
            <a:off x="5003800" y="3284538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brzy</a:t>
            </a:r>
          </a:p>
        </p:txBody>
      </p:sp>
      <p:sp>
        <p:nvSpPr>
          <p:cNvPr id="22545" name="Rectangle 17"/>
          <p:cNvSpPr>
            <a:spLocks noChangeArrowheads="1"/>
          </p:cNvSpPr>
          <p:nvPr/>
        </p:nvSpPr>
        <p:spPr bwMode="auto">
          <a:xfrm>
            <a:off x="4427538" y="4365625"/>
            <a:ext cx="914400" cy="914400"/>
          </a:xfrm>
          <a:prstGeom prst="rect">
            <a:avLst/>
          </a:prstGeom>
          <a:solidFill>
            <a:srgbClr val="EFF4AA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blízko</a:t>
            </a:r>
          </a:p>
        </p:txBody>
      </p:sp>
      <p:sp>
        <p:nvSpPr>
          <p:cNvPr id="22546" name="Rectangle 18"/>
          <p:cNvSpPr>
            <a:spLocks noChangeArrowheads="1"/>
          </p:cNvSpPr>
          <p:nvPr/>
        </p:nvSpPr>
        <p:spPr bwMode="auto">
          <a:xfrm>
            <a:off x="5580063" y="5084763"/>
            <a:ext cx="914400" cy="914400"/>
          </a:xfrm>
          <a:prstGeom prst="rect">
            <a:avLst/>
          </a:prstGeom>
          <a:solidFill>
            <a:schemeClr val="folHlink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zítra</a:t>
            </a:r>
          </a:p>
        </p:txBody>
      </p:sp>
      <p:sp>
        <p:nvSpPr>
          <p:cNvPr id="22547" name="Rectangle 19"/>
          <p:cNvSpPr>
            <a:spLocks noChangeArrowheads="1"/>
          </p:cNvSpPr>
          <p:nvPr/>
        </p:nvSpPr>
        <p:spPr bwMode="auto">
          <a:xfrm>
            <a:off x="6372225" y="2997200"/>
            <a:ext cx="914400" cy="9144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krásně</a:t>
            </a:r>
          </a:p>
        </p:txBody>
      </p:sp>
      <p:sp>
        <p:nvSpPr>
          <p:cNvPr id="22548" name="Rectangle 20"/>
          <p:cNvSpPr>
            <a:spLocks noChangeArrowheads="1"/>
          </p:cNvSpPr>
          <p:nvPr/>
        </p:nvSpPr>
        <p:spPr bwMode="auto">
          <a:xfrm>
            <a:off x="7740650" y="3068638"/>
            <a:ext cx="914400" cy="914400"/>
          </a:xfrm>
          <a:prstGeom prst="rect">
            <a:avLst/>
          </a:prstGeom>
          <a:solidFill>
            <a:srgbClr val="B04264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večer</a:t>
            </a:r>
          </a:p>
        </p:txBody>
      </p:sp>
      <p:sp>
        <p:nvSpPr>
          <p:cNvPr id="22549" name="Rectangle 21"/>
          <p:cNvSpPr>
            <a:spLocks noChangeArrowheads="1"/>
          </p:cNvSpPr>
          <p:nvPr/>
        </p:nvSpPr>
        <p:spPr bwMode="auto">
          <a:xfrm>
            <a:off x="6156325" y="4005263"/>
            <a:ext cx="914400" cy="914400"/>
          </a:xfrm>
          <a:prstGeom prst="rect">
            <a:avLst/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nahoře</a:t>
            </a:r>
          </a:p>
        </p:txBody>
      </p:sp>
      <p:sp>
        <p:nvSpPr>
          <p:cNvPr id="22550" name="Rectangle 22"/>
          <p:cNvSpPr>
            <a:spLocks noChangeArrowheads="1"/>
          </p:cNvSpPr>
          <p:nvPr/>
        </p:nvSpPr>
        <p:spPr bwMode="auto">
          <a:xfrm>
            <a:off x="7667625" y="4221163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pozdě</a:t>
            </a:r>
          </a:p>
        </p:txBody>
      </p:sp>
      <p:sp>
        <p:nvSpPr>
          <p:cNvPr id="22551" name="Rectangle 23"/>
          <p:cNvSpPr>
            <a:spLocks noChangeArrowheads="1"/>
          </p:cNvSpPr>
          <p:nvPr/>
        </p:nvSpPr>
        <p:spPr bwMode="auto">
          <a:xfrm>
            <a:off x="6877050" y="5157788"/>
            <a:ext cx="914400" cy="9144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ošklivě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pPr>
              <a:buFontTx/>
              <a:buNone/>
            </a:pPr>
            <a:r>
              <a:rPr lang="cs-CZ" sz="2400" b="1"/>
              <a:t>               Citace a zdroje: vlastní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81</TotalTime>
  <Words>466</Words>
  <Application>Microsoft Office PowerPoint</Application>
  <PresentationFormat>Předvádění na obrazovce (4:3)</PresentationFormat>
  <Paragraphs>125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Výchozí návrh</vt:lpstr>
      <vt:lpstr>Snímek 1</vt:lpstr>
      <vt:lpstr>Anotace: slova opačného významu – protiklady</vt:lpstr>
      <vt:lpstr>Snímek 3</vt:lpstr>
      <vt:lpstr>Vyznačená slova nahraď slovy opačného významu. Věty přepiš.</vt:lpstr>
      <vt:lpstr>Snímek 5</vt:lpstr>
      <vt:lpstr>Do vět doplň slova opačného významu.</vt:lpstr>
      <vt:lpstr>Snímek 7</vt:lpstr>
      <vt:lpstr>Vytvoř správné dvojice slov.</vt:lpstr>
      <vt:lpstr>Správné dvojice slov</vt:lpstr>
      <vt:lpstr>Slova opačného významu vybarvi stejnou barvou.</vt:lpstr>
      <vt:lpstr>Slova opačného významu jsou vybarvena stejnou barvou.</vt:lpstr>
      <vt:lpstr>Snímek 12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COMFOR</dc:creator>
  <cp:lastModifiedBy>kopecnae</cp:lastModifiedBy>
  <cp:revision>4</cp:revision>
  <dcterms:created xsi:type="dcterms:W3CDTF">2013-04-02T15:21:58Z</dcterms:created>
  <dcterms:modified xsi:type="dcterms:W3CDTF">2013-05-02T09:45:44Z</dcterms:modified>
</cp:coreProperties>
</file>