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008080"/>
    <a:srgbClr val="0033CC"/>
    <a:srgbClr val="66FF66"/>
    <a:srgbClr val="FFFF66"/>
    <a:srgbClr val="FF3300"/>
    <a:srgbClr val="FF3399"/>
    <a:srgbClr val="66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VY_12_Český jazyk_32_Slova se stejným nebo podobným významem, ZŠ praktická, 5-6.r. -</a:t>
          </a:r>
          <a:r>
            <a:rPr lang="cs-CZ" sz="1600" dirty="0" smtClean="0"/>
            <a:t>TEMA: Vyhledávání slov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Eliška Kopečná</a:t>
          </a:r>
        </a:p>
        <a:p>
          <a:pPr algn="l" rtl="0"/>
          <a:r>
            <a:rPr lang="cs-CZ" sz="1600" dirty="0" smtClean="0"/>
            <a:t>VYTVOŘENO: 22.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504B4-F40F-4BF9-BA13-211CC3357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464391-136C-445A-9E37-46596CE344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BB103C-E9DB-4735-B9E8-6EAAB88144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6C5516-34E7-40C9-85CE-5FE3E9454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2713CB-C320-4C4B-8B6D-FFAA320395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BE580B-39E8-4F44-973C-118F6CD8A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27301D-FD7D-49D4-B1A5-112AE2AC6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4148BF-61E2-45CF-B1D1-6E479BA62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55A5AD-7E3B-44A2-89AC-38631CAB6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3CFD11-0C74-4525-A5BE-C3AE8CF44A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D0ECB5-0D5F-49B3-B9D9-3581F8BA7A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5798D1-6C13-4E7F-BFA0-B7D4127CE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BE166D8-87D9-41C8-BABD-9C5ECEE166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Anotace: slova se stejným nebo podobným významem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 Cvičení k procvičení slov s podobným nebo stejným významem.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Žáci hledají a doplňují  slova s podobným nebo stejným významem.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 splnění každého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úkoly rozvíjí čtenářské dovednosti, slovní zásobu a procvičují pozornost při čtení.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lze využít jak pro samostatnou práci žáků, tak práci skupinovou.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 </a:t>
            </a:r>
            <a:r>
              <a:rPr lang="cs-CZ" b="1" smtClean="0"/>
              <a:t>Slova stejného nebo podobného       významu:</a:t>
            </a:r>
          </a:p>
          <a:p>
            <a:pPr algn="ctr" eaLnBrk="1" hangingPunct="1">
              <a:buFontTx/>
              <a:buNone/>
            </a:pPr>
            <a:endParaRPr lang="cs-CZ" b="1" smtClean="0"/>
          </a:p>
          <a:p>
            <a:pPr algn="ctr" eaLnBrk="1" hangingPunct="1">
              <a:buFontTx/>
              <a:buNone/>
            </a:pPr>
            <a:endParaRPr lang="cs-CZ" b="1" smtClean="0"/>
          </a:p>
          <a:p>
            <a:pPr algn="ctr" eaLnBrk="1" hangingPunct="1">
              <a:buFontTx/>
              <a:buNone/>
            </a:pPr>
            <a:r>
              <a:rPr lang="cs-CZ" b="1" smtClean="0"/>
              <a:t>utíkat  - běžet</a:t>
            </a:r>
          </a:p>
          <a:p>
            <a:pPr algn="ctr" eaLnBrk="1" hangingPunct="1">
              <a:buFontTx/>
              <a:buNone/>
            </a:pPr>
            <a:r>
              <a:rPr lang="cs-CZ" b="1" smtClean="0"/>
              <a:t>kluk – hoch</a:t>
            </a:r>
          </a:p>
          <a:p>
            <a:pPr algn="ctr" eaLnBrk="1" hangingPunct="1">
              <a:buFontTx/>
              <a:buNone/>
            </a:pPr>
            <a:r>
              <a:rPr lang="cs-CZ" b="1" smtClean="0"/>
              <a:t>hezký - pěkný</a:t>
            </a:r>
          </a:p>
          <a:p>
            <a:pPr algn="ctr" eaLnBrk="1" hangingPunct="1">
              <a:buFontTx/>
              <a:buNone/>
            </a:pPr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Vybarvi jen ty balónky, které ukrývají slova podobného nebo stejného významu.</a:t>
            </a:r>
          </a:p>
        </p:txBody>
      </p:sp>
      <p:sp>
        <p:nvSpPr>
          <p:cNvPr id="17410" name="Oval 6"/>
          <p:cNvSpPr>
            <a:spLocks noChangeArrowheads="1"/>
          </p:cNvSpPr>
          <p:nvPr/>
        </p:nvSpPr>
        <p:spPr bwMode="auto">
          <a:xfrm>
            <a:off x="1403350" y="191611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zničit</a:t>
            </a:r>
          </a:p>
          <a:p>
            <a:pPr algn="ctr"/>
            <a:r>
              <a:rPr lang="cs-CZ"/>
              <a:t>opravit</a:t>
            </a:r>
          </a:p>
        </p:txBody>
      </p:sp>
      <p:sp>
        <p:nvSpPr>
          <p:cNvPr id="17411" name="Oval 7"/>
          <p:cNvSpPr>
            <a:spLocks noChangeArrowheads="1"/>
          </p:cNvSpPr>
          <p:nvPr/>
        </p:nvSpPr>
        <p:spPr bwMode="auto">
          <a:xfrm>
            <a:off x="684213" y="270827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běžet</a:t>
            </a:r>
          </a:p>
          <a:p>
            <a:pPr algn="ctr"/>
            <a:r>
              <a:rPr lang="cs-CZ"/>
              <a:t>utíkat</a:t>
            </a:r>
          </a:p>
        </p:txBody>
      </p:sp>
      <p:sp>
        <p:nvSpPr>
          <p:cNvPr id="17412" name="Oval 8"/>
          <p:cNvSpPr>
            <a:spLocks noChangeArrowheads="1"/>
          </p:cNvSpPr>
          <p:nvPr/>
        </p:nvSpPr>
        <p:spPr bwMode="auto">
          <a:xfrm>
            <a:off x="2484438" y="30686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hezký</a:t>
            </a:r>
          </a:p>
          <a:p>
            <a:pPr algn="ctr"/>
            <a:r>
              <a:rPr lang="cs-CZ"/>
              <a:t>škaredý</a:t>
            </a:r>
          </a:p>
        </p:txBody>
      </p:sp>
      <p:sp>
        <p:nvSpPr>
          <p:cNvPr id="17413" name="Oval 9"/>
          <p:cNvSpPr>
            <a:spLocks noChangeArrowheads="1"/>
          </p:cNvSpPr>
          <p:nvPr/>
        </p:nvSpPr>
        <p:spPr bwMode="auto">
          <a:xfrm>
            <a:off x="2484438" y="19891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plaz</a:t>
            </a:r>
          </a:p>
          <a:p>
            <a:pPr algn="ctr"/>
            <a:r>
              <a:rPr lang="cs-CZ"/>
              <a:t>had</a:t>
            </a:r>
          </a:p>
        </p:txBody>
      </p:sp>
      <p:sp>
        <p:nvSpPr>
          <p:cNvPr id="17414" name="Oval 10"/>
          <p:cNvSpPr>
            <a:spLocks noChangeArrowheads="1"/>
          </p:cNvSpPr>
          <p:nvPr/>
        </p:nvSpPr>
        <p:spPr bwMode="auto">
          <a:xfrm>
            <a:off x="5795963" y="24209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aktovka</a:t>
            </a:r>
          </a:p>
          <a:p>
            <a:pPr algn="ctr"/>
            <a:r>
              <a:rPr lang="cs-CZ"/>
              <a:t>taška</a:t>
            </a:r>
          </a:p>
        </p:txBody>
      </p:sp>
      <p:sp>
        <p:nvSpPr>
          <p:cNvPr id="17415" name="Oval 11"/>
          <p:cNvSpPr>
            <a:spLocks noChangeArrowheads="1"/>
          </p:cNvSpPr>
          <p:nvPr/>
        </p:nvSpPr>
        <p:spPr bwMode="auto">
          <a:xfrm>
            <a:off x="6443663" y="162877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vada</a:t>
            </a:r>
          </a:p>
          <a:p>
            <a:pPr algn="ctr"/>
            <a:r>
              <a:rPr lang="cs-CZ"/>
              <a:t>kaz</a:t>
            </a:r>
          </a:p>
        </p:txBody>
      </p:sp>
      <p:sp>
        <p:nvSpPr>
          <p:cNvPr id="17416" name="Oval 12"/>
          <p:cNvSpPr>
            <a:spLocks noChangeArrowheads="1"/>
          </p:cNvSpPr>
          <p:nvPr/>
        </p:nvSpPr>
        <p:spPr bwMode="auto">
          <a:xfrm>
            <a:off x="7596188" y="28527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židle</a:t>
            </a:r>
          </a:p>
          <a:p>
            <a:pPr algn="ctr"/>
            <a:r>
              <a:rPr lang="cs-CZ"/>
              <a:t>stůl</a:t>
            </a:r>
          </a:p>
        </p:txBody>
      </p:sp>
      <p:sp>
        <p:nvSpPr>
          <p:cNvPr id="17417" name="Oval 13"/>
          <p:cNvSpPr>
            <a:spLocks noChangeArrowheads="1"/>
          </p:cNvSpPr>
          <p:nvPr/>
        </p:nvSpPr>
        <p:spPr bwMode="auto">
          <a:xfrm>
            <a:off x="7451725" y="15573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pokazit</a:t>
            </a:r>
          </a:p>
          <a:p>
            <a:pPr algn="ctr"/>
            <a:r>
              <a:rPr lang="cs-CZ"/>
              <a:t>poškodit</a:t>
            </a:r>
          </a:p>
        </p:txBody>
      </p:sp>
      <p:sp>
        <p:nvSpPr>
          <p:cNvPr id="17418" name="Oval 14"/>
          <p:cNvSpPr>
            <a:spLocks noChangeArrowheads="1"/>
          </p:cNvSpPr>
          <p:nvPr/>
        </p:nvSpPr>
        <p:spPr bwMode="auto">
          <a:xfrm>
            <a:off x="3492500" y="40052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otec</a:t>
            </a:r>
          </a:p>
          <a:p>
            <a:pPr algn="ctr"/>
            <a:r>
              <a:rPr lang="cs-CZ"/>
              <a:t>táta</a:t>
            </a:r>
          </a:p>
        </p:txBody>
      </p:sp>
      <p:sp>
        <p:nvSpPr>
          <p:cNvPr id="17419" name="Oval 15"/>
          <p:cNvSpPr>
            <a:spLocks noChangeArrowheads="1"/>
          </p:cNvSpPr>
          <p:nvPr/>
        </p:nvSpPr>
        <p:spPr bwMode="auto">
          <a:xfrm>
            <a:off x="5076825" y="33575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máma</a:t>
            </a:r>
          </a:p>
          <a:p>
            <a:pPr algn="ctr"/>
            <a:r>
              <a:rPr lang="cs-CZ"/>
              <a:t>táta</a:t>
            </a:r>
          </a:p>
        </p:txBody>
      </p:sp>
      <p:sp>
        <p:nvSpPr>
          <p:cNvPr id="17420" name="Oval 16"/>
          <p:cNvSpPr>
            <a:spLocks noChangeArrowheads="1"/>
          </p:cNvSpPr>
          <p:nvPr/>
        </p:nvSpPr>
        <p:spPr bwMode="auto">
          <a:xfrm>
            <a:off x="5435600" y="42211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ano</a:t>
            </a:r>
          </a:p>
          <a:p>
            <a:pPr algn="ctr"/>
            <a:r>
              <a:rPr lang="cs-CZ"/>
              <a:t>ne</a:t>
            </a:r>
          </a:p>
        </p:txBody>
      </p:sp>
      <p:sp>
        <p:nvSpPr>
          <p:cNvPr id="17421" name="Oval 17"/>
          <p:cNvSpPr>
            <a:spLocks noChangeArrowheads="1"/>
          </p:cNvSpPr>
          <p:nvPr/>
        </p:nvSpPr>
        <p:spPr bwMode="auto">
          <a:xfrm>
            <a:off x="4140200" y="30686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pěkný</a:t>
            </a:r>
          </a:p>
          <a:p>
            <a:pPr algn="ctr"/>
            <a:r>
              <a:rPr lang="cs-CZ"/>
              <a:t>hezký</a:t>
            </a:r>
          </a:p>
        </p:txBody>
      </p:sp>
      <p:sp>
        <p:nvSpPr>
          <p:cNvPr id="17422" name="Line 18"/>
          <p:cNvSpPr>
            <a:spLocks noChangeShapeType="1"/>
          </p:cNvSpPr>
          <p:nvPr/>
        </p:nvSpPr>
        <p:spPr bwMode="auto">
          <a:xfrm>
            <a:off x="1258888" y="3644900"/>
            <a:ext cx="288925" cy="2232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3" name="Line 19"/>
          <p:cNvSpPr>
            <a:spLocks noChangeShapeType="1"/>
          </p:cNvSpPr>
          <p:nvPr/>
        </p:nvSpPr>
        <p:spPr bwMode="auto">
          <a:xfrm flipH="1">
            <a:off x="1547813" y="2852738"/>
            <a:ext cx="287337" cy="30241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4" name="Line 20"/>
          <p:cNvSpPr>
            <a:spLocks noChangeShapeType="1"/>
          </p:cNvSpPr>
          <p:nvPr/>
        </p:nvSpPr>
        <p:spPr bwMode="auto">
          <a:xfrm flipH="1">
            <a:off x="1476375" y="2781300"/>
            <a:ext cx="1150938" cy="316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5" name="Line 21"/>
          <p:cNvSpPr>
            <a:spLocks noChangeShapeType="1"/>
          </p:cNvSpPr>
          <p:nvPr/>
        </p:nvSpPr>
        <p:spPr bwMode="auto">
          <a:xfrm flipH="1">
            <a:off x="1403350" y="3933825"/>
            <a:ext cx="1368425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6" name="Line 22"/>
          <p:cNvSpPr>
            <a:spLocks noChangeShapeType="1"/>
          </p:cNvSpPr>
          <p:nvPr/>
        </p:nvSpPr>
        <p:spPr bwMode="auto">
          <a:xfrm>
            <a:off x="4067175" y="4868863"/>
            <a:ext cx="649288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7" name="Line 23"/>
          <p:cNvSpPr>
            <a:spLocks noChangeShapeType="1"/>
          </p:cNvSpPr>
          <p:nvPr/>
        </p:nvSpPr>
        <p:spPr bwMode="auto">
          <a:xfrm>
            <a:off x="4716463" y="3933825"/>
            <a:ext cx="0" cy="2447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8" name="Line 24"/>
          <p:cNvSpPr>
            <a:spLocks noChangeShapeType="1"/>
          </p:cNvSpPr>
          <p:nvPr/>
        </p:nvSpPr>
        <p:spPr bwMode="auto">
          <a:xfrm flipH="1">
            <a:off x="4716463" y="4221163"/>
            <a:ext cx="576262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29" name="Line 25"/>
          <p:cNvSpPr>
            <a:spLocks noChangeShapeType="1"/>
          </p:cNvSpPr>
          <p:nvPr/>
        </p:nvSpPr>
        <p:spPr bwMode="auto">
          <a:xfrm flipH="1">
            <a:off x="4716463" y="5084763"/>
            <a:ext cx="1008062" cy="1081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0" name="Line 26"/>
          <p:cNvSpPr>
            <a:spLocks noChangeShapeType="1"/>
          </p:cNvSpPr>
          <p:nvPr/>
        </p:nvSpPr>
        <p:spPr bwMode="auto">
          <a:xfrm>
            <a:off x="6516688" y="3284538"/>
            <a:ext cx="647700" cy="2305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1" name="Line 27"/>
          <p:cNvSpPr>
            <a:spLocks noChangeShapeType="1"/>
          </p:cNvSpPr>
          <p:nvPr/>
        </p:nvSpPr>
        <p:spPr bwMode="auto">
          <a:xfrm>
            <a:off x="7019925" y="2565400"/>
            <a:ext cx="144463" cy="3095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2" name="Line 28"/>
          <p:cNvSpPr>
            <a:spLocks noChangeShapeType="1"/>
          </p:cNvSpPr>
          <p:nvPr/>
        </p:nvSpPr>
        <p:spPr bwMode="auto">
          <a:xfrm flipH="1">
            <a:off x="7092950" y="2420938"/>
            <a:ext cx="647700" cy="3240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7433" name="Line 29"/>
          <p:cNvSpPr>
            <a:spLocks noChangeShapeType="1"/>
          </p:cNvSpPr>
          <p:nvPr/>
        </p:nvSpPr>
        <p:spPr bwMode="auto">
          <a:xfrm flipH="1">
            <a:off x="7019925" y="3716338"/>
            <a:ext cx="1008063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Vybarvi jen ty balónky, které ukrývají slova podobného nebo stejného významu.</a:t>
            </a:r>
          </a:p>
        </p:txBody>
      </p:sp>
      <p:sp>
        <p:nvSpPr>
          <p:cNvPr id="18434" name="Oval 4"/>
          <p:cNvSpPr>
            <a:spLocks noChangeArrowheads="1"/>
          </p:cNvSpPr>
          <p:nvPr/>
        </p:nvSpPr>
        <p:spPr bwMode="auto">
          <a:xfrm>
            <a:off x="1403350" y="191611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zničit</a:t>
            </a:r>
          </a:p>
          <a:p>
            <a:pPr algn="ctr"/>
            <a:r>
              <a:rPr lang="cs-CZ"/>
              <a:t>opravit</a:t>
            </a:r>
          </a:p>
        </p:txBody>
      </p:sp>
      <p:sp>
        <p:nvSpPr>
          <p:cNvPr id="18435" name="Oval 5"/>
          <p:cNvSpPr>
            <a:spLocks noChangeArrowheads="1"/>
          </p:cNvSpPr>
          <p:nvPr/>
        </p:nvSpPr>
        <p:spPr bwMode="auto">
          <a:xfrm>
            <a:off x="684213" y="2708275"/>
            <a:ext cx="914400" cy="914400"/>
          </a:xfrm>
          <a:prstGeom prst="ellipse">
            <a:avLst/>
          </a:prstGeom>
          <a:solidFill>
            <a:srgbClr val="FBB6A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běžet</a:t>
            </a:r>
          </a:p>
          <a:p>
            <a:pPr algn="ctr"/>
            <a:r>
              <a:rPr lang="cs-CZ"/>
              <a:t>utíkat</a:t>
            </a:r>
          </a:p>
        </p:txBody>
      </p:sp>
      <p:sp>
        <p:nvSpPr>
          <p:cNvPr id="18436" name="Oval 6"/>
          <p:cNvSpPr>
            <a:spLocks noChangeArrowheads="1"/>
          </p:cNvSpPr>
          <p:nvPr/>
        </p:nvSpPr>
        <p:spPr bwMode="auto">
          <a:xfrm>
            <a:off x="2484438" y="30686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hezký</a:t>
            </a:r>
          </a:p>
          <a:p>
            <a:pPr algn="ctr"/>
            <a:r>
              <a:rPr lang="cs-CZ"/>
              <a:t>škaredý</a:t>
            </a:r>
          </a:p>
        </p:txBody>
      </p:sp>
      <p:sp>
        <p:nvSpPr>
          <p:cNvPr id="18437" name="Oval 7"/>
          <p:cNvSpPr>
            <a:spLocks noChangeArrowheads="1"/>
          </p:cNvSpPr>
          <p:nvPr/>
        </p:nvSpPr>
        <p:spPr bwMode="auto">
          <a:xfrm>
            <a:off x="2484438" y="1989138"/>
            <a:ext cx="914400" cy="914400"/>
          </a:xfrm>
          <a:prstGeom prst="ellipse">
            <a:avLst/>
          </a:prstGeom>
          <a:solidFill>
            <a:srgbClr val="FBB6A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plaz</a:t>
            </a:r>
          </a:p>
          <a:p>
            <a:pPr algn="ctr"/>
            <a:r>
              <a:rPr lang="cs-CZ"/>
              <a:t>had</a:t>
            </a:r>
          </a:p>
        </p:txBody>
      </p:sp>
      <p:sp>
        <p:nvSpPr>
          <p:cNvPr id="18438" name="Oval 8"/>
          <p:cNvSpPr>
            <a:spLocks noChangeArrowheads="1"/>
          </p:cNvSpPr>
          <p:nvPr/>
        </p:nvSpPr>
        <p:spPr bwMode="auto">
          <a:xfrm>
            <a:off x="5795963" y="2420938"/>
            <a:ext cx="914400" cy="914400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aktovka</a:t>
            </a:r>
          </a:p>
          <a:p>
            <a:pPr algn="ctr"/>
            <a:r>
              <a:rPr lang="cs-CZ"/>
              <a:t>taška</a:t>
            </a:r>
          </a:p>
        </p:txBody>
      </p:sp>
      <p:sp>
        <p:nvSpPr>
          <p:cNvPr id="18439" name="Oval 9"/>
          <p:cNvSpPr>
            <a:spLocks noChangeArrowheads="1"/>
          </p:cNvSpPr>
          <p:nvPr/>
        </p:nvSpPr>
        <p:spPr bwMode="auto">
          <a:xfrm>
            <a:off x="6443663" y="1628775"/>
            <a:ext cx="914400" cy="914400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vada</a:t>
            </a:r>
          </a:p>
          <a:p>
            <a:pPr algn="ctr"/>
            <a:r>
              <a:rPr lang="cs-CZ"/>
              <a:t>kaz</a:t>
            </a:r>
          </a:p>
        </p:txBody>
      </p:sp>
      <p:sp>
        <p:nvSpPr>
          <p:cNvPr id="18440" name="Oval 10"/>
          <p:cNvSpPr>
            <a:spLocks noChangeArrowheads="1"/>
          </p:cNvSpPr>
          <p:nvPr/>
        </p:nvSpPr>
        <p:spPr bwMode="auto">
          <a:xfrm>
            <a:off x="7596188" y="28527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židle</a:t>
            </a:r>
          </a:p>
          <a:p>
            <a:pPr algn="ctr"/>
            <a:r>
              <a:rPr lang="cs-CZ"/>
              <a:t>stůl</a:t>
            </a:r>
          </a:p>
        </p:txBody>
      </p:sp>
      <p:sp>
        <p:nvSpPr>
          <p:cNvPr id="18441" name="Oval 11"/>
          <p:cNvSpPr>
            <a:spLocks noChangeArrowheads="1"/>
          </p:cNvSpPr>
          <p:nvPr/>
        </p:nvSpPr>
        <p:spPr bwMode="auto">
          <a:xfrm>
            <a:off x="7451725" y="1557338"/>
            <a:ext cx="914400" cy="914400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pokazit</a:t>
            </a:r>
          </a:p>
          <a:p>
            <a:pPr algn="ctr"/>
            <a:r>
              <a:rPr lang="cs-CZ"/>
              <a:t>poškodit</a:t>
            </a:r>
          </a:p>
        </p:txBody>
      </p:sp>
      <p:sp>
        <p:nvSpPr>
          <p:cNvPr id="18442" name="Oval 12"/>
          <p:cNvSpPr>
            <a:spLocks noChangeArrowheads="1"/>
          </p:cNvSpPr>
          <p:nvPr/>
        </p:nvSpPr>
        <p:spPr bwMode="auto">
          <a:xfrm>
            <a:off x="3492500" y="4005263"/>
            <a:ext cx="914400" cy="914400"/>
          </a:xfrm>
          <a:prstGeom prst="ellipse">
            <a:avLst/>
          </a:prstGeom>
          <a:solidFill>
            <a:srgbClr val="FF33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otec</a:t>
            </a:r>
          </a:p>
          <a:p>
            <a:pPr algn="ctr"/>
            <a:r>
              <a:rPr lang="cs-CZ"/>
              <a:t>táta</a:t>
            </a:r>
          </a:p>
        </p:txBody>
      </p:sp>
      <p:sp>
        <p:nvSpPr>
          <p:cNvPr id="18443" name="Oval 13"/>
          <p:cNvSpPr>
            <a:spLocks noChangeArrowheads="1"/>
          </p:cNvSpPr>
          <p:nvPr/>
        </p:nvSpPr>
        <p:spPr bwMode="auto">
          <a:xfrm>
            <a:off x="5076825" y="33575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máma</a:t>
            </a:r>
          </a:p>
          <a:p>
            <a:pPr algn="ctr"/>
            <a:r>
              <a:rPr lang="cs-CZ"/>
              <a:t>táta</a:t>
            </a:r>
          </a:p>
        </p:txBody>
      </p:sp>
      <p:sp>
        <p:nvSpPr>
          <p:cNvPr id="18444" name="Oval 14"/>
          <p:cNvSpPr>
            <a:spLocks noChangeArrowheads="1"/>
          </p:cNvSpPr>
          <p:nvPr/>
        </p:nvSpPr>
        <p:spPr bwMode="auto">
          <a:xfrm>
            <a:off x="5435600" y="42211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ano</a:t>
            </a:r>
          </a:p>
          <a:p>
            <a:pPr algn="ctr"/>
            <a:r>
              <a:rPr lang="cs-CZ"/>
              <a:t>ne</a:t>
            </a:r>
          </a:p>
        </p:txBody>
      </p:sp>
      <p:sp>
        <p:nvSpPr>
          <p:cNvPr id="18445" name="Oval 15"/>
          <p:cNvSpPr>
            <a:spLocks noChangeArrowheads="1"/>
          </p:cNvSpPr>
          <p:nvPr/>
        </p:nvSpPr>
        <p:spPr bwMode="auto">
          <a:xfrm>
            <a:off x="4140200" y="3068638"/>
            <a:ext cx="914400" cy="914400"/>
          </a:xfrm>
          <a:prstGeom prst="ellipse">
            <a:avLst/>
          </a:prstGeom>
          <a:solidFill>
            <a:srgbClr val="FF33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pěkný</a:t>
            </a:r>
          </a:p>
          <a:p>
            <a:pPr algn="ctr"/>
            <a:r>
              <a:rPr lang="cs-CZ"/>
              <a:t>hezký</a:t>
            </a:r>
          </a:p>
        </p:txBody>
      </p:sp>
      <p:sp>
        <p:nvSpPr>
          <p:cNvPr id="18446" name="Line 16"/>
          <p:cNvSpPr>
            <a:spLocks noChangeShapeType="1"/>
          </p:cNvSpPr>
          <p:nvPr/>
        </p:nvSpPr>
        <p:spPr bwMode="auto">
          <a:xfrm>
            <a:off x="1258888" y="3644900"/>
            <a:ext cx="288925" cy="2232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7" name="Line 17"/>
          <p:cNvSpPr>
            <a:spLocks noChangeShapeType="1"/>
          </p:cNvSpPr>
          <p:nvPr/>
        </p:nvSpPr>
        <p:spPr bwMode="auto">
          <a:xfrm flipH="1">
            <a:off x="1547813" y="2852738"/>
            <a:ext cx="287337" cy="30241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8" name="Line 18"/>
          <p:cNvSpPr>
            <a:spLocks noChangeShapeType="1"/>
          </p:cNvSpPr>
          <p:nvPr/>
        </p:nvSpPr>
        <p:spPr bwMode="auto">
          <a:xfrm flipH="1">
            <a:off x="1476375" y="2781300"/>
            <a:ext cx="1150938" cy="316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49" name="Line 19"/>
          <p:cNvSpPr>
            <a:spLocks noChangeShapeType="1"/>
          </p:cNvSpPr>
          <p:nvPr/>
        </p:nvSpPr>
        <p:spPr bwMode="auto">
          <a:xfrm flipH="1">
            <a:off x="1403350" y="3933825"/>
            <a:ext cx="1368425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0" name="Line 20"/>
          <p:cNvSpPr>
            <a:spLocks noChangeShapeType="1"/>
          </p:cNvSpPr>
          <p:nvPr/>
        </p:nvSpPr>
        <p:spPr bwMode="auto">
          <a:xfrm>
            <a:off x="4067175" y="4868863"/>
            <a:ext cx="649288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1" name="Line 21"/>
          <p:cNvSpPr>
            <a:spLocks noChangeShapeType="1"/>
          </p:cNvSpPr>
          <p:nvPr/>
        </p:nvSpPr>
        <p:spPr bwMode="auto">
          <a:xfrm>
            <a:off x="4716463" y="3933825"/>
            <a:ext cx="0" cy="2447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2" name="Line 22"/>
          <p:cNvSpPr>
            <a:spLocks noChangeShapeType="1"/>
          </p:cNvSpPr>
          <p:nvPr/>
        </p:nvSpPr>
        <p:spPr bwMode="auto">
          <a:xfrm flipH="1">
            <a:off x="4716463" y="4221163"/>
            <a:ext cx="576262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3" name="Line 23"/>
          <p:cNvSpPr>
            <a:spLocks noChangeShapeType="1"/>
          </p:cNvSpPr>
          <p:nvPr/>
        </p:nvSpPr>
        <p:spPr bwMode="auto">
          <a:xfrm flipH="1">
            <a:off x="4716463" y="5084763"/>
            <a:ext cx="1008062" cy="1081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4" name="Line 24"/>
          <p:cNvSpPr>
            <a:spLocks noChangeShapeType="1"/>
          </p:cNvSpPr>
          <p:nvPr/>
        </p:nvSpPr>
        <p:spPr bwMode="auto">
          <a:xfrm>
            <a:off x="6516688" y="3284538"/>
            <a:ext cx="647700" cy="2305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5" name="Line 25"/>
          <p:cNvSpPr>
            <a:spLocks noChangeShapeType="1"/>
          </p:cNvSpPr>
          <p:nvPr/>
        </p:nvSpPr>
        <p:spPr bwMode="auto">
          <a:xfrm>
            <a:off x="7019925" y="2565400"/>
            <a:ext cx="144463" cy="3095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6" name="Line 26"/>
          <p:cNvSpPr>
            <a:spLocks noChangeShapeType="1"/>
          </p:cNvSpPr>
          <p:nvPr/>
        </p:nvSpPr>
        <p:spPr bwMode="auto">
          <a:xfrm flipH="1">
            <a:off x="7092950" y="2420938"/>
            <a:ext cx="647700" cy="3240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8457" name="Line 27"/>
          <p:cNvSpPr>
            <a:spLocks noChangeShapeType="1"/>
          </p:cNvSpPr>
          <p:nvPr/>
        </p:nvSpPr>
        <p:spPr bwMode="auto">
          <a:xfrm flipH="1">
            <a:off x="7019925" y="3716338"/>
            <a:ext cx="1008063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 rámečku dopiš slova podobného nebo stejného významu</a:t>
            </a:r>
          </a:p>
        </p:txBody>
      </p:sp>
      <p:sp>
        <p:nvSpPr>
          <p:cNvPr id="19458" name="Rectangle 5"/>
          <p:cNvSpPr>
            <a:spLocks noChangeArrowheads="1"/>
          </p:cNvSpPr>
          <p:nvPr/>
        </p:nvSpPr>
        <p:spPr bwMode="auto">
          <a:xfrm>
            <a:off x="684213" y="1700213"/>
            <a:ext cx="1295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hezký</a:t>
            </a:r>
          </a:p>
        </p:txBody>
      </p:sp>
      <p:sp>
        <p:nvSpPr>
          <p:cNvPr id="19459" name="Rectangle 6"/>
          <p:cNvSpPr>
            <a:spLocks noChangeArrowheads="1"/>
          </p:cNvSpPr>
          <p:nvPr/>
        </p:nvSpPr>
        <p:spPr bwMode="auto">
          <a:xfrm>
            <a:off x="1979613" y="1700213"/>
            <a:ext cx="151288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0" name="Rectangle 7"/>
          <p:cNvSpPr>
            <a:spLocks noChangeArrowheads="1"/>
          </p:cNvSpPr>
          <p:nvPr/>
        </p:nvSpPr>
        <p:spPr bwMode="auto">
          <a:xfrm>
            <a:off x="684213" y="2852738"/>
            <a:ext cx="15113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škaredý</a:t>
            </a:r>
          </a:p>
        </p:txBody>
      </p:sp>
      <p:sp>
        <p:nvSpPr>
          <p:cNvPr id="19461" name="Rectangle 8"/>
          <p:cNvSpPr>
            <a:spLocks noChangeArrowheads="1"/>
          </p:cNvSpPr>
          <p:nvPr/>
        </p:nvSpPr>
        <p:spPr bwMode="auto">
          <a:xfrm>
            <a:off x="1979613" y="2852738"/>
            <a:ext cx="151288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2" name="Rectangle 9"/>
          <p:cNvSpPr>
            <a:spLocks noChangeArrowheads="1"/>
          </p:cNvSpPr>
          <p:nvPr/>
        </p:nvSpPr>
        <p:spPr bwMode="auto">
          <a:xfrm>
            <a:off x="684213" y="3933825"/>
            <a:ext cx="13668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pilný</a:t>
            </a:r>
          </a:p>
        </p:txBody>
      </p:sp>
      <p:sp>
        <p:nvSpPr>
          <p:cNvPr id="19463" name="Rectangle 10"/>
          <p:cNvSpPr>
            <a:spLocks noChangeArrowheads="1"/>
          </p:cNvSpPr>
          <p:nvPr/>
        </p:nvSpPr>
        <p:spPr bwMode="auto">
          <a:xfrm>
            <a:off x="2051050" y="3933825"/>
            <a:ext cx="144145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4" name="Rectangle 11"/>
          <p:cNvSpPr>
            <a:spLocks noChangeArrowheads="1"/>
          </p:cNvSpPr>
          <p:nvPr/>
        </p:nvSpPr>
        <p:spPr bwMode="auto">
          <a:xfrm>
            <a:off x="684213" y="4941888"/>
            <a:ext cx="13668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dívka</a:t>
            </a:r>
          </a:p>
        </p:txBody>
      </p:sp>
      <p:sp>
        <p:nvSpPr>
          <p:cNvPr id="19465" name="Rectangle 12"/>
          <p:cNvSpPr>
            <a:spLocks noChangeArrowheads="1"/>
          </p:cNvSpPr>
          <p:nvPr/>
        </p:nvSpPr>
        <p:spPr bwMode="auto">
          <a:xfrm>
            <a:off x="2051050" y="4941888"/>
            <a:ext cx="144145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6" name="Rectangle 13"/>
          <p:cNvSpPr>
            <a:spLocks noChangeArrowheads="1"/>
          </p:cNvSpPr>
          <p:nvPr/>
        </p:nvSpPr>
        <p:spPr bwMode="auto">
          <a:xfrm>
            <a:off x="5076825" y="1773238"/>
            <a:ext cx="1655763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matka</a:t>
            </a:r>
          </a:p>
        </p:txBody>
      </p:sp>
      <p:sp>
        <p:nvSpPr>
          <p:cNvPr id="19467" name="Rectangle 14"/>
          <p:cNvSpPr>
            <a:spLocks noChangeArrowheads="1"/>
          </p:cNvSpPr>
          <p:nvPr/>
        </p:nvSpPr>
        <p:spPr bwMode="auto">
          <a:xfrm>
            <a:off x="6732588" y="1773238"/>
            <a:ext cx="1727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8" name="Rectangle 15"/>
          <p:cNvSpPr>
            <a:spLocks noChangeArrowheads="1"/>
          </p:cNvSpPr>
          <p:nvPr/>
        </p:nvSpPr>
        <p:spPr bwMode="auto">
          <a:xfrm>
            <a:off x="5076825" y="2852738"/>
            <a:ext cx="1727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utíkat</a:t>
            </a:r>
          </a:p>
        </p:txBody>
      </p:sp>
      <p:sp>
        <p:nvSpPr>
          <p:cNvPr id="19469" name="Rectangle 16"/>
          <p:cNvSpPr>
            <a:spLocks noChangeArrowheads="1"/>
          </p:cNvSpPr>
          <p:nvPr/>
        </p:nvSpPr>
        <p:spPr bwMode="auto">
          <a:xfrm>
            <a:off x="6804025" y="2852738"/>
            <a:ext cx="1655763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0" name="Rectangle 18"/>
          <p:cNvSpPr>
            <a:spLocks noChangeArrowheads="1"/>
          </p:cNvSpPr>
          <p:nvPr/>
        </p:nvSpPr>
        <p:spPr bwMode="auto">
          <a:xfrm>
            <a:off x="5076825" y="3933825"/>
            <a:ext cx="1727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dým</a:t>
            </a:r>
          </a:p>
        </p:txBody>
      </p:sp>
      <p:sp>
        <p:nvSpPr>
          <p:cNvPr id="19471" name="Rectangle 19"/>
          <p:cNvSpPr>
            <a:spLocks noChangeArrowheads="1"/>
          </p:cNvSpPr>
          <p:nvPr/>
        </p:nvSpPr>
        <p:spPr bwMode="auto">
          <a:xfrm>
            <a:off x="6804025" y="3933825"/>
            <a:ext cx="1728788" cy="9350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72" name="Rectangle 20"/>
          <p:cNvSpPr>
            <a:spLocks noChangeArrowheads="1"/>
          </p:cNvSpPr>
          <p:nvPr/>
        </p:nvSpPr>
        <p:spPr bwMode="auto">
          <a:xfrm>
            <a:off x="5076825" y="4941888"/>
            <a:ext cx="1727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muzika</a:t>
            </a:r>
          </a:p>
        </p:txBody>
      </p:sp>
      <p:sp>
        <p:nvSpPr>
          <p:cNvPr id="19473" name="Rectangle 21"/>
          <p:cNvSpPr>
            <a:spLocks noChangeArrowheads="1"/>
          </p:cNvSpPr>
          <p:nvPr/>
        </p:nvSpPr>
        <p:spPr bwMode="auto">
          <a:xfrm>
            <a:off x="6804025" y="4941888"/>
            <a:ext cx="172878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 rámečku dopiš slova podobného nebo stejného významu</a:t>
            </a:r>
          </a:p>
        </p:txBody>
      </p:sp>
      <p:sp>
        <p:nvSpPr>
          <p:cNvPr id="20482" name="Rectangle 4"/>
          <p:cNvSpPr>
            <a:spLocks noChangeArrowheads="1"/>
          </p:cNvSpPr>
          <p:nvPr/>
        </p:nvSpPr>
        <p:spPr bwMode="auto">
          <a:xfrm>
            <a:off x="684213" y="1700213"/>
            <a:ext cx="1295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hezký</a:t>
            </a:r>
          </a:p>
        </p:txBody>
      </p:sp>
      <p:sp>
        <p:nvSpPr>
          <p:cNvPr id="20483" name="Rectangle 5"/>
          <p:cNvSpPr>
            <a:spLocks noChangeArrowheads="1"/>
          </p:cNvSpPr>
          <p:nvPr/>
        </p:nvSpPr>
        <p:spPr bwMode="auto">
          <a:xfrm>
            <a:off x="1979613" y="1700213"/>
            <a:ext cx="151288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3300"/>
                </a:solidFill>
              </a:rPr>
              <a:t>pěkný</a:t>
            </a:r>
          </a:p>
        </p:txBody>
      </p:sp>
      <p:sp>
        <p:nvSpPr>
          <p:cNvPr id="20484" name="Rectangle 6"/>
          <p:cNvSpPr>
            <a:spLocks noChangeArrowheads="1"/>
          </p:cNvSpPr>
          <p:nvPr/>
        </p:nvSpPr>
        <p:spPr bwMode="auto">
          <a:xfrm>
            <a:off x="684213" y="2852738"/>
            <a:ext cx="15113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škaredý</a:t>
            </a:r>
          </a:p>
        </p:txBody>
      </p:sp>
      <p:sp>
        <p:nvSpPr>
          <p:cNvPr id="20485" name="Rectangle 7"/>
          <p:cNvSpPr>
            <a:spLocks noChangeArrowheads="1"/>
          </p:cNvSpPr>
          <p:nvPr/>
        </p:nvSpPr>
        <p:spPr bwMode="auto">
          <a:xfrm>
            <a:off x="1979613" y="2852738"/>
            <a:ext cx="151288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3300"/>
                </a:solidFill>
              </a:rPr>
              <a:t>ošklivý</a:t>
            </a:r>
          </a:p>
        </p:txBody>
      </p:sp>
      <p:sp>
        <p:nvSpPr>
          <p:cNvPr id="20486" name="Rectangle 8"/>
          <p:cNvSpPr>
            <a:spLocks noChangeArrowheads="1"/>
          </p:cNvSpPr>
          <p:nvPr/>
        </p:nvSpPr>
        <p:spPr bwMode="auto">
          <a:xfrm>
            <a:off x="684213" y="3933825"/>
            <a:ext cx="13668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pilný</a:t>
            </a:r>
          </a:p>
        </p:txBody>
      </p:sp>
      <p:sp>
        <p:nvSpPr>
          <p:cNvPr id="20487" name="Rectangle 9"/>
          <p:cNvSpPr>
            <a:spLocks noChangeArrowheads="1"/>
          </p:cNvSpPr>
          <p:nvPr/>
        </p:nvSpPr>
        <p:spPr bwMode="auto">
          <a:xfrm>
            <a:off x="2051050" y="3933825"/>
            <a:ext cx="144145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3300"/>
                </a:solidFill>
              </a:rPr>
              <a:t>pracovitý</a:t>
            </a:r>
          </a:p>
        </p:txBody>
      </p:sp>
      <p:sp>
        <p:nvSpPr>
          <p:cNvPr id="20488" name="Rectangle 10"/>
          <p:cNvSpPr>
            <a:spLocks noChangeArrowheads="1"/>
          </p:cNvSpPr>
          <p:nvPr/>
        </p:nvSpPr>
        <p:spPr bwMode="auto">
          <a:xfrm>
            <a:off x="684213" y="4941888"/>
            <a:ext cx="13668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dívka</a:t>
            </a:r>
          </a:p>
        </p:txBody>
      </p:sp>
      <p:sp>
        <p:nvSpPr>
          <p:cNvPr id="20489" name="Rectangle 11"/>
          <p:cNvSpPr>
            <a:spLocks noChangeArrowheads="1"/>
          </p:cNvSpPr>
          <p:nvPr/>
        </p:nvSpPr>
        <p:spPr bwMode="auto">
          <a:xfrm>
            <a:off x="2051050" y="4941888"/>
            <a:ext cx="144145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3300"/>
                </a:solidFill>
              </a:rPr>
              <a:t>holka</a:t>
            </a:r>
          </a:p>
        </p:txBody>
      </p:sp>
      <p:sp>
        <p:nvSpPr>
          <p:cNvPr id="20490" name="Rectangle 12"/>
          <p:cNvSpPr>
            <a:spLocks noChangeArrowheads="1"/>
          </p:cNvSpPr>
          <p:nvPr/>
        </p:nvSpPr>
        <p:spPr bwMode="auto">
          <a:xfrm>
            <a:off x="5076825" y="1773238"/>
            <a:ext cx="1655763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matka</a:t>
            </a:r>
          </a:p>
        </p:txBody>
      </p:sp>
      <p:sp>
        <p:nvSpPr>
          <p:cNvPr id="20491" name="Rectangle 13"/>
          <p:cNvSpPr>
            <a:spLocks noChangeArrowheads="1"/>
          </p:cNvSpPr>
          <p:nvPr/>
        </p:nvSpPr>
        <p:spPr bwMode="auto">
          <a:xfrm>
            <a:off x="6732588" y="1773238"/>
            <a:ext cx="1727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3300"/>
                </a:solidFill>
              </a:rPr>
              <a:t>maminka</a:t>
            </a:r>
          </a:p>
        </p:txBody>
      </p:sp>
      <p:sp>
        <p:nvSpPr>
          <p:cNvPr id="20492" name="Rectangle 14"/>
          <p:cNvSpPr>
            <a:spLocks noChangeArrowheads="1"/>
          </p:cNvSpPr>
          <p:nvPr/>
        </p:nvSpPr>
        <p:spPr bwMode="auto">
          <a:xfrm>
            <a:off x="5076825" y="2852738"/>
            <a:ext cx="1727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utíkat</a:t>
            </a:r>
          </a:p>
        </p:txBody>
      </p:sp>
      <p:sp>
        <p:nvSpPr>
          <p:cNvPr id="20493" name="Rectangle 15"/>
          <p:cNvSpPr>
            <a:spLocks noChangeArrowheads="1"/>
          </p:cNvSpPr>
          <p:nvPr/>
        </p:nvSpPr>
        <p:spPr bwMode="auto">
          <a:xfrm>
            <a:off x="6804025" y="2852738"/>
            <a:ext cx="1655763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3300"/>
                </a:solidFill>
              </a:rPr>
              <a:t>běžet</a:t>
            </a:r>
          </a:p>
        </p:txBody>
      </p:sp>
      <p:sp>
        <p:nvSpPr>
          <p:cNvPr id="20494" name="Rectangle 16"/>
          <p:cNvSpPr>
            <a:spLocks noChangeArrowheads="1"/>
          </p:cNvSpPr>
          <p:nvPr/>
        </p:nvSpPr>
        <p:spPr bwMode="auto">
          <a:xfrm>
            <a:off x="5076825" y="3933825"/>
            <a:ext cx="1727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dým</a:t>
            </a:r>
          </a:p>
        </p:txBody>
      </p:sp>
      <p:sp>
        <p:nvSpPr>
          <p:cNvPr id="20495" name="Rectangle 17"/>
          <p:cNvSpPr>
            <a:spLocks noChangeArrowheads="1"/>
          </p:cNvSpPr>
          <p:nvPr/>
        </p:nvSpPr>
        <p:spPr bwMode="auto">
          <a:xfrm>
            <a:off x="6804025" y="3933825"/>
            <a:ext cx="1728788" cy="9350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3300"/>
                </a:solidFill>
              </a:rPr>
              <a:t>kouř</a:t>
            </a:r>
          </a:p>
        </p:txBody>
      </p:sp>
      <p:sp>
        <p:nvSpPr>
          <p:cNvPr id="20496" name="Rectangle 18"/>
          <p:cNvSpPr>
            <a:spLocks noChangeArrowheads="1"/>
          </p:cNvSpPr>
          <p:nvPr/>
        </p:nvSpPr>
        <p:spPr bwMode="auto">
          <a:xfrm>
            <a:off x="5076825" y="4941888"/>
            <a:ext cx="17272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muzika</a:t>
            </a:r>
          </a:p>
        </p:txBody>
      </p:sp>
      <p:sp>
        <p:nvSpPr>
          <p:cNvPr id="20497" name="Rectangle 19"/>
          <p:cNvSpPr>
            <a:spLocks noChangeArrowheads="1"/>
          </p:cNvSpPr>
          <p:nvPr/>
        </p:nvSpPr>
        <p:spPr bwMode="auto">
          <a:xfrm>
            <a:off x="6804025" y="4941888"/>
            <a:ext cx="172878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>
                <a:solidFill>
                  <a:srgbClr val="FF3300"/>
                </a:solidFill>
              </a:rPr>
              <a:t>hudba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Spoj čarou dvojice slov podobného nebo stejného významu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z="2400" b="1" smtClean="0"/>
              <a:t>silnice</a:t>
            </a:r>
          </a:p>
          <a:p>
            <a:pPr eaLnBrk="1" hangingPunct="1"/>
            <a:r>
              <a:rPr lang="cs-CZ" sz="2400" b="1" smtClean="0"/>
              <a:t>dým</a:t>
            </a:r>
          </a:p>
          <a:p>
            <a:pPr eaLnBrk="1" hangingPunct="1"/>
            <a:r>
              <a:rPr lang="cs-CZ" sz="2400" b="1" smtClean="0"/>
              <a:t>kopaná</a:t>
            </a:r>
          </a:p>
          <a:p>
            <a:pPr eaLnBrk="1" hangingPunct="1"/>
            <a:r>
              <a:rPr lang="cs-CZ" sz="2400" b="1" smtClean="0"/>
              <a:t>trochu</a:t>
            </a:r>
          </a:p>
          <a:p>
            <a:pPr eaLnBrk="1" hangingPunct="1"/>
            <a:r>
              <a:rPr lang="cs-CZ" sz="2400" b="1" smtClean="0"/>
              <a:t>chlapec</a:t>
            </a:r>
          </a:p>
          <a:p>
            <a:pPr eaLnBrk="1" hangingPunct="1"/>
            <a:r>
              <a:rPr lang="cs-CZ" sz="2400" b="1" smtClean="0"/>
              <a:t>táta</a:t>
            </a:r>
          </a:p>
          <a:p>
            <a:pPr eaLnBrk="1" hangingPunct="1"/>
            <a:r>
              <a:rPr lang="cs-CZ" sz="2400" b="1" smtClean="0"/>
              <a:t>pěkný</a:t>
            </a:r>
          </a:p>
          <a:p>
            <a:pPr eaLnBrk="1" hangingPunct="1"/>
            <a:r>
              <a:rPr lang="cs-CZ" sz="2400" b="1" smtClean="0"/>
              <a:t>poškodit</a:t>
            </a:r>
          </a:p>
          <a:p>
            <a:pPr eaLnBrk="1" hangingPunct="1"/>
            <a:r>
              <a:rPr lang="cs-CZ" sz="2400" b="1" smtClean="0"/>
              <a:t>aktovka</a:t>
            </a:r>
          </a:p>
          <a:p>
            <a:pPr eaLnBrk="1" hangingPunct="1"/>
            <a:r>
              <a:rPr lang="cs-CZ" sz="2400" b="1" smtClean="0"/>
              <a:t>penál</a:t>
            </a:r>
          </a:p>
        </p:txBody>
      </p:sp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400" b="1" smtClean="0"/>
              <a:t>fotbal</a:t>
            </a:r>
          </a:p>
          <a:p>
            <a:pPr eaLnBrk="1" hangingPunct="1"/>
            <a:r>
              <a:rPr lang="cs-CZ" sz="2400" b="1" smtClean="0"/>
              <a:t>cesta</a:t>
            </a:r>
          </a:p>
          <a:p>
            <a:pPr eaLnBrk="1" hangingPunct="1"/>
            <a:r>
              <a:rPr lang="cs-CZ" sz="2400" b="1" smtClean="0"/>
              <a:t>kouř</a:t>
            </a:r>
          </a:p>
          <a:p>
            <a:pPr eaLnBrk="1" hangingPunct="1"/>
            <a:r>
              <a:rPr lang="cs-CZ" sz="2400" b="1" smtClean="0"/>
              <a:t>hezký</a:t>
            </a:r>
          </a:p>
          <a:p>
            <a:pPr eaLnBrk="1" hangingPunct="1"/>
            <a:r>
              <a:rPr lang="cs-CZ" sz="2400" b="1" smtClean="0"/>
              <a:t>málo</a:t>
            </a:r>
          </a:p>
          <a:p>
            <a:pPr eaLnBrk="1" hangingPunct="1"/>
            <a:r>
              <a:rPr lang="cs-CZ" sz="2400" b="1" smtClean="0"/>
              <a:t>kluk</a:t>
            </a:r>
          </a:p>
          <a:p>
            <a:pPr eaLnBrk="1" hangingPunct="1"/>
            <a:r>
              <a:rPr lang="cs-CZ" sz="2400" b="1" smtClean="0"/>
              <a:t>taška</a:t>
            </a:r>
          </a:p>
          <a:p>
            <a:pPr eaLnBrk="1" hangingPunct="1"/>
            <a:r>
              <a:rPr lang="cs-CZ" sz="2400" b="1" smtClean="0"/>
              <a:t>pouzdro</a:t>
            </a:r>
          </a:p>
          <a:p>
            <a:pPr eaLnBrk="1" hangingPunct="1"/>
            <a:r>
              <a:rPr lang="cs-CZ" sz="2400" b="1" smtClean="0"/>
              <a:t>tatínek</a:t>
            </a:r>
          </a:p>
          <a:p>
            <a:pPr eaLnBrk="1" hangingPunct="1"/>
            <a:r>
              <a:rPr lang="cs-CZ" sz="2400" b="1" smtClean="0"/>
              <a:t>pokazit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Spoj čarou dvojice slov podobného nebo stejného významu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pPr eaLnBrk="1" hangingPunct="1"/>
            <a:r>
              <a:rPr lang="cs-CZ" sz="2400" b="1" smtClean="0">
                <a:solidFill>
                  <a:srgbClr val="FF3300"/>
                </a:solidFill>
              </a:rPr>
              <a:t>silnice</a:t>
            </a:r>
          </a:p>
          <a:p>
            <a:pPr eaLnBrk="1" hangingPunct="1"/>
            <a:r>
              <a:rPr lang="cs-CZ" sz="2400" b="1" smtClean="0">
                <a:solidFill>
                  <a:schemeClr val="accent2"/>
                </a:solidFill>
              </a:rPr>
              <a:t>dým</a:t>
            </a:r>
          </a:p>
          <a:p>
            <a:pPr eaLnBrk="1" hangingPunct="1"/>
            <a:r>
              <a:rPr lang="cs-CZ" sz="2400" b="1" smtClean="0">
                <a:solidFill>
                  <a:srgbClr val="FBB6A3"/>
                </a:solidFill>
              </a:rPr>
              <a:t>kopaná</a:t>
            </a:r>
          </a:p>
          <a:p>
            <a:pPr eaLnBrk="1" hangingPunct="1"/>
            <a:r>
              <a:rPr lang="cs-CZ" sz="2400" b="1" smtClean="0">
                <a:solidFill>
                  <a:srgbClr val="FFFF66"/>
                </a:solidFill>
              </a:rPr>
              <a:t>trochu</a:t>
            </a:r>
          </a:p>
          <a:p>
            <a:pPr eaLnBrk="1" hangingPunct="1"/>
            <a:r>
              <a:rPr lang="cs-CZ" sz="2400" b="1" smtClean="0">
                <a:solidFill>
                  <a:srgbClr val="66FF66"/>
                </a:solidFill>
              </a:rPr>
              <a:t>chlapec</a:t>
            </a:r>
          </a:p>
          <a:p>
            <a:pPr eaLnBrk="1" hangingPunct="1"/>
            <a:r>
              <a:rPr lang="cs-CZ" sz="2400" b="1" smtClean="0">
                <a:solidFill>
                  <a:srgbClr val="0033CC"/>
                </a:solidFill>
              </a:rPr>
              <a:t>táta</a:t>
            </a:r>
          </a:p>
          <a:p>
            <a:pPr eaLnBrk="1" hangingPunct="1"/>
            <a:r>
              <a:rPr lang="cs-CZ" sz="2400" b="1" smtClean="0">
                <a:solidFill>
                  <a:srgbClr val="008080"/>
                </a:solidFill>
              </a:rPr>
              <a:t>pěkný</a:t>
            </a:r>
          </a:p>
          <a:p>
            <a:pPr eaLnBrk="1" hangingPunct="1"/>
            <a:r>
              <a:rPr lang="cs-CZ" sz="2400" b="1" smtClean="0">
                <a:solidFill>
                  <a:srgbClr val="990099"/>
                </a:solidFill>
              </a:rPr>
              <a:t>poškodit</a:t>
            </a:r>
          </a:p>
          <a:p>
            <a:pPr eaLnBrk="1" hangingPunct="1"/>
            <a:r>
              <a:rPr lang="cs-CZ" sz="2400" b="1" smtClean="0">
                <a:solidFill>
                  <a:srgbClr val="66FFFF"/>
                </a:solidFill>
              </a:rPr>
              <a:t>aktovka</a:t>
            </a:r>
          </a:p>
          <a:p>
            <a:pPr eaLnBrk="1" hangingPunct="1"/>
            <a:r>
              <a:rPr lang="cs-CZ" sz="2400" b="1" smtClean="0"/>
              <a:t>penál</a:t>
            </a:r>
          </a:p>
        </p:txBody>
      </p:sp>
      <p:sp>
        <p:nvSpPr>
          <p:cNvPr id="22531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105400" y="1628775"/>
            <a:ext cx="4038600" cy="4497388"/>
          </a:xfrm>
        </p:spPr>
        <p:txBody>
          <a:bodyPr/>
          <a:lstStyle/>
          <a:p>
            <a:pPr eaLnBrk="1" hangingPunct="1"/>
            <a:r>
              <a:rPr lang="cs-CZ" sz="2400" b="1" smtClean="0">
                <a:solidFill>
                  <a:srgbClr val="FBB6A3"/>
                </a:solidFill>
              </a:rPr>
              <a:t>fotbal</a:t>
            </a:r>
          </a:p>
          <a:p>
            <a:pPr eaLnBrk="1" hangingPunct="1"/>
            <a:r>
              <a:rPr lang="cs-CZ" sz="2400" b="1" smtClean="0">
                <a:solidFill>
                  <a:srgbClr val="FF3300"/>
                </a:solidFill>
              </a:rPr>
              <a:t>cesta</a:t>
            </a:r>
          </a:p>
          <a:p>
            <a:pPr eaLnBrk="1" hangingPunct="1"/>
            <a:r>
              <a:rPr lang="cs-CZ" sz="2400" b="1" smtClean="0">
                <a:solidFill>
                  <a:schemeClr val="accent2"/>
                </a:solidFill>
              </a:rPr>
              <a:t>kouř</a:t>
            </a:r>
          </a:p>
          <a:p>
            <a:pPr eaLnBrk="1" hangingPunct="1"/>
            <a:r>
              <a:rPr lang="cs-CZ" sz="2400" b="1" smtClean="0">
                <a:solidFill>
                  <a:srgbClr val="008080"/>
                </a:solidFill>
              </a:rPr>
              <a:t>hezký</a:t>
            </a:r>
          </a:p>
          <a:p>
            <a:pPr eaLnBrk="1" hangingPunct="1"/>
            <a:r>
              <a:rPr lang="cs-CZ" sz="2400" b="1" smtClean="0">
                <a:solidFill>
                  <a:srgbClr val="FFFF66"/>
                </a:solidFill>
              </a:rPr>
              <a:t>málo</a:t>
            </a:r>
          </a:p>
          <a:p>
            <a:pPr eaLnBrk="1" hangingPunct="1"/>
            <a:r>
              <a:rPr lang="cs-CZ" sz="2400" b="1" smtClean="0">
                <a:solidFill>
                  <a:srgbClr val="66FF66"/>
                </a:solidFill>
              </a:rPr>
              <a:t>kluk</a:t>
            </a:r>
          </a:p>
          <a:p>
            <a:pPr eaLnBrk="1" hangingPunct="1"/>
            <a:r>
              <a:rPr lang="cs-CZ" sz="2400" b="1" smtClean="0">
                <a:solidFill>
                  <a:srgbClr val="66FFFF"/>
                </a:solidFill>
              </a:rPr>
              <a:t>taška</a:t>
            </a:r>
          </a:p>
          <a:p>
            <a:pPr eaLnBrk="1" hangingPunct="1"/>
            <a:r>
              <a:rPr lang="cs-CZ" sz="2400" b="1" smtClean="0"/>
              <a:t>pouzdro</a:t>
            </a:r>
          </a:p>
          <a:p>
            <a:pPr eaLnBrk="1" hangingPunct="1"/>
            <a:r>
              <a:rPr lang="cs-CZ" sz="2400" b="1" smtClean="0">
                <a:solidFill>
                  <a:srgbClr val="0033CC"/>
                </a:solidFill>
              </a:rPr>
              <a:t>tatínek</a:t>
            </a:r>
          </a:p>
          <a:p>
            <a:pPr eaLnBrk="1" hangingPunct="1"/>
            <a:r>
              <a:rPr lang="cs-CZ" sz="2400" b="1" smtClean="0">
                <a:solidFill>
                  <a:srgbClr val="990099"/>
                </a:solidFill>
              </a:rPr>
              <a:t>pokazit</a:t>
            </a:r>
          </a:p>
        </p:txBody>
      </p:sp>
      <p:sp>
        <p:nvSpPr>
          <p:cNvPr id="22532" name="Line 5"/>
          <p:cNvSpPr>
            <a:spLocks noChangeShapeType="1"/>
          </p:cNvSpPr>
          <p:nvPr/>
        </p:nvSpPr>
        <p:spPr bwMode="auto">
          <a:xfrm>
            <a:off x="1908175" y="1844675"/>
            <a:ext cx="2951163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2533" name="Line 6"/>
          <p:cNvSpPr>
            <a:spLocks noChangeShapeType="1"/>
          </p:cNvSpPr>
          <p:nvPr/>
        </p:nvSpPr>
        <p:spPr bwMode="auto">
          <a:xfrm>
            <a:off x="1547813" y="2276475"/>
            <a:ext cx="33115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4" name="Line 7"/>
          <p:cNvSpPr>
            <a:spLocks noChangeShapeType="1"/>
          </p:cNvSpPr>
          <p:nvPr/>
        </p:nvSpPr>
        <p:spPr bwMode="auto">
          <a:xfrm flipV="1">
            <a:off x="2051050" y="1844675"/>
            <a:ext cx="273685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5" name="Line 8"/>
          <p:cNvSpPr>
            <a:spLocks noChangeShapeType="1"/>
          </p:cNvSpPr>
          <p:nvPr/>
        </p:nvSpPr>
        <p:spPr bwMode="auto">
          <a:xfrm>
            <a:off x="1835150" y="3141663"/>
            <a:ext cx="3024188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6" name="Line 9"/>
          <p:cNvSpPr>
            <a:spLocks noChangeShapeType="1"/>
          </p:cNvSpPr>
          <p:nvPr/>
        </p:nvSpPr>
        <p:spPr bwMode="auto">
          <a:xfrm>
            <a:off x="2051050" y="3644900"/>
            <a:ext cx="2808288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7" name="Line 10"/>
          <p:cNvSpPr>
            <a:spLocks noChangeShapeType="1"/>
          </p:cNvSpPr>
          <p:nvPr/>
        </p:nvSpPr>
        <p:spPr bwMode="auto">
          <a:xfrm>
            <a:off x="1476375" y="4005263"/>
            <a:ext cx="3311525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8" name="Line 11"/>
          <p:cNvSpPr>
            <a:spLocks noChangeShapeType="1"/>
          </p:cNvSpPr>
          <p:nvPr/>
        </p:nvSpPr>
        <p:spPr bwMode="auto">
          <a:xfrm flipV="1">
            <a:off x="1835150" y="3141663"/>
            <a:ext cx="2952750" cy="13668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9" name="Line 12"/>
          <p:cNvSpPr>
            <a:spLocks noChangeShapeType="1"/>
          </p:cNvSpPr>
          <p:nvPr/>
        </p:nvSpPr>
        <p:spPr bwMode="auto">
          <a:xfrm>
            <a:off x="2195513" y="4868863"/>
            <a:ext cx="2663825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0" name="Line 13"/>
          <p:cNvSpPr>
            <a:spLocks noChangeShapeType="1"/>
          </p:cNvSpPr>
          <p:nvPr/>
        </p:nvSpPr>
        <p:spPr bwMode="auto">
          <a:xfrm flipV="1">
            <a:off x="2051050" y="4437063"/>
            <a:ext cx="2808288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1" name="Line 14"/>
          <p:cNvSpPr>
            <a:spLocks noChangeShapeType="1"/>
          </p:cNvSpPr>
          <p:nvPr/>
        </p:nvSpPr>
        <p:spPr bwMode="auto">
          <a:xfrm flipV="1">
            <a:off x="1763713" y="4941888"/>
            <a:ext cx="3095625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 křížovky doplň jen slova podobného nebo stejného významu</a:t>
            </a: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hoch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teta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kluk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špinavý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čistý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máma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penál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málo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hodně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matka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pouzdro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</p:txBody>
      </p:sp>
      <p:graphicFrame>
        <p:nvGraphicFramePr>
          <p:cNvPr id="30856" name="Group 136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3589338" cy="4525963"/>
        </p:xfrm>
        <a:graphic>
          <a:graphicData uri="http://schemas.openxmlformats.org/drawingml/2006/table">
            <a:tbl>
              <a:tblPr/>
              <a:tblGrid>
                <a:gridCol w="447675"/>
                <a:gridCol w="449263"/>
                <a:gridCol w="449262"/>
                <a:gridCol w="447675"/>
                <a:gridCol w="449263"/>
                <a:gridCol w="449262"/>
                <a:gridCol w="447675"/>
                <a:gridCol w="449263"/>
              </a:tblGrid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 křížovky doplň jen slova podobného nebo stejného významu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rgbClr val="FF3300"/>
                </a:solidFill>
              </a:rPr>
              <a:t>hoch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teta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rgbClr val="FF3300"/>
                </a:solidFill>
              </a:rPr>
              <a:t>kluk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špinavý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čistý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rgbClr val="66FF66"/>
                </a:solidFill>
              </a:rPr>
              <a:t>máma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rgbClr val="0033CC"/>
                </a:solidFill>
              </a:rPr>
              <a:t>penál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málo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hodně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rgbClr val="66FF66"/>
                </a:solidFill>
              </a:rPr>
              <a:t>matka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>
                <a:solidFill>
                  <a:srgbClr val="0033CC"/>
                </a:solidFill>
              </a:rPr>
              <a:t>pouzdro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</p:txBody>
      </p:sp>
      <p:graphicFrame>
        <p:nvGraphicFramePr>
          <p:cNvPr id="32851" name="Group 83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3589338" cy="4525963"/>
        </p:xfrm>
        <a:graphic>
          <a:graphicData uri="http://schemas.openxmlformats.org/drawingml/2006/table">
            <a:tbl>
              <a:tblPr/>
              <a:tblGrid>
                <a:gridCol w="447675"/>
                <a:gridCol w="449263"/>
                <a:gridCol w="449262"/>
                <a:gridCol w="447675"/>
                <a:gridCol w="449263"/>
                <a:gridCol w="449262"/>
                <a:gridCol w="447675"/>
                <a:gridCol w="449263"/>
              </a:tblGrid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Citace a zdroje: vlastní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313</Words>
  <Application>Microsoft Office PowerPoint</Application>
  <PresentationFormat>On-screen Show (4:3)</PresentationFormat>
  <Paragraphs>186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Snímek 1</vt:lpstr>
      <vt:lpstr>Anotace: slova se stejným nebo podobným významem</vt:lpstr>
      <vt:lpstr>Snímek 3</vt:lpstr>
      <vt:lpstr>Vybarvi jen ty balónky, které ukrývají slova podobného nebo stejného významu.</vt:lpstr>
      <vt:lpstr>Vybarvi jen ty balónky, které ukrývají slova podobného nebo stejného významu.</vt:lpstr>
      <vt:lpstr>Do rámečku dopiš slova podobného nebo stejného významu</vt:lpstr>
      <vt:lpstr>Do rámečku dopiš slova podobného nebo stejného významu</vt:lpstr>
      <vt:lpstr>Spoj čarou dvojice slov podobného nebo stejného významu</vt:lpstr>
      <vt:lpstr>Spoj čarou dvojice slov podobného nebo stejného významu</vt:lpstr>
      <vt:lpstr>Do křížovky doplň jen slova podobného nebo stejného významu</vt:lpstr>
      <vt:lpstr>Do křížovky doplň jen slova podobného nebo stejného významu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4</cp:revision>
  <dcterms:created xsi:type="dcterms:W3CDTF">2013-04-02T18:27:28Z</dcterms:created>
  <dcterms:modified xsi:type="dcterms:W3CDTF">2013-05-22T15:53:34Z</dcterms:modified>
</cp:coreProperties>
</file>