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8" r:id="rId6"/>
    <p:sldId id="265" r:id="rId7"/>
    <p:sldId id="261" r:id="rId8"/>
    <p:sldId id="262" r:id="rId9"/>
    <p:sldId id="269" r:id="rId10"/>
    <p:sldId id="270" r:id="rId11"/>
    <p:sldId id="27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FF00"/>
    <a:srgbClr val="0066FF"/>
    <a:srgbClr val="FFFF00"/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VY_12_Český </a:t>
          </a:r>
          <a:r>
            <a:rPr lang="cs-CZ" sz="1600" baseline="0" dirty="0" smtClean="0"/>
            <a:t>jazyk_33_Čtení s porozuměním, </a:t>
          </a:r>
          <a:r>
            <a:rPr lang="cs-CZ" sz="1600" baseline="0" dirty="0" smtClean="0"/>
            <a:t>ZŠ praktická, </a:t>
          </a:r>
          <a:r>
            <a:rPr lang="cs-CZ" sz="1600" baseline="0" dirty="0" smtClean="0"/>
            <a:t>5.-7.r</a:t>
          </a:r>
          <a:r>
            <a:rPr lang="cs-CZ" sz="1600" baseline="0" dirty="0" smtClean="0"/>
            <a:t>. -</a:t>
          </a:r>
          <a:r>
            <a:rPr lang="cs-CZ" sz="1600" dirty="0" smtClean="0"/>
            <a:t>TEMA: </a:t>
          </a:r>
          <a:r>
            <a:rPr lang="cs-CZ" sz="1600" dirty="0" smtClean="0"/>
            <a:t>Orientace v textu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Eliška Kopečná</a:t>
          </a:r>
        </a:p>
        <a:p>
          <a:pPr algn="l" rtl="0"/>
          <a:r>
            <a:rPr lang="cs-CZ" sz="1600" dirty="0" smtClean="0"/>
            <a:t>VYTVOŘENO: </a:t>
          </a:r>
          <a:r>
            <a:rPr lang="cs-CZ" sz="1600" dirty="0" smtClean="0"/>
            <a:t>25. 4.2013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Kopřivnice, Štramberská 189, příspěvková organizace</a:t>
          </a:r>
          <a:endParaRPr lang="cs-CZ" sz="16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Eliška Kopečná</a:t>
          </a: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VYTVOŘENO: </a:t>
          </a:r>
          <a:r>
            <a:rPr lang="cs-CZ" sz="1600" kern="1200" dirty="0" smtClean="0"/>
            <a:t>25. 4.2013</a:t>
          </a:r>
          <a:endParaRPr lang="cs-CZ" sz="16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VY_12_Český </a:t>
          </a:r>
          <a:r>
            <a:rPr lang="cs-CZ" sz="1600" kern="1200" baseline="0" dirty="0" smtClean="0"/>
            <a:t>jazyk_33_Čtení s porozuměním, </a:t>
          </a:r>
          <a:r>
            <a:rPr lang="cs-CZ" sz="1600" kern="1200" baseline="0" dirty="0" smtClean="0"/>
            <a:t>ZŠ praktická, </a:t>
          </a:r>
          <a:r>
            <a:rPr lang="cs-CZ" sz="1600" kern="1200" baseline="0" dirty="0" smtClean="0"/>
            <a:t>5.-7.r</a:t>
          </a:r>
          <a:r>
            <a:rPr lang="cs-CZ" sz="1600" kern="1200" baseline="0" dirty="0" smtClean="0"/>
            <a:t>. -</a:t>
          </a:r>
          <a:r>
            <a:rPr lang="cs-CZ" sz="1600" kern="1200" dirty="0" smtClean="0"/>
            <a:t>TEMA: </a:t>
          </a:r>
          <a:r>
            <a:rPr lang="cs-CZ" sz="1600" kern="1200" dirty="0" smtClean="0"/>
            <a:t>Orientace v textu</a:t>
          </a:r>
          <a:endParaRPr lang="cs-CZ" sz="16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490E1A-62DA-4D09-82E0-76968592B76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B4A41E-5F01-4E34-90E6-28AFD9CEC3E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86257A-E825-4400-952C-28103534604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C0FDD3-BC48-4B8E-8458-A6849B16516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667783-6688-4C3C-9556-A77FBBDEE44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C2D82C-CFAD-42E7-BCA3-4B78ED8EE95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A187C-FC12-4FAF-A0FF-13FDD235278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C41917-DB6A-411D-83A3-AB7CBAC56A0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F4457C-72C5-4E23-BEDB-A78BA248A7B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0A7178-C8F4-40E8-8C20-0295F51062C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C14CB2-32F9-4FD9-B2AA-EAF3D5E4CD9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4F33913-3472-4369-9463-CD4B21BA74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0FC3065-17FD-4BA7-B9D7-87361D60A3C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075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>
              <a:buFontTx/>
              <a:buNone/>
            </a:pPr>
            <a:endParaRPr lang="cs-CZ"/>
          </a:p>
        </p:txBody>
      </p:sp>
      <p:pic>
        <p:nvPicPr>
          <p:cNvPr id="3076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sz="3200" b="1"/>
              <a:t>Anotace: čtení s porozuměním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2400"/>
              <a:t>Zadané úkoly vedou žáky ke zdokonalení čtení s porozuměním, orientaci v textu, procvičování pozornosti při čtení, k rozvoji slovní zásoby.</a:t>
            </a:r>
          </a:p>
          <a:p>
            <a:pPr>
              <a:buFontTx/>
              <a:buNone/>
            </a:pPr>
            <a:r>
              <a:rPr lang="cs-CZ" sz="2400"/>
              <a:t>Žáci vyhledávají a doplňují správná slova do vět, odpovídají na otázky vycházející z daného textu, třídí podstatná jména podle rodu, luští křížovku.</a:t>
            </a:r>
          </a:p>
          <a:p>
            <a:pPr>
              <a:buFontTx/>
              <a:buNone/>
            </a:pPr>
            <a:r>
              <a:rPr lang="cs-CZ" sz="2400"/>
              <a:t>Po splnění každého úkolu následuje správné řešení pro kontrolu.</a:t>
            </a:r>
          </a:p>
          <a:p>
            <a:pPr>
              <a:buFontTx/>
              <a:buNone/>
            </a:pPr>
            <a:r>
              <a:rPr lang="cs-CZ" sz="2400"/>
              <a:t>Pilotáží bylo ověřeno, že zadané úkoly vedou k vytyčeným cílům. Všechny úkoly jsou pro žáky vhodné jak k samostatné, tak skupinové práci.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2800" b="1"/>
              <a:t>Z vyprávění Jana Karafiáta se ztratila slova. Vyber správná slova a doplň je do textu.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>
              <a:buFontTx/>
              <a:buNone/>
            </a:pPr>
            <a:r>
              <a:rPr lang="cs-CZ" sz="2000" b="1"/>
              <a:t>Slunko bylo u samého ……………. a svatojánští…………..vstávali.</a:t>
            </a:r>
          </a:p>
          <a:p>
            <a:pPr>
              <a:buFontTx/>
              <a:buNone/>
            </a:pPr>
            <a:r>
              <a:rPr lang="cs-CZ" sz="2000" b="1"/>
              <a:t>……….už byla v ………….. a vařila …………Tatínek už také nespal.</a:t>
            </a:r>
          </a:p>
          <a:p>
            <a:pPr>
              <a:buFontTx/>
              <a:buNone/>
            </a:pPr>
            <a:r>
              <a:rPr lang="cs-CZ" sz="2000" b="1"/>
              <a:t>Ležel ještě v ………….a hezky si hověl………… pak přelezl ze své </a:t>
            </a:r>
          </a:p>
          <a:p>
            <a:pPr>
              <a:buFontTx/>
              <a:buNone/>
            </a:pPr>
            <a:r>
              <a:rPr lang="cs-CZ" sz="2000" b="1"/>
              <a:t>……….na maminčinu - tam se pěkně spalo – lehl si pěkně na</a:t>
            </a:r>
          </a:p>
          <a:p>
            <a:pPr>
              <a:buFontTx/>
              <a:buNone/>
            </a:pPr>
            <a:r>
              <a:rPr lang="cs-CZ" sz="2000" b="1"/>
              <a:t>………., zdvihl všecky ……….. do povětří a počal se……..: houpy,</a:t>
            </a:r>
          </a:p>
          <a:p>
            <a:pPr>
              <a:buFontTx/>
              <a:buNone/>
            </a:pPr>
            <a:r>
              <a:rPr lang="cs-CZ" sz="2000" b="1"/>
              <a:t>houp, houpy, houp. Ale najednou se to jaksi moc …………,</a:t>
            </a:r>
          </a:p>
          <a:p>
            <a:pPr>
              <a:buFontTx/>
              <a:buNone/>
            </a:pPr>
            <a:r>
              <a:rPr lang="cs-CZ" sz="2000" b="1"/>
              <a:t>houpy, houp, a už ležel Brouček na ………… a ………., co mu jen </a:t>
            </a:r>
          </a:p>
          <a:p>
            <a:pPr>
              <a:buFontTx/>
              <a:buNone/>
            </a:pPr>
            <a:r>
              <a:rPr lang="cs-CZ" sz="2000" b="1"/>
              <a:t>hrdlo stačilo.</a:t>
            </a:r>
          </a:p>
          <a:p>
            <a:pPr>
              <a:buFontTx/>
              <a:buNone/>
            </a:pPr>
            <a:endParaRPr lang="cs-CZ" sz="2000" b="1"/>
          </a:p>
          <a:p>
            <a:pPr>
              <a:buFontTx/>
              <a:buNone/>
            </a:pPr>
            <a:r>
              <a:rPr lang="cs-CZ" sz="2000" b="1">
                <a:solidFill>
                  <a:srgbClr val="D60093"/>
                </a:solidFill>
              </a:rPr>
              <a:t>houpat, západu, broučci, zádečka, snídani, nožičky, maminka, </a:t>
            </a:r>
          </a:p>
          <a:p>
            <a:pPr>
              <a:buFontTx/>
              <a:buNone/>
            </a:pPr>
            <a:r>
              <a:rPr lang="cs-CZ" sz="2000" b="1">
                <a:solidFill>
                  <a:srgbClr val="D60093"/>
                </a:solidFill>
              </a:rPr>
              <a:t>postýlky, rozhoupalo, zemi, křičel, posteli, Brouček, kuchyni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3200" b="1"/>
              <a:t>Z vyprávění J.Karafiáta se ztratila slova.</a:t>
            </a:r>
            <a:br>
              <a:rPr lang="cs-CZ" sz="3200" b="1"/>
            </a:br>
            <a:r>
              <a:rPr lang="cs-CZ" sz="3200" b="1"/>
              <a:t>Vybrali jste správná slova?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000" b="1"/>
              <a:t>Slunko bylo u samého </a:t>
            </a:r>
            <a:r>
              <a:rPr lang="cs-CZ" sz="2000" b="1">
                <a:solidFill>
                  <a:srgbClr val="D60093"/>
                </a:solidFill>
              </a:rPr>
              <a:t>západu</a:t>
            </a:r>
            <a:r>
              <a:rPr lang="cs-CZ" sz="2000" b="1"/>
              <a:t> a svatojánští </a:t>
            </a:r>
            <a:r>
              <a:rPr lang="cs-CZ" sz="2000" b="1">
                <a:solidFill>
                  <a:srgbClr val="D60093"/>
                </a:solidFill>
              </a:rPr>
              <a:t>broučci</a:t>
            </a:r>
            <a:r>
              <a:rPr lang="cs-CZ" sz="2000" b="1"/>
              <a:t> vstávali.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D60093"/>
                </a:solidFill>
              </a:rPr>
              <a:t>Maminka</a:t>
            </a:r>
            <a:r>
              <a:rPr lang="cs-CZ" sz="2000" b="1"/>
              <a:t> už byla v </a:t>
            </a:r>
            <a:r>
              <a:rPr lang="cs-CZ" sz="2000" b="1">
                <a:solidFill>
                  <a:srgbClr val="D60093"/>
                </a:solidFill>
              </a:rPr>
              <a:t>kuchyni</a:t>
            </a:r>
            <a:r>
              <a:rPr lang="cs-CZ" sz="2000" b="1"/>
              <a:t> a vařila </a:t>
            </a:r>
            <a:r>
              <a:rPr lang="cs-CZ" sz="2000" b="1">
                <a:solidFill>
                  <a:srgbClr val="D60093"/>
                </a:solidFill>
              </a:rPr>
              <a:t>snídani.</a:t>
            </a:r>
            <a:r>
              <a:rPr lang="cs-CZ" sz="2000" b="1"/>
              <a:t> Tatínek už také nespal.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b="1"/>
              <a:t>Ležel ještě v </a:t>
            </a:r>
            <a:r>
              <a:rPr lang="cs-CZ" sz="2000" b="1">
                <a:solidFill>
                  <a:srgbClr val="D60093"/>
                </a:solidFill>
              </a:rPr>
              <a:t>posteli</a:t>
            </a:r>
            <a:r>
              <a:rPr lang="cs-CZ" sz="2000" b="1"/>
              <a:t> a hezky si hověl. </a:t>
            </a:r>
            <a:r>
              <a:rPr lang="cs-CZ" sz="2000" b="1">
                <a:solidFill>
                  <a:srgbClr val="D60093"/>
                </a:solidFill>
              </a:rPr>
              <a:t>Brouček</a:t>
            </a:r>
            <a:r>
              <a:rPr lang="cs-CZ" sz="2000" b="1"/>
              <a:t> pak přelezl ze své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D60093"/>
                </a:solidFill>
              </a:rPr>
              <a:t>postýlky</a:t>
            </a:r>
            <a:r>
              <a:rPr lang="cs-CZ" sz="2000" b="1"/>
              <a:t> na maminčinu - tam se pěkně spalo – lehl si pěkně na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D60093"/>
                </a:solidFill>
              </a:rPr>
              <a:t>zádečka</a:t>
            </a:r>
            <a:r>
              <a:rPr lang="cs-CZ" sz="2000" b="1"/>
              <a:t>, zdvihl všecky </a:t>
            </a:r>
            <a:r>
              <a:rPr lang="cs-CZ" sz="2000" b="1">
                <a:solidFill>
                  <a:srgbClr val="D60093"/>
                </a:solidFill>
              </a:rPr>
              <a:t>nožičky</a:t>
            </a:r>
            <a:r>
              <a:rPr lang="cs-CZ" sz="2000" b="1"/>
              <a:t> do povětří a počal se </a:t>
            </a:r>
            <a:r>
              <a:rPr lang="cs-CZ" sz="2000" b="1">
                <a:solidFill>
                  <a:srgbClr val="D60093"/>
                </a:solidFill>
              </a:rPr>
              <a:t>houpat, </a:t>
            </a:r>
            <a:r>
              <a:rPr lang="cs-CZ" sz="2000" b="1"/>
              <a:t>houpy, houp, houpy, houp. Ale najednou se to jaksi moc </a:t>
            </a:r>
            <a:r>
              <a:rPr lang="cs-CZ" sz="2000" b="1">
                <a:solidFill>
                  <a:srgbClr val="D60093"/>
                </a:solidFill>
              </a:rPr>
              <a:t>rozhoupalo</a:t>
            </a:r>
            <a:r>
              <a:rPr lang="cs-CZ" sz="2000" b="1"/>
              <a:t>,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b="1"/>
              <a:t>houpy, houp, a už ležel Brouček na  </a:t>
            </a:r>
            <a:r>
              <a:rPr lang="cs-CZ" sz="2000" b="1">
                <a:solidFill>
                  <a:srgbClr val="D60093"/>
                </a:solidFill>
              </a:rPr>
              <a:t>zemi</a:t>
            </a:r>
            <a:r>
              <a:rPr lang="cs-CZ" sz="2000" b="1"/>
              <a:t> a </a:t>
            </a:r>
            <a:r>
              <a:rPr lang="cs-CZ" sz="2000" b="1">
                <a:solidFill>
                  <a:srgbClr val="D60093"/>
                </a:solidFill>
              </a:rPr>
              <a:t>křičel</a:t>
            </a:r>
            <a:r>
              <a:rPr lang="cs-CZ" sz="2000" b="1"/>
              <a:t>, co mu jen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b="1"/>
              <a:t>hrdlo stačilo.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000" b="1"/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D60093"/>
                </a:solidFill>
              </a:rPr>
              <a:t>houpat, západu, broučci, zádečka, snídani, nožičky, maminka,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D60093"/>
                </a:solidFill>
              </a:rPr>
              <a:t>postýlky, rozhoupalo, zemi, křičel, posteli, Brouček, kuchyni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2000" b="1"/>
              <a:t>Znovu si přečtěte úryvek z knihy. Vyhledejte všechna podstatná jména, podstatná jména rodu mužského podtrhněte modře, rodu ženského zeleně a rodu středního žlutě.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>
              <a:buFontTx/>
              <a:buNone/>
            </a:pPr>
            <a:r>
              <a:rPr lang="cs-CZ" sz="2000" b="1"/>
              <a:t>Slunko bylo u samého západu a svatojánští broučci vstávali.</a:t>
            </a:r>
          </a:p>
          <a:p>
            <a:pPr>
              <a:buFontTx/>
              <a:buNone/>
            </a:pPr>
            <a:r>
              <a:rPr lang="cs-CZ" sz="2000" b="1"/>
              <a:t>Maminka už byla v kuchyni a vařila snídani. Tatínek už také nespal.</a:t>
            </a:r>
          </a:p>
          <a:p>
            <a:pPr>
              <a:buFontTx/>
              <a:buNone/>
            </a:pPr>
            <a:r>
              <a:rPr lang="cs-CZ" sz="2000" b="1"/>
              <a:t>Ležel ještě v posteli a hezky si hověl. Brouček pak přelezl ze své </a:t>
            </a:r>
          </a:p>
          <a:p>
            <a:pPr>
              <a:buFontTx/>
              <a:buNone/>
            </a:pPr>
            <a:r>
              <a:rPr lang="cs-CZ" sz="2000" b="1"/>
              <a:t>postýlky na maminčinu - tam se pěkně spalo – lehl si pěkně na</a:t>
            </a:r>
          </a:p>
          <a:p>
            <a:pPr>
              <a:buFontTx/>
              <a:buNone/>
            </a:pPr>
            <a:r>
              <a:rPr lang="cs-CZ" sz="2000" b="1"/>
              <a:t>zádečka, zdvihl všecky nožičky do povětří a počal se houpat,</a:t>
            </a:r>
            <a:r>
              <a:rPr lang="cs-CZ" sz="2000" b="1">
                <a:solidFill>
                  <a:srgbClr val="D60093"/>
                </a:solidFill>
              </a:rPr>
              <a:t> </a:t>
            </a:r>
            <a:r>
              <a:rPr lang="cs-CZ" sz="2000" b="1"/>
              <a:t>houpy, houp, houpy, houp. Ale najednou se to jaksi moc rozhoupalo,</a:t>
            </a:r>
          </a:p>
          <a:p>
            <a:pPr>
              <a:buFontTx/>
              <a:buNone/>
            </a:pPr>
            <a:r>
              <a:rPr lang="cs-CZ" sz="2000" b="1"/>
              <a:t>houpy, houp, a už ležel Brouček na  zemi a křičel, co mu jen </a:t>
            </a:r>
          </a:p>
          <a:p>
            <a:pPr>
              <a:buFontTx/>
              <a:buNone/>
            </a:pPr>
            <a:r>
              <a:rPr lang="cs-CZ" sz="2000" b="1"/>
              <a:t>hrdlo stačilo.</a:t>
            </a:r>
          </a:p>
          <a:p>
            <a:pPr>
              <a:buFontTx/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>
              <a:buFontTx/>
              <a:buNone/>
            </a:pPr>
            <a:r>
              <a:rPr lang="cs-CZ" sz="2000" b="1">
                <a:solidFill>
                  <a:srgbClr val="FFFF00"/>
                </a:solidFill>
              </a:rPr>
              <a:t>Slunko</a:t>
            </a:r>
            <a:r>
              <a:rPr lang="cs-CZ" sz="2000" b="1"/>
              <a:t> bylo u samého západu a svatojánští </a:t>
            </a:r>
            <a:r>
              <a:rPr lang="cs-CZ" sz="2000" b="1">
                <a:solidFill>
                  <a:srgbClr val="0066FF"/>
                </a:solidFill>
              </a:rPr>
              <a:t>broučci </a:t>
            </a:r>
            <a:r>
              <a:rPr lang="cs-CZ" sz="2000" b="1"/>
              <a:t>vstávali.</a:t>
            </a:r>
          </a:p>
          <a:p>
            <a:pPr>
              <a:buFontTx/>
              <a:buNone/>
            </a:pPr>
            <a:r>
              <a:rPr lang="cs-CZ" sz="2000" b="1">
                <a:solidFill>
                  <a:srgbClr val="008000"/>
                </a:solidFill>
              </a:rPr>
              <a:t>Maminka</a:t>
            </a:r>
            <a:r>
              <a:rPr lang="cs-CZ" sz="2000" b="1"/>
              <a:t> už byla v </a:t>
            </a:r>
            <a:r>
              <a:rPr lang="cs-CZ" sz="2000" b="1">
                <a:solidFill>
                  <a:srgbClr val="008000"/>
                </a:solidFill>
              </a:rPr>
              <a:t>kuchyni</a:t>
            </a:r>
            <a:r>
              <a:rPr lang="cs-CZ" sz="2000" b="1"/>
              <a:t> a vařila </a:t>
            </a:r>
            <a:r>
              <a:rPr lang="cs-CZ" sz="2000" b="1">
                <a:solidFill>
                  <a:srgbClr val="008000"/>
                </a:solidFill>
              </a:rPr>
              <a:t>snídani</a:t>
            </a:r>
            <a:r>
              <a:rPr lang="cs-CZ" sz="2000" b="1"/>
              <a:t>. </a:t>
            </a:r>
            <a:r>
              <a:rPr lang="cs-CZ" sz="2000" b="1">
                <a:solidFill>
                  <a:srgbClr val="0066FF"/>
                </a:solidFill>
              </a:rPr>
              <a:t>Tatínek</a:t>
            </a:r>
            <a:r>
              <a:rPr lang="cs-CZ" sz="2000" b="1"/>
              <a:t> už také nespal.</a:t>
            </a:r>
          </a:p>
          <a:p>
            <a:pPr>
              <a:buFontTx/>
              <a:buNone/>
            </a:pPr>
            <a:r>
              <a:rPr lang="cs-CZ" sz="2000" b="1"/>
              <a:t>Ležel ještě v </a:t>
            </a:r>
            <a:r>
              <a:rPr lang="cs-CZ" sz="2000" b="1">
                <a:solidFill>
                  <a:srgbClr val="008000"/>
                </a:solidFill>
              </a:rPr>
              <a:t>posteli</a:t>
            </a:r>
            <a:r>
              <a:rPr lang="cs-CZ" sz="2000" b="1"/>
              <a:t> a hezky si hověl. </a:t>
            </a:r>
            <a:r>
              <a:rPr lang="cs-CZ" sz="2000" b="1">
                <a:solidFill>
                  <a:srgbClr val="008000"/>
                </a:solidFill>
              </a:rPr>
              <a:t>Brouček</a:t>
            </a:r>
            <a:r>
              <a:rPr lang="cs-CZ" sz="2000" b="1"/>
              <a:t> pak přelezl ze své </a:t>
            </a:r>
          </a:p>
          <a:p>
            <a:pPr>
              <a:buFontTx/>
              <a:buNone/>
            </a:pPr>
            <a:r>
              <a:rPr lang="cs-CZ" sz="2000" b="1">
                <a:solidFill>
                  <a:srgbClr val="008000"/>
                </a:solidFill>
              </a:rPr>
              <a:t>postýlky</a:t>
            </a:r>
            <a:r>
              <a:rPr lang="cs-CZ" sz="2000" b="1"/>
              <a:t> na maminčinu - tam se pěkně spalo – lehl si pěkně na</a:t>
            </a:r>
          </a:p>
          <a:p>
            <a:pPr>
              <a:buFontTx/>
              <a:buNone/>
            </a:pPr>
            <a:r>
              <a:rPr lang="cs-CZ" sz="2000" b="1">
                <a:solidFill>
                  <a:srgbClr val="008000"/>
                </a:solidFill>
              </a:rPr>
              <a:t>zádečka</a:t>
            </a:r>
            <a:r>
              <a:rPr lang="cs-CZ" sz="2000" b="1"/>
              <a:t>, zdvihl všecky </a:t>
            </a:r>
            <a:r>
              <a:rPr lang="cs-CZ" sz="2000" b="1">
                <a:solidFill>
                  <a:srgbClr val="008000"/>
                </a:solidFill>
              </a:rPr>
              <a:t>nožičky</a:t>
            </a:r>
            <a:r>
              <a:rPr lang="cs-CZ" sz="2000" b="1"/>
              <a:t> do </a:t>
            </a:r>
            <a:r>
              <a:rPr lang="cs-CZ" sz="2000" b="1">
                <a:solidFill>
                  <a:srgbClr val="FFFF00"/>
                </a:solidFill>
              </a:rPr>
              <a:t>povětří</a:t>
            </a:r>
            <a:r>
              <a:rPr lang="cs-CZ" sz="2000" b="1"/>
              <a:t> a počal se houpat,</a:t>
            </a:r>
            <a:r>
              <a:rPr lang="cs-CZ" sz="2000" b="1">
                <a:solidFill>
                  <a:srgbClr val="D60093"/>
                </a:solidFill>
              </a:rPr>
              <a:t> </a:t>
            </a:r>
            <a:r>
              <a:rPr lang="cs-CZ" sz="2000" b="1"/>
              <a:t>houpy, houp, houpy, houp. Ale najednou se to jaksi moc rozhoupalo,</a:t>
            </a:r>
          </a:p>
          <a:p>
            <a:pPr>
              <a:buFontTx/>
              <a:buNone/>
            </a:pPr>
            <a:r>
              <a:rPr lang="cs-CZ" sz="2000" b="1"/>
              <a:t>houpy, houp, a už ležel </a:t>
            </a:r>
            <a:r>
              <a:rPr lang="cs-CZ" sz="2000" b="1">
                <a:solidFill>
                  <a:srgbClr val="0066FF"/>
                </a:solidFill>
              </a:rPr>
              <a:t>Brouček</a:t>
            </a:r>
            <a:r>
              <a:rPr lang="cs-CZ" sz="2000" b="1"/>
              <a:t> na  </a:t>
            </a:r>
            <a:r>
              <a:rPr lang="cs-CZ" sz="2000" b="1">
                <a:solidFill>
                  <a:srgbClr val="008000"/>
                </a:solidFill>
              </a:rPr>
              <a:t>zemi</a:t>
            </a:r>
            <a:r>
              <a:rPr lang="cs-CZ" sz="2000" b="1"/>
              <a:t> a křičel, co mu jen </a:t>
            </a:r>
          </a:p>
          <a:p>
            <a:pPr>
              <a:buFontTx/>
              <a:buNone/>
            </a:pPr>
            <a:r>
              <a:rPr lang="cs-CZ" sz="2000" b="1">
                <a:solidFill>
                  <a:srgbClr val="FFFF00"/>
                </a:solidFill>
              </a:rPr>
              <a:t>hrdlo</a:t>
            </a:r>
            <a:r>
              <a:rPr lang="cs-CZ" sz="2000" b="1"/>
              <a:t> stačilo.</a:t>
            </a:r>
          </a:p>
          <a:p>
            <a:pPr>
              <a:buFontTx/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2800" b="1"/>
              <a:t>Pokud jste pozorně četli, dokážete odpovědět na všechny otázky.</a:t>
            </a:r>
            <a:endParaRPr lang="cs-CZ" sz="3200" b="1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2400" b="1"/>
              <a:t>Kdy</a:t>
            </a:r>
            <a:r>
              <a:rPr lang="cs-CZ"/>
              <a:t> </a:t>
            </a:r>
            <a:r>
              <a:rPr lang="cs-CZ" sz="2400" b="1"/>
              <a:t>vstávali</a:t>
            </a:r>
            <a:r>
              <a:rPr lang="cs-CZ"/>
              <a:t> </a:t>
            </a:r>
            <a:r>
              <a:rPr lang="cs-CZ" sz="2400" b="1"/>
              <a:t>svatojánští broučci?</a:t>
            </a:r>
          </a:p>
          <a:p>
            <a:r>
              <a:rPr lang="cs-CZ" sz="2400" b="1"/>
              <a:t>Co dělala ráno maminka?</a:t>
            </a:r>
          </a:p>
          <a:p>
            <a:r>
              <a:rPr lang="cs-CZ" sz="2400" b="1"/>
              <a:t>Co dělal tatínek?</a:t>
            </a:r>
          </a:p>
          <a:p>
            <a:r>
              <a:rPr lang="cs-CZ" sz="2400" b="1"/>
              <a:t>Kam si Brouček přelezl?</a:t>
            </a:r>
          </a:p>
          <a:p>
            <a:r>
              <a:rPr lang="cs-CZ" sz="2400" b="1"/>
              <a:t>Čím se začal Brouček bavit?</a:t>
            </a:r>
          </a:p>
          <a:p>
            <a:r>
              <a:rPr lang="cs-CZ" sz="2400" b="1"/>
              <a:t>Kde se nakonec Brouček ocitl?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1800" b="1"/>
              <a:t>Kdy</a:t>
            </a:r>
            <a:r>
              <a:rPr lang="cs-CZ" sz="1800"/>
              <a:t> </a:t>
            </a:r>
            <a:r>
              <a:rPr lang="cs-CZ" sz="1800" b="1"/>
              <a:t>vstávali</a:t>
            </a:r>
            <a:r>
              <a:rPr lang="cs-CZ" sz="1800"/>
              <a:t> </a:t>
            </a:r>
            <a:r>
              <a:rPr lang="cs-CZ" sz="1800" b="1"/>
              <a:t>svatojánští broučci?</a:t>
            </a:r>
          </a:p>
          <a:p>
            <a:r>
              <a:rPr lang="cs-CZ" sz="2000" b="1">
                <a:solidFill>
                  <a:srgbClr val="D60093"/>
                </a:solidFill>
              </a:rPr>
              <a:t>Broučci vstávali, když bylo slunko u samého západu</a:t>
            </a:r>
            <a:r>
              <a:rPr lang="cs-CZ" sz="2400" b="1">
                <a:solidFill>
                  <a:srgbClr val="D60093"/>
                </a:solidFill>
              </a:rPr>
              <a:t>.</a:t>
            </a:r>
          </a:p>
          <a:p>
            <a:r>
              <a:rPr lang="cs-CZ" sz="1800" b="1"/>
              <a:t>Co dělala ráno maminka?</a:t>
            </a:r>
          </a:p>
          <a:p>
            <a:r>
              <a:rPr lang="cs-CZ" sz="2000" b="1">
                <a:solidFill>
                  <a:srgbClr val="D60093"/>
                </a:solidFill>
              </a:rPr>
              <a:t>Maminka vařila snídani.</a:t>
            </a:r>
          </a:p>
          <a:p>
            <a:r>
              <a:rPr lang="cs-CZ" sz="1800" b="1"/>
              <a:t>Co dělal tatínek?</a:t>
            </a:r>
          </a:p>
          <a:p>
            <a:r>
              <a:rPr lang="cs-CZ" sz="2000" b="1">
                <a:solidFill>
                  <a:srgbClr val="D60093"/>
                </a:solidFill>
              </a:rPr>
              <a:t>Tatínek ležel v posteli a hověl si.</a:t>
            </a:r>
          </a:p>
          <a:p>
            <a:r>
              <a:rPr lang="cs-CZ" sz="1800" b="1"/>
              <a:t>Kam si Brouček přelezl?</a:t>
            </a:r>
          </a:p>
          <a:p>
            <a:r>
              <a:rPr lang="cs-CZ" sz="2000" b="1">
                <a:solidFill>
                  <a:srgbClr val="D60093"/>
                </a:solidFill>
              </a:rPr>
              <a:t>Brouček si přelezl na maminčinu postýlku.</a:t>
            </a:r>
          </a:p>
          <a:p>
            <a:r>
              <a:rPr lang="cs-CZ" sz="1800" b="1"/>
              <a:t>Čím se začal Brouček bavit?</a:t>
            </a:r>
          </a:p>
          <a:p>
            <a:r>
              <a:rPr lang="cs-CZ" sz="2000" b="1">
                <a:solidFill>
                  <a:srgbClr val="D60093"/>
                </a:solidFill>
              </a:rPr>
              <a:t>Brouček se začal houpat.</a:t>
            </a:r>
          </a:p>
          <a:p>
            <a:r>
              <a:rPr lang="cs-CZ" sz="1800" b="1"/>
              <a:t>Kde se nakonec Brouček ocitl?</a:t>
            </a:r>
          </a:p>
          <a:p>
            <a:r>
              <a:rPr lang="cs-CZ" sz="2000" b="1">
                <a:solidFill>
                  <a:srgbClr val="D60093"/>
                </a:solidFill>
              </a:rPr>
              <a:t>Nakonec se Brouček ocitl na zemi.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3200" b="1"/>
              <a:t>Odpověděli jste na všechny otázky správně?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3200" b="1"/>
              <a:t>Vyluštěte si křížovku</a:t>
            </a:r>
          </a:p>
        </p:txBody>
      </p:sp>
      <p:sp>
        <p:nvSpPr>
          <p:cNvPr id="18436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2800"/>
              <a:t>1. jarní měsíc</a:t>
            </a:r>
          </a:p>
          <a:p>
            <a:r>
              <a:rPr lang="cs-CZ" sz="2800"/>
              <a:t>2. jídlo jíme</a:t>
            </a:r>
          </a:p>
          <a:p>
            <a:r>
              <a:rPr lang="cs-CZ" sz="2800"/>
              <a:t>3. domácí</a:t>
            </a:r>
          </a:p>
          <a:p>
            <a:r>
              <a:rPr lang="cs-CZ" sz="2800"/>
              <a:t>4. kos tahá ze země</a:t>
            </a:r>
          </a:p>
          <a:p>
            <a:r>
              <a:rPr lang="cs-CZ" sz="2800"/>
              <a:t>5. ve škole učí</a:t>
            </a:r>
          </a:p>
          <a:p>
            <a:r>
              <a:rPr lang="cs-CZ" sz="2800"/>
              <a:t>6. píšeme</a:t>
            </a:r>
          </a:p>
          <a:p>
            <a:r>
              <a:rPr lang="cs-CZ" sz="2800"/>
              <a:t>7. král nosí na hlavě</a:t>
            </a:r>
          </a:p>
          <a:p>
            <a:endParaRPr lang="cs-CZ" sz="2800"/>
          </a:p>
        </p:txBody>
      </p:sp>
      <p:graphicFrame>
        <p:nvGraphicFramePr>
          <p:cNvPr id="18595" name="Group 163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table">
            <a:tbl>
              <a:tblPr/>
              <a:tblGrid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</a:tblGrid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3200" b="1"/>
              <a:t>Tajenka -  BROUČEK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2800"/>
              <a:t>1. jarní měsíc</a:t>
            </a:r>
          </a:p>
          <a:p>
            <a:r>
              <a:rPr lang="cs-CZ" sz="2800"/>
              <a:t>2. jídlo jíme</a:t>
            </a:r>
          </a:p>
          <a:p>
            <a:r>
              <a:rPr lang="cs-CZ" sz="2800"/>
              <a:t>3. domácí</a:t>
            </a:r>
          </a:p>
          <a:p>
            <a:r>
              <a:rPr lang="cs-CZ" sz="2800"/>
              <a:t>4. kos tahá ze země</a:t>
            </a:r>
          </a:p>
          <a:p>
            <a:r>
              <a:rPr lang="cs-CZ" sz="2800"/>
              <a:t>5. ve škole učí</a:t>
            </a:r>
          </a:p>
          <a:p>
            <a:r>
              <a:rPr lang="cs-CZ" sz="2800"/>
              <a:t>6. píšeme</a:t>
            </a:r>
          </a:p>
          <a:p>
            <a:r>
              <a:rPr lang="cs-CZ" sz="2800"/>
              <a:t>7. král nosí na hlavě</a:t>
            </a:r>
          </a:p>
          <a:p>
            <a:endParaRPr lang="cs-CZ" sz="2800"/>
          </a:p>
        </p:txBody>
      </p:sp>
      <p:graphicFrame>
        <p:nvGraphicFramePr>
          <p:cNvPr id="20590" name="Group 110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table">
            <a:tbl>
              <a:tblPr/>
              <a:tblGrid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</a:tblGrid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Ř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D60093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Ú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Ž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Ž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D60093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D60093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2400" b="1"/>
              <a:t>Citace a zdroje: </a:t>
            </a:r>
          </a:p>
          <a:p>
            <a:pPr>
              <a:buFontTx/>
              <a:buNone/>
            </a:pPr>
            <a:r>
              <a:rPr lang="cs-CZ" sz="2400"/>
              <a:t>vlastní</a:t>
            </a:r>
          </a:p>
          <a:p>
            <a:pPr>
              <a:buFontTx/>
              <a:buNone/>
            </a:pPr>
            <a:r>
              <a:rPr lang="cs-CZ" sz="2400"/>
              <a:t>text:</a:t>
            </a:r>
          </a:p>
          <a:p>
            <a:pPr>
              <a:buFontTx/>
              <a:buNone/>
            </a:pPr>
            <a:r>
              <a:rPr lang="cs-CZ" sz="2400"/>
              <a:t>   Karafiát, Jan – Trnka, Jiří. Broučci. Praha: Albatros, 1995.s.6</a:t>
            </a:r>
          </a:p>
          <a:p>
            <a:pPr>
              <a:buFontTx/>
              <a:buNone/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900</Words>
  <Application>Microsoft Office PowerPoint</Application>
  <PresentationFormat>Předvádění na obrazovce (4:3)</PresentationFormat>
  <Paragraphs>142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Snímek 1</vt:lpstr>
      <vt:lpstr>Anotace: čtení s porozuměním</vt:lpstr>
      <vt:lpstr>Z vyprávění Jana Karafiáta se ztratila slova. Vyber správná slova a doplň je do textu.</vt:lpstr>
      <vt:lpstr>Z vyprávění J.Karafiáta se ztratila slova. Vybrali jste správná slova?</vt:lpstr>
      <vt:lpstr>Znovu si přečtěte úryvek z knihy. Vyhledejte všechna podstatná jména, podstatná jména rodu mužského podtrhněte modře, rodu ženského zeleně a rodu středního žlutě.</vt:lpstr>
      <vt:lpstr>Snímek 6</vt:lpstr>
      <vt:lpstr>Pokud jste pozorně četli, dokážete odpovědět na všechny otázky.</vt:lpstr>
      <vt:lpstr>Odpověděli jste na všechny otázky správně? </vt:lpstr>
      <vt:lpstr>Vyluštěte si křížovku</vt:lpstr>
      <vt:lpstr>Tajenka -  BROUČEK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kopecnae</cp:lastModifiedBy>
  <cp:revision>5</cp:revision>
  <dcterms:created xsi:type="dcterms:W3CDTF">2013-04-03T14:35:33Z</dcterms:created>
  <dcterms:modified xsi:type="dcterms:W3CDTF">2013-05-02T09:48:38Z</dcterms:modified>
</cp:coreProperties>
</file>