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VY_12_Český jazyk_34_Čtení s porozuměním, ZŠ praktická, 5.-6.r. -</a:t>
          </a:r>
          <a:r>
            <a:rPr lang="cs-CZ" sz="1600" dirty="0" smtClean="0"/>
            <a:t>TEMA: Význam slov, přesah Přírodověda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Eliška Kopečná</a:t>
          </a:r>
        </a:p>
        <a:p>
          <a:pPr algn="l" rtl="0"/>
          <a:r>
            <a:rPr lang="cs-CZ" sz="1600" dirty="0" smtClean="0"/>
            <a:t>VYTVOŘENO: 26.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0B9F6-6E47-421D-949E-1BE50BB2EB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E38199-E0D4-43F8-8C67-698502C9BE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32F070-DE0D-4F09-B818-6CDEB3DEB0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C4C8F0-B99C-433D-822F-5D388E132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A70B39-14F9-4E57-BB56-C19CAFC1D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B47922-4FD1-4E9D-AF85-23760A941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9EFC84-EBCD-4949-9360-494CB8974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20160A-6B9B-4FFF-B5DA-8D9C3BAC81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60C400-5204-435E-931F-158A7FF25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D037A5-D646-4A93-AEF9-1C043FCEF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F125F0-2C3E-4EB7-8965-D190514DC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110139E-EC69-40A6-AEC1-216ED7169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čtení s porozuměním, význam slov, přesah Přírodověda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Zadané úkoly vedou žáky k procvičení čtení s porozuměním, procvičování pozornosti, k rozvoji slovní zásoby.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Žáci vyhledávají slova, která významově nepatří mezi ostatní, nahrazují slova jinými slovy, hledají co mají slova společného, odpovídají na otázky.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 splnění každého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zadané úkoly vedou k dosažení vytyčených cílů. Všechny úkoly jsou pro žáky vhodné i pro samostatnou práci.</a:t>
            </a:r>
          </a:p>
          <a:p>
            <a:pPr eaLnBrk="1" hangingPunct="1">
              <a:buFontTx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Najdi, které slovo nepatří k ostatním a nahraď jej jiným slovem. Urči, co mají slova společného.</a:t>
            </a:r>
          </a:p>
        </p:txBody>
      </p:sp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684213" y="2133600"/>
            <a:ext cx="1489075" cy="36718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lípa</a:t>
            </a:r>
          </a:p>
          <a:p>
            <a:pPr algn="ctr"/>
            <a:r>
              <a:rPr lang="cs-CZ" sz="2800" b="1"/>
              <a:t>dub</a:t>
            </a:r>
          </a:p>
          <a:p>
            <a:pPr algn="ctr"/>
            <a:r>
              <a:rPr lang="cs-CZ" sz="2800" b="1"/>
              <a:t>buk</a:t>
            </a:r>
          </a:p>
          <a:p>
            <a:pPr algn="ctr"/>
            <a:r>
              <a:rPr lang="cs-CZ" sz="2800" b="1"/>
              <a:t>topol</a:t>
            </a:r>
          </a:p>
          <a:p>
            <a:pPr algn="ctr"/>
            <a:r>
              <a:rPr lang="cs-CZ" sz="2800" b="1"/>
              <a:t>javor</a:t>
            </a:r>
          </a:p>
          <a:p>
            <a:pPr algn="ctr"/>
            <a:r>
              <a:rPr lang="cs-CZ" sz="2800" b="1"/>
              <a:t>smrk</a:t>
            </a:r>
          </a:p>
        </p:txBody>
      </p:sp>
      <p:sp>
        <p:nvSpPr>
          <p:cNvPr id="15364" name="Rectangle 5"/>
          <p:cNvSpPr>
            <a:spLocks noChangeArrowheads="1"/>
          </p:cNvSpPr>
          <p:nvPr/>
        </p:nvSpPr>
        <p:spPr bwMode="auto">
          <a:xfrm>
            <a:off x="2627313" y="2133600"/>
            <a:ext cx="1584325" cy="36004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teta</a:t>
            </a:r>
          </a:p>
          <a:p>
            <a:pPr algn="ctr"/>
            <a:r>
              <a:rPr lang="cs-CZ" sz="2800" b="1"/>
              <a:t>noha</a:t>
            </a:r>
          </a:p>
          <a:p>
            <a:pPr algn="ctr"/>
            <a:r>
              <a:rPr lang="cs-CZ" sz="2800" b="1"/>
              <a:t>nos</a:t>
            </a:r>
          </a:p>
          <a:p>
            <a:pPr algn="ctr"/>
            <a:r>
              <a:rPr lang="cs-CZ" sz="2800" b="1"/>
              <a:t>koleno</a:t>
            </a:r>
          </a:p>
          <a:p>
            <a:pPr algn="ctr"/>
            <a:r>
              <a:rPr lang="cs-CZ" sz="2800" b="1"/>
              <a:t>hlava</a:t>
            </a:r>
          </a:p>
          <a:p>
            <a:pPr algn="ctr"/>
            <a:r>
              <a:rPr lang="cs-CZ" sz="2800" b="1"/>
              <a:t>ruka</a:t>
            </a:r>
          </a:p>
        </p:txBody>
      </p:sp>
      <p:sp>
        <p:nvSpPr>
          <p:cNvPr id="15365" name="Rectangle 6"/>
          <p:cNvSpPr>
            <a:spLocks noChangeArrowheads="1"/>
          </p:cNvSpPr>
          <p:nvPr/>
        </p:nvSpPr>
        <p:spPr bwMode="auto">
          <a:xfrm>
            <a:off x="4716463" y="2205038"/>
            <a:ext cx="1655762" cy="35290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liška</a:t>
            </a:r>
          </a:p>
          <a:p>
            <a:pPr algn="ctr"/>
            <a:r>
              <a:rPr lang="cs-CZ" sz="2800" b="1"/>
              <a:t>zajíc</a:t>
            </a:r>
          </a:p>
          <a:p>
            <a:pPr algn="ctr"/>
            <a:r>
              <a:rPr lang="cs-CZ" sz="2800" b="1"/>
              <a:t>jelen</a:t>
            </a:r>
          </a:p>
          <a:p>
            <a:pPr algn="ctr"/>
            <a:r>
              <a:rPr lang="cs-CZ" sz="2800" b="1"/>
              <a:t>vlk</a:t>
            </a:r>
          </a:p>
          <a:p>
            <a:pPr algn="ctr"/>
            <a:r>
              <a:rPr lang="cs-CZ" sz="2800" b="1"/>
              <a:t>veverka</a:t>
            </a:r>
          </a:p>
          <a:p>
            <a:pPr algn="ctr"/>
            <a:r>
              <a:rPr lang="cs-CZ" sz="2800" b="1"/>
              <a:t>slepice</a:t>
            </a:r>
          </a:p>
        </p:txBody>
      </p:sp>
      <p:sp>
        <p:nvSpPr>
          <p:cNvPr id="15366" name="Rectangle 7"/>
          <p:cNvSpPr>
            <a:spLocks noChangeArrowheads="1"/>
          </p:cNvSpPr>
          <p:nvPr/>
        </p:nvSpPr>
        <p:spPr bwMode="auto">
          <a:xfrm>
            <a:off x="6804025" y="2205038"/>
            <a:ext cx="1584325" cy="34559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králík</a:t>
            </a:r>
          </a:p>
          <a:p>
            <a:pPr algn="ctr"/>
            <a:r>
              <a:rPr lang="cs-CZ" sz="2800" b="1"/>
              <a:t>slepice</a:t>
            </a:r>
          </a:p>
          <a:p>
            <a:pPr algn="ctr"/>
            <a:r>
              <a:rPr lang="cs-CZ" sz="2800" b="1"/>
              <a:t>husa</a:t>
            </a:r>
          </a:p>
          <a:p>
            <a:pPr algn="ctr"/>
            <a:r>
              <a:rPr lang="cs-CZ" sz="2800" b="1"/>
              <a:t>kačena</a:t>
            </a:r>
          </a:p>
          <a:p>
            <a:pPr algn="ctr"/>
            <a:r>
              <a:rPr lang="cs-CZ" sz="2800" b="1"/>
              <a:t>medvěd</a:t>
            </a:r>
          </a:p>
          <a:p>
            <a:pPr algn="ctr"/>
            <a:r>
              <a:rPr lang="cs-CZ" sz="2800" b="1"/>
              <a:t>prase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4"/>
          <p:cNvSpPr>
            <a:spLocks noChangeArrowheads="1"/>
          </p:cNvSpPr>
          <p:nvPr/>
        </p:nvSpPr>
        <p:spPr bwMode="auto">
          <a:xfrm>
            <a:off x="684213" y="2133600"/>
            <a:ext cx="1489075" cy="36718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lípa</a:t>
            </a:r>
          </a:p>
          <a:p>
            <a:pPr algn="ctr"/>
            <a:r>
              <a:rPr lang="cs-CZ" sz="2800" b="1"/>
              <a:t>dub</a:t>
            </a:r>
          </a:p>
          <a:p>
            <a:pPr algn="ctr"/>
            <a:r>
              <a:rPr lang="cs-CZ" sz="2800" b="1"/>
              <a:t>buk</a:t>
            </a:r>
          </a:p>
          <a:p>
            <a:pPr algn="ctr"/>
            <a:r>
              <a:rPr lang="cs-CZ" sz="2800" b="1"/>
              <a:t>topol</a:t>
            </a:r>
          </a:p>
          <a:p>
            <a:pPr algn="ctr"/>
            <a:r>
              <a:rPr lang="cs-CZ" sz="2800" b="1"/>
              <a:t>javor</a:t>
            </a:r>
          </a:p>
          <a:p>
            <a:pPr algn="ctr"/>
            <a:r>
              <a:rPr lang="cs-CZ" sz="2800" b="1">
                <a:solidFill>
                  <a:srgbClr val="D60093"/>
                </a:solidFill>
              </a:rPr>
              <a:t>smrk</a:t>
            </a:r>
          </a:p>
          <a:p>
            <a:pPr algn="ctr"/>
            <a:r>
              <a:rPr lang="cs-CZ" sz="2800" b="1">
                <a:solidFill>
                  <a:srgbClr val="D60093"/>
                </a:solidFill>
              </a:rPr>
              <a:t>(bříza)</a:t>
            </a:r>
          </a:p>
          <a:p>
            <a:pPr algn="ctr"/>
            <a:r>
              <a:rPr lang="cs-CZ" sz="2000" b="1">
                <a:solidFill>
                  <a:schemeClr val="accent2"/>
                </a:solidFill>
              </a:rPr>
              <a:t>listnaté stromy</a:t>
            </a:r>
          </a:p>
        </p:txBody>
      </p:sp>
      <p:sp>
        <p:nvSpPr>
          <p:cNvPr id="16386" name="Rectangle 5"/>
          <p:cNvSpPr>
            <a:spLocks noChangeArrowheads="1"/>
          </p:cNvSpPr>
          <p:nvPr/>
        </p:nvSpPr>
        <p:spPr bwMode="auto">
          <a:xfrm>
            <a:off x="2627313" y="2133600"/>
            <a:ext cx="1584325" cy="36004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D60093"/>
                </a:solidFill>
              </a:rPr>
              <a:t>teta</a:t>
            </a:r>
          </a:p>
          <a:p>
            <a:pPr algn="ctr"/>
            <a:r>
              <a:rPr lang="cs-CZ" sz="2800" b="1">
                <a:solidFill>
                  <a:srgbClr val="D60093"/>
                </a:solidFill>
              </a:rPr>
              <a:t>(břicho)</a:t>
            </a:r>
          </a:p>
          <a:p>
            <a:pPr algn="ctr"/>
            <a:r>
              <a:rPr lang="cs-CZ" sz="2800" b="1"/>
              <a:t>noha</a:t>
            </a:r>
          </a:p>
          <a:p>
            <a:pPr algn="ctr"/>
            <a:r>
              <a:rPr lang="cs-CZ" sz="2800" b="1"/>
              <a:t>nos</a:t>
            </a:r>
          </a:p>
          <a:p>
            <a:pPr algn="ctr"/>
            <a:r>
              <a:rPr lang="cs-CZ" sz="2800" b="1"/>
              <a:t>koleno</a:t>
            </a:r>
          </a:p>
          <a:p>
            <a:pPr algn="ctr"/>
            <a:r>
              <a:rPr lang="cs-CZ" sz="2800" b="1"/>
              <a:t>hlava</a:t>
            </a:r>
          </a:p>
          <a:p>
            <a:pPr algn="ctr"/>
            <a:r>
              <a:rPr lang="cs-CZ" sz="2800" b="1"/>
              <a:t>ruka</a:t>
            </a:r>
          </a:p>
          <a:p>
            <a:pPr algn="ctr"/>
            <a:r>
              <a:rPr lang="cs-CZ" sz="2000" b="1">
                <a:solidFill>
                  <a:schemeClr val="accent2"/>
                </a:solidFill>
              </a:rPr>
              <a:t>části těla</a:t>
            </a:r>
          </a:p>
        </p:txBody>
      </p:sp>
      <p:sp>
        <p:nvSpPr>
          <p:cNvPr id="16387" name="Rectangle 6"/>
          <p:cNvSpPr>
            <a:spLocks noChangeArrowheads="1"/>
          </p:cNvSpPr>
          <p:nvPr/>
        </p:nvSpPr>
        <p:spPr bwMode="auto">
          <a:xfrm>
            <a:off x="4716463" y="2205038"/>
            <a:ext cx="1655762" cy="35290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liška</a:t>
            </a:r>
          </a:p>
          <a:p>
            <a:pPr algn="ctr"/>
            <a:r>
              <a:rPr lang="cs-CZ" sz="2800" b="1"/>
              <a:t>zajíc</a:t>
            </a:r>
          </a:p>
          <a:p>
            <a:pPr algn="ctr"/>
            <a:r>
              <a:rPr lang="cs-CZ" sz="2800" b="1"/>
              <a:t>jelen</a:t>
            </a:r>
          </a:p>
          <a:p>
            <a:pPr algn="ctr"/>
            <a:r>
              <a:rPr lang="cs-CZ" sz="2800" b="1"/>
              <a:t>vlk</a:t>
            </a:r>
          </a:p>
          <a:p>
            <a:pPr algn="ctr"/>
            <a:r>
              <a:rPr lang="cs-CZ" sz="2800" b="1"/>
              <a:t>veverka</a:t>
            </a:r>
          </a:p>
          <a:p>
            <a:pPr algn="ctr"/>
            <a:r>
              <a:rPr lang="cs-CZ" sz="2800" b="1">
                <a:solidFill>
                  <a:srgbClr val="D60093"/>
                </a:solidFill>
              </a:rPr>
              <a:t>slepice</a:t>
            </a:r>
          </a:p>
          <a:p>
            <a:pPr algn="ctr"/>
            <a:r>
              <a:rPr lang="cs-CZ" sz="2800" b="1">
                <a:solidFill>
                  <a:srgbClr val="D60093"/>
                </a:solidFill>
              </a:rPr>
              <a:t>(medvěd)</a:t>
            </a:r>
          </a:p>
          <a:p>
            <a:pPr algn="ctr"/>
            <a:r>
              <a:rPr lang="cs-CZ" b="1">
                <a:solidFill>
                  <a:schemeClr val="accent2"/>
                </a:solidFill>
              </a:rPr>
              <a:t>volně žijící zvířata</a:t>
            </a:r>
          </a:p>
        </p:txBody>
      </p:sp>
      <p:sp>
        <p:nvSpPr>
          <p:cNvPr id="16388" name="Rectangle 7"/>
          <p:cNvSpPr>
            <a:spLocks noChangeArrowheads="1"/>
          </p:cNvSpPr>
          <p:nvPr/>
        </p:nvSpPr>
        <p:spPr bwMode="auto">
          <a:xfrm>
            <a:off x="6804025" y="2205038"/>
            <a:ext cx="1584325" cy="34559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králík</a:t>
            </a:r>
          </a:p>
          <a:p>
            <a:pPr algn="ctr"/>
            <a:r>
              <a:rPr lang="cs-CZ" sz="2800" b="1"/>
              <a:t>slepice</a:t>
            </a:r>
          </a:p>
          <a:p>
            <a:pPr algn="ctr"/>
            <a:r>
              <a:rPr lang="cs-CZ" sz="2800" b="1"/>
              <a:t>husa</a:t>
            </a:r>
          </a:p>
          <a:p>
            <a:pPr algn="ctr"/>
            <a:r>
              <a:rPr lang="cs-CZ" sz="2800" b="1"/>
              <a:t>kačena</a:t>
            </a:r>
          </a:p>
          <a:p>
            <a:pPr algn="ctr"/>
            <a:r>
              <a:rPr lang="cs-CZ" sz="2800" b="1">
                <a:solidFill>
                  <a:srgbClr val="D60093"/>
                </a:solidFill>
              </a:rPr>
              <a:t>medvěd</a:t>
            </a:r>
          </a:p>
          <a:p>
            <a:pPr algn="ctr"/>
            <a:r>
              <a:rPr lang="cs-CZ" sz="2800" b="1">
                <a:solidFill>
                  <a:srgbClr val="D60093"/>
                </a:solidFill>
              </a:rPr>
              <a:t>(kráva)</a:t>
            </a:r>
          </a:p>
          <a:p>
            <a:pPr algn="ctr"/>
            <a:r>
              <a:rPr lang="cs-CZ" sz="2800" b="1"/>
              <a:t>prase</a:t>
            </a:r>
          </a:p>
          <a:p>
            <a:pPr algn="ctr"/>
            <a:r>
              <a:rPr lang="cs-CZ" sz="2000" b="1">
                <a:solidFill>
                  <a:schemeClr val="accent2"/>
                </a:solidFill>
              </a:rPr>
              <a:t>domácí zvířata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Najdi, které slovo nepatří k ostatním a nahraď jej jiným slovem. Urči, co mají slova společného.</a:t>
            </a:r>
          </a:p>
        </p:txBody>
      </p:sp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684213" y="2133600"/>
            <a:ext cx="1489075" cy="36718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jablko</a:t>
            </a:r>
          </a:p>
          <a:p>
            <a:pPr algn="ctr"/>
            <a:r>
              <a:rPr lang="cs-CZ" sz="2800" b="1"/>
              <a:t>hruška</a:t>
            </a:r>
          </a:p>
          <a:p>
            <a:pPr algn="ctr"/>
            <a:r>
              <a:rPr lang="cs-CZ" sz="2800" b="1"/>
              <a:t>broskev</a:t>
            </a:r>
          </a:p>
          <a:p>
            <a:pPr algn="ctr"/>
            <a:r>
              <a:rPr lang="cs-CZ" sz="2800" b="1"/>
              <a:t>cibule</a:t>
            </a:r>
          </a:p>
          <a:p>
            <a:pPr algn="ctr"/>
            <a:r>
              <a:rPr lang="cs-CZ" sz="2800" b="1"/>
              <a:t>třešně</a:t>
            </a:r>
          </a:p>
          <a:p>
            <a:pPr algn="ctr"/>
            <a:r>
              <a:rPr lang="cs-CZ" sz="2800" b="1"/>
              <a:t>švestka</a:t>
            </a:r>
          </a:p>
        </p:txBody>
      </p:sp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2627313" y="2133600"/>
            <a:ext cx="1584325" cy="36004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paprika</a:t>
            </a:r>
          </a:p>
          <a:p>
            <a:pPr algn="ctr"/>
            <a:r>
              <a:rPr lang="cs-CZ" sz="2800" b="1"/>
              <a:t>rajče</a:t>
            </a:r>
          </a:p>
          <a:p>
            <a:pPr algn="ctr"/>
            <a:r>
              <a:rPr lang="cs-CZ" sz="2800" b="1"/>
              <a:t>mrkev</a:t>
            </a:r>
          </a:p>
          <a:p>
            <a:pPr algn="ctr"/>
            <a:r>
              <a:rPr lang="cs-CZ" sz="2800" b="1"/>
              <a:t>meruňka</a:t>
            </a:r>
          </a:p>
          <a:p>
            <a:pPr algn="ctr"/>
            <a:r>
              <a:rPr lang="cs-CZ" sz="2800" b="1"/>
              <a:t>česnek</a:t>
            </a:r>
          </a:p>
          <a:p>
            <a:pPr algn="ctr"/>
            <a:r>
              <a:rPr lang="cs-CZ" sz="2800" b="1"/>
              <a:t>cibule</a:t>
            </a:r>
          </a:p>
        </p:txBody>
      </p:sp>
      <p:sp>
        <p:nvSpPr>
          <p:cNvPr id="17413" name="Rectangle 6"/>
          <p:cNvSpPr>
            <a:spLocks noChangeArrowheads="1"/>
          </p:cNvSpPr>
          <p:nvPr/>
        </p:nvSpPr>
        <p:spPr bwMode="auto">
          <a:xfrm>
            <a:off x="4716463" y="2205038"/>
            <a:ext cx="1655762" cy="35290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sýr</a:t>
            </a:r>
          </a:p>
          <a:p>
            <a:pPr algn="ctr"/>
            <a:r>
              <a:rPr lang="cs-CZ" sz="2800" b="1"/>
              <a:t>salám</a:t>
            </a:r>
          </a:p>
          <a:p>
            <a:pPr algn="ctr"/>
            <a:r>
              <a:rPr lang="cs-CZ" sz="2800" b="1"/>
              <a:t>jogurt</a:t>
            </a:r>
          </a:p>
          <a:p>
            <a:pPr algn="ctr"/>
            <a:r>
              <a:rPr lang="cs-CZ" sz="2800" b="1"/>
              <a:t>smetana</a:t>
            </a:r>
          </a:p>
          <a:p>
            <a:pPr algn="ctr"/>
            <a:r>
              <a:rPr lang="cs-CZ" sz="2800" b="1"/>
              <a:t>šlehačka</a:t>
            </a:r>
          </a:p>
          <a:p>
            <a:pPr algn="ctr"/>
            <a:r>
              <a:rPr lang="cs-CZ" sz="2800" b="1"/>
              <a:t>mléko</a:t>
            </a:r>
          </a:p>
        </p:txBody>
      </p:sp>
      <p:sp>
        <p:nvSpPr>
          <p:cNvPr id="17414" name="Rectangle 7"/>
          <p:cNvSpPr>
            <a:spLocks noChangeArrowheads="1"/>
          </p:cNvSpPr>
          <p:nvPr/>
        </p:nvSpPr>
        <p:spPr bwMode="auto">
          <a:xfrm>
            <a:off x="6804025" y="2205038"/>
            <a:ext cx="1584325" cy="34559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malíř</a:t>
            </a:r>
          </a:p>
          <a:p>
            <a:pPr algn="ctr"/>
            <a:r>
              <a:rPr lang="cs-CZ" sz="2800" b="1"/>
              <a:t>pokrývač</a:t>
            </a:r>
          </a:p>
          <a:p>
            <a:pPr algn="ctr"/>
            <a:r>
              <a:rPr lang="cs-CZ" sz="2800" b="1"/>
              <a:t>učitel</a:t>
            </a:r>
          </a:p>
          <a:p>
            <a:pPr algn="ctr"/>
            <a:r>
              <a:rPr lang="cs-CZ" sz="2800" b="1"/>
              <a:t>zedník</a:t>
            </a:r>
          </a:p>
          <a:p>
            <a:pPr algn="ctr"/>
            <a:r>
              <a:rPr lang="cs-CZ" sz="2800" b="1"/>
              <a:t>strýc</a:t>
            </a:r>
          </a:p>
          <a:p>
            <a:pPr algn="ctr"/>
            <a:r>
              <a:rPr lang="cs-CZ" sz="2800" b="1"/>
              <a:t>lékař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684213" y="2133600"/>
            <a:ext cx="1489075" cy="36718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jablko</a:t>
            </a:r>
          </a:p>
          <a:p>
            <a:pPr algn="ctr"/>
            <a:r>
              <a:rPr lang="cs-CZ" sz="2800" b="1"/>
              <a:t>hruška</a:t>
            </a:r>
          </a:p>
          <a:p>
            <a:pPr algn="ctr"/>
            <a:r>
              <a:rPr lang="cs-CZ" sz="2800" b="1"/>
              <a:t>broskev</a:t>
            </a:r>
          </a:p>
          <a:p>
            <a:pPr algn="ctr"/>
            <a:r>
              <a:rPr lang="cs-CZ" sz="2800" b="1">
                <a:solidFill>
                  <a:srgbClr val="FF0000"/>
                </a:solidFill>
              </a:rPr>
              <a:t>cibule</a:t>
            </a:r>
          </a:p>
          <a:p>
            <a:pPr algn="ctr"/>
            <a:r>
              <a:rPr lang="cs-CZ" sz="2800" b="1">
                <a:solidFill>
                  <a:srgbClr val="FF0000"/>
                </a:solidFill>
              </a:rPr>
              <a:t>(meruňka)</a:t>
            </a:r>
          </a:p>
          <a:p>
            <a:pPr algn="ctr"/>
            <a:r>
              <a:rPr lang="cs-CZ" sz="2800" b="1"/>
              <a:t>třešně</a:t>
            </a:r>
          </a:p>
          <a:p>
            <a:pPr algn="ctr"/>
            <a:r>
              <a:rPr lang="cs-CZ" sz="2800" b="1"/>
              <a:t>švestka</a:t>
            </a:r>
          </a:p>
          <a:p>
            <a:pPr algn="ctr"/>
            <a:r>
              <a:rPr lang="cs-CZ" sz="2000" b="1">
                <a:solidFill>
                  <a:schemeClr val="accent2"/>
                </a:solidFill>
              </a:rPr>
              <a:t>ovoce</a:t>
            </a:r>
          </a:p>
        </p:txBody>
      </p:sp>
      <p:sp>
        <p:nvSpPr>
          <p:cNvPr id="18435" name="Rectangle 5"/>
          <p:cNvSpPr>
            <a:spLocks noChangeArrowheads="1"/>
          </p:cNvSpPr>
          <p:nvPr/>
        </p:nvSpPr>
        <p:spPr bwMode="auto">
          <a:xfrm>
            <a:off x="2627313" y="2133600"/>
            <a:ext cx="1584325" cy="36004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paprika</a:t>
            </a:r>
          </a:p>
          <a:p>
            <a:pPr algn="ctr"/>
            <a:r>
              <a:rPr lang="cs-CZ" sz="2800" b="1"/>
              <a:t>rajče</a:t>
            </a:r>
          </a:p>
          <a:p>
            <a:pPr algn="ctr"/>
            <a:r>
              <a:rPr lang="cs-CZ" sz="2800" b="1"/>
              <a:t>mrkev</a:t>
            </a:r>
          </a:p>
          <a:p>
            <a:pPr algn="ctr"/>
            <a:r>
              <a:rPr lang="cs-CZ" sz="2800" b="1">
                <a:solidFill>
                  <a:srgbClr val="FF0000"/>
                </a:solidFill>
              </a:rPr>
              <a:t>meruňka</a:t>
            </a:r>
          </a:p>
          <a:p>
            <a:pPr algn="ctr"/>
            <a:r>
              <a:rPr lang="cs-CZ" sz="2800" b="1">
                <a:solidFill>
                  <a:srgbClr val="FF0000"/>
                </a:solidFill>
              </a:rPr>
              <a:t>(petržel)</a:t>
            </a:r>
          </a:p>
          <a:p>
            <a:pPr algn="ctr"/>
            <a:r>
              <a:rPr lang="cs-CZ" sz="2800" b="1"/>
              <a:t>česnek</a:t>
            </a:r>
          </a:p>
          <a:p>
            <a:pPr algn="ctr"/>
            <a:r>
              <a:rPr lang="cs-CZ" sz="2800" b="1"/>
              <a:t>cibule</a:t>
            </a:r>
          </a:p>
          <a:p>
            <a:pPr algn="ctr"/>
            <a:r>
              <a:rPr lang="cs-CZ" sz="2000">
                <a:solidFill>
                  <a:schemeClr val="accent2"/>
                </a:solidFill>
              </a:rPr>
              <a:t>zelenina</a:t>
            </a:r>
          </a:p>
        </p:txBody>
      </p:sp>
      <p:sp>
        <p:nvSpPr>
          <p:cNvPr id="18436" name="Rectangle 6"/>
          <p:cNvSpPr>
            <a:spLocks noChangeArrowheads="1"/>
          </p:cNvSpPr>
          <p:nvPr/>
        </p:nvSpPr>
        <p:spPr bwMode="auto">
          <a:xfrm>
            <a:off x="4716463" y="2205038"/>
            <a:ext cx="1655762" cy="35290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sýr</a:t>
            </a:r>
          </a:p>
          <a:p>
            <a:pPr algn="ctr"/>
            <a:r>
              <a:rPr lang="cs-CZ" sz="2800" b="1">
                <a:solidFill>
                  <a:srgbClr val="FF0000"/>
                </a:solidFill>
              </a:rPr>
              <a:t>salám</a:t>
            </a:r>
          </a:p>
          <a:p>
            <a:pPr algn="ctr"/>
            <a:r>
              <a:rPr lang="cs-CZ" sz="2800" b="1">
                <a:solidFill>
                  <a:srgbClr val="FF0000"/>
                </a:solidFill>
              </a:rPr>
              <a:t>(tvaroh)</a:t>
            </a:r>
          </a:p>
          <a:p>
            <a:pPr algn="ctr"/>
            <a:r>
              <a:rPr lang="cs-CZ" sz="2800" b="1"/>
              <a:t>jogurt</a:t>
            </a:r>
          </a:p>
          <a:p>
            <a:pPr algn="ctr"/>
            <a:r>
              <a:rPr lang="cs-CZ" sz="2800" b="1"/>
              <a:t>smetana</a:t>
            </a:r>
          </a:p>
          <a:p>
            <a:pPr algn="ctr"/>
            <a:r>
              <a:rPr lang="cs-CZ" sz="2800" b="1"/>
              <a:t>šlehačka</a:t>
            </a:r>
          </a:p>
          <a:p>
            <a:pPr algn="ctr"/>
            <a:r>
              <a:rPr lang="cs-CZ" sz="2800" b="1"/>
              <a:t>mléko</a:t>
            </a:r>
          </a:p>
          <a:p>
            <a:pPr algn="ctr"/>
            <a:r>
              <a:rPr lang="cs-CZ" sz="2000">
                <a:solidFill>
                  <a:schemeClr val="accent2"/>
                </a:solidFill>
              </a:rPr>
              <a:t>mléčné výrobky</a:t>
            </a:r>
          </a:p>
        </p:txBody>
      </p:sp>
      <p:sp>
        <p:nvSpPr>
          <p:cNvPr id="18437" name="Rectangle 7"/>
          <p:cNvSpPr>
            <a:spLocks noChangeArrowheads="1"/>
          </p:cNvSpPr>
          <p:nvPr/>
        </p:nvSpPr>
        <p:spPr bwMode="auto">
          <a:xfrm>
            <a:off x="6804025" y="2205038"/>
            <a:ext cx="1584325" cy="34559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malíř</a:t>
            </a:r>
          </a:p>
          <a:p>
            <a:pPr algn="ctr"/>
            <a:r>
              <a:rPr lang="cs-CZ" sz="2800" b="1"/>
              <a:t>pokrývač</a:t>
            </a:r>
          </a:p>
          <a:p>
            <a:pPr algn="ctr"/>
            <a:r>
              <a:rPr lang="cs-CZ" sz="2800" b="1"/>
              <a:t>učitel</a:t>
            </a:r>
          </a:p>
          <a:p>
            <a:pPr algn="ctr"/>
            <a:r>
              <a:rPr lang="cs-CZ" sz="2800" b="1"/>
              <a:t>zedník</a:t>
            </a:r>
          </a:p>
          <a:p>
            <a:pPr algn="ctr"/>
            <a:r>
              <a:rPr lang="cs-CZ" sz="2800" b="1">
                <a:solidFill>
                  <a:srgbClr val="FF0000"/>
                </a:solidFill>
              </a:rPr>
              <a:t>strýc</a:t>
            </a:r>
          </a:p>
          <a:p>
            <a:pPr algn="ctr"/>
            <a:r>
              <a:rPr lang="cs-CZ" sz="2800" b="1">
                <a:solidFill>
                  <a:srgbClr val="FF0000"/>
                </a:solidFill>
              </a:rPr>
              <a:t>(švadlena)</a:t>
            </a:r>
          </a:p>
          <a:p>
            <a:pPr algn="ctr"/>
            <a:r>
              <a:rPr lang="cs-CZ" sz="2800" b="1"/>
              <a:t>lékař</a:t>
            </a:r>
          </a:p>
          <a:p>
            <a:pPr algn="ctr"/>
            <a:r>
              <a:rPr lang="cs-CZ" sz="2000" b="1">
                <a:solidFill>
                  <a:schemeClr val="accent2"/>
                </a:solidFill>
              </a:rPr>
              <a:t>povolání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věty správnými slovy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Pavel nebyl ve škole, protože…………..</a:t>
            </a:r>
          </a:p>
          <a:p>
            <a:pPr eaLnBrk="1" hangingPunct="1"/>
            <a:r>
              <a:rPr lang="cs-CZ" sz="2400" b="1" smtClean="0"/>
              <a:t>Petr dostal dort, protože…………..</a:t>
            </a:r>
          </a:p>
          <a:p>
            <a:pPr eaLnBrk="1" hangingPunct="1"/>
            <a:r>
              <a:rPr lang="cs-CZ" sz="2400" b="1" smtClean="0"/>
              <a:t>Zuzana nešla do sklepa, protože………….</a:t>
            </a:r>
          </a:p>
          <a:p>
            <a:pPr eaLnBrk="1" hangingPunct="1"/>
            <a:r>
              <a:rPr lang="cs-CZ" sz="2400" b="1" smtClean="0"/>
              <a:t>Honza byl špinavý, protože……………</a:t>
            </a:r>
          </a:p>
          <a:p>
            <a:pPr eaLnBrk="1" hangingPunct="1"/>
            <a:r>
              <a:rPr lang="cs-CZ" sz="2400" b="1" smtClean="0"/>
              <a:t>Karel jedl, protože…………….</a:t>
            </a:r>
          </a:p>
          <a:p>
            <a:pPr eaLnBrk="1" hangingPunct="1"/>
            <a:endParaRPr lang="cs-CZ" sz="2400" b="1" smtClean="0"/>
          </a:p>
        </p:txBody>
      </p:sp>
      <p:sp>
        <p:nvSpPr>
          <p:cNvPr id="1945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měl narozeniny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upadl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zaspal</a:t>
            </a:r>
          </a:p>
          <a:p>
            <a:pPr eaLnBrk="1" hangingPunct="1"/>
            <a:r>
              <a:rPr lang="cs-CZ" smtClean="0"/>
              <a:t>měl hlad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se bála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Pavel nebyl ve škole, protože </a:t>
            </a:r>
            <a:r>
              <a:rPr lang="cs-CZ" sz="2400" b="1" smtClean="0">
                <a:solidFill>
                  <a:srgbClr val="FF0000"/>
                </a:solidFill>
              </a:rPr>
              <a:t>zaspal.</a:t>
            </a:r>
          </a:p>
          <a:p>
            <a:pPr eaLnBrk="1" hangingPunct="1"/>
            <a:r>
              <a:rPr lang="cs-CZ" sz="2400" b="1" smtClean="0"/>
              <a:t>Petr dostal dort, protože </a:t>
            </a:r>
            <a:r>
              <a:rPr lang="cs-CZ" sz="2400" b="1" smtClean="0">
                <a:solidFill>
                  <a:srgbClr val="FF0000"/>
                </a:solidFill>
              </a:rPr>
              <a:t>měl narozeniny.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Zuzana nešla do sklepa, protože </a:t>
            </a:r>
            <a:r>
              <a:rPr lang="cs-CZ" sz="2400" b="1" smtClean="0">
                <a:solidFill>
                  <a:srgbClr val="FF0000"/>
                </a:solidFill>
              </a:rPr>
              <a:t>se bála.</a:t>
            </a:r>
          </a:p>
          <a:p>
            <a:pPr eaLnBrk="1" hangingPunct="1"/>
            <a:r>
              <a:rPr lang="cs-CZ" sz="2400" b="1" smtClean="0"/>
              <a:t>Honza byl špinavý, protože </a:t>
            </a:r>
            <a:r>
              <a:rPr lang="cs-CZ" sz="2400" b="1" smtClean="0">
                <a:solidFill>
                  <a:srgbClr val="FF0000"/>
                </a:solidFill>
              </a:rPr>
              <a:t>upadl.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Karel jedl, protože     </a:t>
            </a:r>
            <a:r>
              <a:rPr lang="cs-CZ" sz="2400" b="1" smtClean="0">
                <a:solidFill>
                  <a:srgbClr val="FF0000"/>
                </a:solidFill>
              </a:rPr>
              <a:t>měl hlad,</a:t>
            </a:r>
            <a:endParaRPr lang="cs-CZ" sz="2400" b="1" smtClean="0"/>
          </a:p>
          <a:p>
            <a:pPr eaLnBrk="1" hangingPunct="1"/>
            <a:endParaRPr lang="cs-CZ" sz="2400" b="1" smtClean="0"/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měl narozeniny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upadl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zaspal</a:t>
            </a:r>
          </a:p>
          <a:p>
            <a:pPr eaLnBrk="1" hangingPunct="1"/>
            <a:r>
              <a:rPr lang="cs-CZ" smtClean="0"/>
              <a:t>měl hlad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se bála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věty správnými slovy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Pejsek skákal, protože………..</a:t>
            </a:r>
          </a:p>
          <a:p>
            <a:pPr eaLnBrk="1" hangingPunct="1"/>
            <a:r>
              <a:rPr lang="cs-CZ" sz="2400" b="1" smtClean="0"/>
              <a:t>Eva se napila, protože ……………</a:t>
            </a:r>
          </a:p>
          <a:p>
            <a:pPr eaLnBrk="1" hangingPunct="1"/>
            <a:r>
              <a:rPr lang="cs-CZ" sz="2400" b="1" smtClean="0"/>
              <a:t>Dana plakala, protože ………………</a:t>
            </a:r>
          </a:p>
          <a:p>
            <a:pPr eaLnBrk="1" hangingPunct="1"/>
            <a:r>
              <a:rPr lang="cs-CZ" sz="2400" b="1" smtClean="0"/>
              <a:t>Martin byl čistý, protože………….</a:t>
            </a:r>
          </a:p>
          <a:p>
            <a:pPr eaLnBrk="1" hangingPunct="1"/>
            <a:r>
              <a:rPr lang="cs-CZ" sz="2400" b="1" smtClean="0"/>
              <a:t>Tomáš byl šťastný, protože………….</a:t>
            </a:r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dostal jedničku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se umyl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měl radost</a:t>
            </a:r>
          </a:p>
          <a:p>
            <a:pPr eaLnBrk="1" hangingPunct="1"/>
            <a:r>
              <a:rPr lang="cs-CZ" smtClean="0"/>
              <a:t>byla smutná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měla žízeň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Pejsek skákal, protože </a:t>
            </a:r>
            <a:r>
              <a:rPr lang="cs-CZ" sz="2400" b="1" smtClean="0">
                <a:solidFill>
                  <a:srgbClr val="FF0000"/>
                </a:solidFill>
              </a:rPr>
              <a:t>měl radost.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Eva se napila, protože </a:t>
            </a:r>
            <a:r>
              <a:rPr lang="cs-CZ" sz="2400" b="1" smtClean="0">
                <a:solidFill>
                  <a:srgbClr val="FF0000"/>
                </a:solidFill>
              </a:rPr>
              <a:t>měla žízeň.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Dana plakala, protože</a:t>
            </a:r>
            <a:r>
              <a:rPr lang="cs-CZ" sz="2400" b="1" smtClean="0">
                <a:solidFill>
                  <a:srgbClr val="FF0000"/>
                </a:solidFill>
              </a:rPr>
              <a:t> byla smutná.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Martin byl čistý, protože </a:t>
            </a:r>
            <a:r>
              <a:rPr lang="cs-CZ" sz="2400" b="1" smtClean="0">
                <a:solidFill>
                  <a:srgbClr val="FF0000"/>
                </a:solidFill>
              </a:rPr>
              <a:t>se umyl.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Tomáš byl šťastný, protože </a:t>
            </a:r>
            <a:r>
              <a:rPr lang="cs-CZ" sz="2400" b="1" smtClean="0">
                <a:solidFill>
                  <a:srgbClr val="FF0000"/>
                </a:solidFill>
              </a:rPr>
              <a:t>dostal jedničku.</a:t>
            </a:r>
            <a:endParaRPr lang="cs-CZ" sz="2400" b="1" smtClean="0"/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dostal jedničku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se umyl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měl radost</a:t>
            </a:r>
          </a:p>
          <a:p>
            <a:pPr eaLnBrk="1" hangingPunct="1"/>
            <a:r>
              <a:rPr lang="cs-CZ" smtClean="0"/>
              <a:t>byla smutná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měla žízeň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Citace a zdroje: vlastní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367</Words>
  <Application>Microsoft Office PowerPoint</Application>
  <PresentationFormat>On-screen Show (4:3)</PresentationFormat>
  <Paragraphs>176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Výchozí návrh</vt:lpstr>
      <vt:lpstr>Snímek 1</vt:lpstr>
      <vt:lpstr>Anotace: čtení s porozuměním, význam slov, přesah Přírodověda</vt:lpstr>
      <vt:lpstr>Najdi, které slovo nepatří k ostatním a nahraď jej jiným slovem. Urči, co mají slova společného.</vt:lpstr>
      <vt:lpstr>Snímek 4</vt:lpstr>
      <vt:lpstr>Najdi, které slovo nepatří k ostatním a nahraď jej jiným slovem. Urči, co mají slova společného.</vt:lpstr>
      <vt:lpstr>Snímek 6</vt:lpstr>
      <vt:lpstr>Doplň věty správnými slovy</vt:lpstr>
      <vt:lpstr>Snímek 8</vt:lpstr>
      <vt:lpstr>Doplň věty správnými slovy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6</cp:revision>
  <dcterms:created xsi:type="dcterms:W3CDTF">2013-04-03T16:14:52Z</dcterms:created>
  <dcterms:modified xsi:type="dcterms:W3CDTF">2013-05-22T15:56:29Z</dcterms:modified>
</cp:coreProperties>
</file>