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70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FF6600"/>
    <a:srgbClr val="0000FF"/>
    <a:srgbClr val="00FF00"/>
    <a:srgbClr val="3366FF"/>
    <a:srgbClr val="FFFF00"/>
    <a:srgbClr val="CC9900"/>
    <a:srgbClr val="66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VY_12_Český jazyk_35_Čtení s porozuměním, ZŠ praktická, 5.-7.r. -</a:t>
          </a:r>
          <a:r>
            <a:rPr lang="cs-CZ" sz="1600" dirty="0" smtClean="0"/>
            <a:t>TEMA: Procvičování pozornosti, rozvoj slovní zásoby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Eliška Kopečná</a:t>
          </a:r>
        </a:p>
        <a:p>
          <a:pPr algn="l" rtl="0"/>
          <a:r>
            <a:rPr lang="cs-CZ" sz="1600" dirty="0" smtClean="0"/>
            <a:t>VYTVOŘENO: 28. 4.2013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5C6AF3-AA9E-4728-9EDC-EFA2A9D584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2FC773-D440-4A51-AB39-58BCD65AE7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68BE15-AFE1-4D79-99AB-FA32FD6F30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F940B8-A896-4F8D-9347-DDCF53516C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7339F7-5EE5-4094-A765-8C2708E1CE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023A79-5323-4B67-8D1C-13933D380E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5A767D-A0A3-4E3A-8837-897BD7041D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C17303-A584-4F40-93DE-D81E0ED283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E6D538-30E5-46DE-BF29-98050C1D02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07F520-6104-4AF0-946A-3838C96024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7897D9-000C-4377-A75E-6880EB64AC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5D91512-AF27-4D73-80AC-F9BC40D737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314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Anotace: čtení s porozuměním</a:t>
            </a:r>
          </a:p>
        </p:txBody>
      </p:sp>
      <p:sp>
        <p:nvSpPr>
          <p:cNvPr id="1433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00213"/>
            <a:ext cx="8229600" cy="452596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smtClean="0"/>
              <a:t>Zadané úkoly vedou žáky k procvičení čtení s porozuměním, procvičování pozornosti, k rozvoji slovní zásoby.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Žáci určují pořadí vět, odpovídají na otázky k přečtenému textu, doplňují správná slova do vět, doplňují písmena do slov.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Po splnění každého úkolu následuje správné řešení pro kontrolu.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Pilotáží bylo ověřeno, že zadané úkoly vedou k vytyčeným cílům. Všechny úkoly jsou pro žáky vhodné jak k samostatné, tak skupinové práci.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Pozorně si přečtěte úryvek z knihy Josefa Čapka: Povídání o pejskovi a kočičce</a:t>
            </a:r>
          </a:p>
        </p:txBody>
      </p:sp>
      <p:pic>
        <p:nvPicPr>
          <p:cNvPr id="15362" name="Picture 11" descr="MP900444868[1]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50888" y="1600200"/>
            <a:ext cx="3449637" cy="4525963"/>
          </a:xfrm>
        </p:spPr>
      </p:pic>
      <p:pic>
        <p:nvPicPr>
          <p:cNvPr id="15363" name="Picture 13" descr="MP900405026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003800" y="1600200"/>
            <a:ext cx="3313113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smtClean="0"/>
              <a:t>          </a:t>
            </a:r>
            <a:r>
              <a:rPr lang="cs-CZ" sz="2400" b="1" smtClean="0"/>
              <a:t>Tak byla jednou jedna noční košilka a ta byla chudá. A protože byla chudá, tak na sobě neměla žádné červené, ani modré, ani žluté, zelené nebo fialové proužečky, ani žádné vyšívání s kuličkami, čtverečky, hvězdičkami, kytičkami, ani lístky. Byla jenom bílá, ale přitom byla moc hodná. A tak šla jednou na procházku a potkala jinou noční košilku.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         „Jéjej, to je krásná košilka!“ vykřikla ta chudá noční košilka. Ona ta druhá noční košilka byla bohatá a byla krásně barevná a měla na sobě vyšívané čtverečky, proužečky a všelijaká kolečka a všecko možné, jak moc byla zdobená.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smtClean="0"/>
              <a:t>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V pohádce se nám popletlo pořadí vět. Dokážete věty správně uspořádat? 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1. Byla jenom bílá, ale přitom byla moc hodná.</a:t>
            </a:r>
          </a:p>
          <a:p>
            <a:pPr eaLnBrk="1" hangingPunct="1"/>
            <a:r>
              <a:rPr lang="cs-CZ" sz="2400" b="1" smtClean="0"/>
              <a:t>2. „Jéjej, to je krásná košilka!“ vykřikla ta chudá noční košilka.</a:t>
            </a:r>
          </a:p>
          <a:p>
            <a:pPr eaLnBrk="1" hangingPunct="1"/>
            <a:r>
              <a:rPr lang="cs-CZ" sz="2400" b="1" smtClean="0"/>
              <a:t>3. Tak byla jednou jedna noční košilka a ta byla chudá.</a:t>
            </a:r>
          </a:p>
          <a:p>
            <a:pPr eaLnBrk="1" hangingPunct="1"/>
            <a:r>
              <a:rPr lang="cs-CZ" sz="2400" b="1" smtClean="0"/>
              <a:t>4. A tak šla jednou na procházku a potkala jinou noční košilku.</a:t>
            </a:r>
          </a:p>
          <a:p>
            <a:pPr eaLnBrk="1" hangingPunct="1"/>
            <a:r>
              <a:rPr lang="cs-CZ" sz="2400" b="1" smtClean="0"/>
              <a:t>5. A protože byla chudá, tak na sobě neměla žádné čtverečky, ani modré, ani žluté.</a:t>
            </a:r>
          </a:p>
          <a:p>
            <a:pPr eaLnBrk="1" hangingPunct="1"/>
            <a:r>
              <a:rPr lang="cs-CZ" sz="2400" b="1" smtClean="0"/>
              <a:t>6. Ona ta druhá noční košilka byla bohatá a byla krásně barevná.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4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1.  </a:t>
            </a:r>
            <a:r>
              <a:rPr lang="cs-CZ" sz="2400" b="1" smtClean="0">
                <a:solidFill>
                  <a:srgbClr val="FF0066"/>
                </a:solidFill>
              </a:rPr>
              <a:t>3.</a:t>
            </a:r>
            <a:r>
              <a:rPr lang="cs-CZ" sz="2400" b="1" smtClean="0"/>
              <a:t> Tak byla jednou jedna noční košilka a ta byla chudá.</a:t>
            </a:r>
          </a:p>
          <a:p>
            <a:pPr eaLnBrk="1" hangingPunct="1"/>
            <a:r>
              <a:rPr lang="cs-CZ" sz="2400" b="1" smtClean="0"/>
              <a:t>2.  </a:t>
            </a:r>
            <a:r>
              <a:rPr lang="cs-CZ" sz="2400" b="1" smtClean="0">
                <a:solidFill>
                  <a:srgbClr val="FF0066"/>
                </a:solidFill>
              </a:rPr>
              <a:t>5.</a:t>
            </a:r>
            <a:r>
              <a:rPr lang="cs-CZ" sz="2400" b="1" smtClean="0"/>
              <a:t> A protože byla chudá, tak na sobě neměla žádné čtverečky, ani modré, ani žluté.</a:t>
            </a:r>
          </a:p>
          <a:p>
            <a:pPr eaLnBrk="1" hangingPunct="1"/>
            <a:r>
              <a:rPr lang="cs-CZ" sz="2400" b="1" smtClean="0"/>
              <a:t>3.  </a:t>
            </a:r>
            <a:r>
              <a:rPr lang="cs-CZ" sz="2400" b="1" smtClean="0">
                <a:solidFill>
                  <a:srgbClr val="FF0066"/>
                </a:solidFill>
              </a:rPr>
              <a:t>1.</a:t>
            </a:r>
            <a:r>
              <a:rPr lang="cs-CZ" sz="2400" b="1" smtClean="0"/>
              <a:t> Byla jenom bílá, ale přitom byla moc hodná.</a:t>
            </a:r>
          </a:p>
          <a:p>
            <a:pPr eaLnBrk="1" hangingPunct="1"/>
            <a:r>
              <a:rPr lang="cs-CZ" sz="2400" b="1" smtClean="0"/>
              <a:t>4.  </a:t>
            </a:r>
            <a:r>
              <a:rPr lang="cs-CZ" sz="2400" b="1" smtClean="0">
                <a:solidFill>
                  <a:srgbClr val="FF0066"/>
                </a:solidFill>
              </a:rPr>
              <a:t>4. </a:t>
            </a:r>
            <a:r>
              <a:rPr lang="cs-CZ" sz="2400" b="1" smtClean="0"/>
              <a:t>A tak šla jednou na procházku a potkala jinou noční košilku.</a:t>
            </a:r>
          </a:p>
          <a:p>
            <a:pPr eaLnBrk="1" hangingPunct="1"/>
            <a:r>
              <a:rPr lang="cs-CZ" sz="2400" b="1" smtClean="0"/>
              <a:t>5.  </a:t>
            </a:r>
            <a:r>
              <a:rPr lang="cs-CZ" sz="2400" b="1" smtClean="0">
                <a:solidFill>
                  <a:srgbClr val="FF0066"/>
                </a:solidFill>
              </a:rPr>
              <a:t>2.</a:t>
            </a:r>
            <a:r>
              <a:rPr lang="cs-CZ" sz="2400" b="1" smtClean="0"/>
              <a:t> „Jéjej, to je krásná košilka!“ vykřikla ta chudá noční košilka.</a:t>
            </a:r>
          </a:p>
          <a:p>
            <a:pPr eaLnBrk="1" hangingPunct="1"/>
            <a:r>
              <a:rPr lang="cs-CZ" sz="2400" b="1" smtClean="0"/>
              <a:t>6.  </a:t>
            </a:r>
            <a:r>
              <a:rPr lang="cs-CZ" sz="2400" b="1" smtClean="0">
                <a:solidFill>
                  <a:srgbClr val="FF0066"/>
                </a:solidFill>
              </a:rPr>
              <a:t>6. </a:t>
            </a:r>
            <a:r>
              <a:rPr lang="cs-CZ" sz="2400" b="1" smtClean="0"/>
              <a:t>Ona ta druhá noční košilka byla bohatá a byla krásně barevná.</a:t>
            </a:r>
          </a:p>
          <a:p>
            <a:pPr eaLnBrk="1" hangingPunct="1"/>
            <a:endParaRPr lang="cs-CZ" sz="2400" b="1" smtClean="0"/>
          </a:p>
          <a:p>
            <a:pPr eaLnBrk="1" hangingPunct="1"/>
            <a:endParaRPr lang="cs-CZ" sz="2400" b="1" smtClean="0"/>
          </a:p>
          <a:p>
            <a:pPr eaLnBrk="1" hangingPunct="1"/>
            <a:endParaRPr lang="cs-CZ" sz="2400" b="1" smtClean="0"/>
          </a:p>
          <a:p>
            <a:pPr eaLnBrk="1" hangingPunct="1"/>
            <a:endParaRPr lang="cs-CZ" smtClean="0"/>
          </a:p>
        </p:txBody>
      </p:sp>
      <p:sp>
        <p:nvSpPr>
          <p:cNvPr id="18434" name="Rectangle 5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Dokázali jste věty správně uspořádat?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Doplň do vět správná slova</a:t>
            </a:r>
          </a:p>
        </p:txBody>
      </p:sp>
      <p:sp>
        <p:nvSpPr>
          <p:cNvPr id="19458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accent1"/>
          </a:solidFill>
        </p:spPr>
        <p:txBody>
          <a:bodyPr/>
          <a:lstStyle/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1. Byla jednou jedna noční 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         ……….. 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2. Byla …….., neměla na sobě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    žádné ……….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3. Byla jenom………, ale přitom 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    moc ………….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4. Jednou šla na ……………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5. Potkala jinou …………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    košilku. 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6. Druhá noční košilka byla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    …………….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7. Byla krásně…………….</a:t>
            </a:r>
            <a:r>
              <a:rPr lang="cs-CZ" sz="1600" b="1" smtClean="0"/>
              <a:t>  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endParaRPr lang="cs-CZ" sz="1600" b="1" smtClean="0"/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1400" b="1" smtClean="0"/>
              <a:t>    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1400" b="1" smtClean="0"/>
              <a:t>   </a:t>
            </a:r>
          </a:p>
        </p:txBody>
      </p:sp>
      <p:sp>
        <p:nvSpPr>
          <p:cNvPr id="19459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400" b="1" smtClean="0"/>
              <a:t>hodná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chudá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košilka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ozdoby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bílá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procházku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noční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bohatá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vyšívaná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accent1"/>
          </a:solidFill>
        </p:spPr>
        <p:txBody>
          <a:bodyPr/>
          <a:lstStyle/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1. Byla jednou jedna noční 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    </a:t>
            </a:r>
            <a:r>
              <a:rPr lang="cs-CZ" sz="2000" b="1" smtClean="0">
                <a:solidFill>
                  <a:srgbClr val="FF0066"/>
                </a:solidFill>
              </a:rPr>
              <a:t>košilka.</a:t>
            </a:r>
            <a:r>
              <a:rPr lang="cs-CZ" sz="2000" b="1" smtClean="0"/>
              <a:t> 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2. Byla </a:t>
            </a:r>
            <a:r>
              <a:rPr lang="cs-CZ" sz="2000" b="1" smtClean="0">
                <a:solidFill>
                  <a:schemeClr val="hlink"/>
                </a:solidFill>
              </a:rPr>
              <a:t>chudá</a:t>
            </a:r>
            <a:r>
              <a:rPr lang="cs-CZ" sz="2000" b="1" smtClean="0"/>
              <a:t>, neměla na sobě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    žádné  </a:t>
            </a:r>
            <a:r>
              <a:rPr lang="cs-CZ" sz="2000" b="1" smtClean="0">
                <a:solidFill>
                  <a:srgbClr val="9966FF"/>
                </a:solidFill>
              </a:rPr>
              <a:t>ozdoby.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3. Byla jenom </a:t>
            </a:r>
            <a:r>
              <a:rPr lang="cs-CZ" sz="2000" b="1" smtClean="0">
                <a:solidFill>
                  <a:srgbClr val="FFFF00"/>
                </a:solidFill>
              </a:rPr>
              <a:t>bílá</a:t>
            </a:r>
            <a:r>
              <a:rPr lang="cs-CZ" sz="2000" b="1" smtClean="0"/>
              <a:t>, ale přitom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    moc </a:t>
            </a:r>
            <a:r>
              <a:rPr lang="cs-CZ" sz="2000" b="1" smtClean="0">
                <a:solidFill>
                  <a:srgbClr val="3366FF"/>
                </a:solidFill>
              </a:rPr>
              <a:t>hodná.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4. Jednou šla na </a:t>
            </a:r>
            <a:r>
              <a:rPr lang="cs-CZ" sz="2000" b="1" smtClean="0">
                <a:solidFill>
                  <a:srgbClr val="00FF00"/>
                </a:solidFill>
              </a:rPr>
              <a:t>procházku</a:t>
            </a:r>
            <a:r>
              <a:rPr lang="cs-CZ" sz="2000" b="1" smtClean="0"/>
              <a:t>.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5. Potkala jinou </a:t>
            </a:r>
            <a:r>
              <a:rPr lang="cs-CZ" sz="2000" b="1" smtClean="0">
                <a:solidFill>
                  <a:srgbClr val="FF6600"/>
                </a:solidFill>
              </a:rPr>
              <a:t>noční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    košilku. 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6. Druhá noční košilka byla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    </a:t>
            </a:r>
            <a:r>
              <a:rPr lang="cs-CZ" sz="2000" b="1" smtClean="0">
                <a:solidFill>
                  <a:srgbClr val="66CCFF"/>
                </a:solidFill>
              </a:rPr>
              <a:t>bohatá</a:t>
            </a:r>
            <a:r>
              <a:rPr lang="cs-CZ" sz="2000" b="1" smtClean="0">
                <a:solidFill>
                  <a:srgbClr val="0000CC"/>
                </a:solidFill>
              </a:rPr>
              <a:t>.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7. Byla krásně </a:t>
            </a:r>
            <a:r>
              <a:rPr lang="cs-CZ" sz="2000" b="1" smtClean="0">
                <a:solidFill>
                  <a:srgbClr val="CC9900"/>
                </a:solidFill>
              </a:rPr>
              <a:t>vyšívaná.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900" b="1" smtClean="0"/>
              <a:t>    </a:t>
            </a:r>
          </a:p>
          <a:p>
            <a:pPr marL="533400" indent="-533400" eaLnBrk="1" hangingPunct="1">
              <a:lnSpc>
                <a:spcPct val="80000"/>
              </a:lnSpc>
              <a:buFontTx/>
              <a:buNone/>
            </a:pPr>
            <a:r>
              <a:rPr lang="cs-CZ" sz="900" b="1" smtClean="0"/>
              <a:t>   </a:t>
            </a:r>
          </a:p>
        </p:txBody>
      </p:sp>
      <p:sp>
        <p:nvSpPr>
          <p:cNvPr id="2048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0" y="1628775"/>
            <a:ext cx="40386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b="1" smtClean="0">
                <a:solidFill>
                  <a:schemeClr val="hlink"/>
                </a:solidFill>
              </a:rPr>
              <a:t>chudá</a:t>
            </a:r>
          </a:p>
          <a:p>
            <a:pPr eaLnBrk="1" hangingPunct="1">
              <a:lnSpc>
                <a:spcPct val="80000"/>
              </a:lnSpc>
            </a:pPr>
            <a:r>
              <a:rPr lang="cs-CZ" b="1" smtClean="0">
                <a:solidFill>
                  <a:srgbClr val="FF0066"/>
                </a:solidFill>
              </a:rPr>
              <a:t>košilka</a:t>
            </a:r>
          </a:p>
          <a:p>
            <a:pPr eaLnBrk="1" hangingPunct="1">
              <a:lnSpc>
                <a:spcPct val="80000"/>
              </a:lnSpc>
            </a:pPr>
            <a:r>
              <a:rPr lang="cs-CZ" b="1" smtClean="0">
                <a:solidFill>
                  <a:srgbClr val="3366FF"/>
                </a:solidFill>
              </a:rPr>
              <a:t>hodná</a:t>
            </a:r>
          </a:p>
          <a:p>
            <a:pPr eaLnBrk="1" hangingPunct="1">
              <a:lnSpc>
                <a:spcPct val="80000"/>
              </a:lnSpc>
            </a:pPr>
            <a:r>
              <a:rPr lang="cs-CZ" b="1" smtClean="0">
                <a:solidFill>
                  <a:srgbClr val="9966FF"/>
                </a:solidFill>
              </a:rPr>
              <a:t>ozdoby</a:t>
            </a:r>
          </a:p>
          <a:p>
            <a:pPr eaLnBrk="1" hangingPunct="1">
              <a:lnSpc>
                <a:spcPct val="80000"/>
              </a:lnSpc>
            </a:pPr>
            <a:r>
              <a:rPr lang="cs-CZ" b="1" smtClean="0">
                <a:solidFill>
                  <a:srgbClr val="FFFF00"/>
                </a:solidFill>
              </a:rPr>
              <a:t>bílá</a:t>
            </a:r>
          </a:p>
          <a:p>
            <a:pPr eaLnBrk="1" hangingPunct="1">
              <a:lnSpc>
                <a:spcPct val="80000"/>
              </a:lnSpc>
            </a:pPr>
            <a:r>
              <a:rPr lang="cs-CZ" b="1" smtClean="0">
                <a:solidFill>
                  <a:srgbClr val="00FF00"/>
                </a:solidFill>
              </a:rPr>
              <a:t>procházku</a:t>
            </a:r>
          </a:p>
          <a:p>
            <a:pPr eaLnBrk="1" hangingPunct="1">
              <a:lnSpc>
                <a:spcPct val="80000"/>
              </a:lnSpc>
            </a:pPr>
            <a:r>
              <a:rPr lang="cs-CZ" b="1" smtClean="0">
                <a:solidFill>
                  <a:srgbClr val="FF6600"/>
                </a:solidFill>
              </a:rPr>
              <a:t>noční</a:t>
            </a:r>
          </a:p>
          <a:p>
            <a:pPr eaLnBrk="1" hangingPunct="1">
              <a:lnSpc>
                <a:spcPct val="80000"/>
              </a:lnSpc>
            </a:pPr>
            <a:r>
              <a:rPr lang="cs-CZ" b="1" smtClean="0">
                <a:solidFill>
                  <a:srgbClr val="66CCFF"/>
                </a:solidFill>
              </a:rPr>
              <a:t>bohatá</a:t>
            </a:r>
          </a:p>
          <a:p>
            <a:pPr eaLnBrk="1" hangingPunct="1">
              <a:lnSpc>
                <a:spcPct val="80000"/>
              </a:lnSpc>
            </a:pPr>
            <a:r>
              <a:rPr lang="cs-CZ" b="1" smtClean="0">
                <a:solidFill>
                  <a:srgbClr val="CC9900"/>
                </a:solidFill>
              </a:rPr>
              <a:t>vyšívaná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Pokud jste pozorně četli úryvek z knihy Josefa Čapka, dokážete odpovědět na všechny otázky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marL="609600" indent="-609600" eaLnBrk="1" hangingPunct="1">
              <a:buFontTx/>
              <a:buAutoNum type="arabicPeriod"/>
            </a:pPr>
            <a:r>
              <a:rPr lang="cs-CZ" sz="2800" b="1" smtClean="0"/>
              <a:t>Vyjmenujte všechny barvy, které jste si zapamatovali.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2800" b="1" smtClean="0"/>
              <a:t>S jakými geometrickými tvary jste se v ukázce setkali?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2800" b="1" smtClean="0"/>
              <a:t>Jaké košilky se spolu setkaly?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2800" b="1" smtClean="0"/>
              <a:t>Jakou barvu měla chudá noční košilka?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2800" b="1" smtClean="0"/>
              <a:t>Jakou barvu měla bohatá noční košilka?</a:t>
            </a:r>
          </a:p>
          <a:p>
            <a:pPr marL="609600" indent="-609600" eaLnBrk="1" hangingPunct="1">
              <a:buFontTx/>
              <a:buAutoNum type="arabicPeriod"/>
            </a:pPr>
            <a:endParaRPr lang="cs-CZ" sz="28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marL="609600" indent="-609600" eaLnBrk="1" hangingPunct="1">
              <a:buFontTx/>
              <a:buAutoNum type="arabicPeriod"/>
            </a:pPr>
            <a:r>
              <a:rPr lang="cs-CZ" sz="2000" b="1" smtClean="0"/>
              <a:t>Vyjmenujte všechny barvy, které jste si zapamatovali.</a:t>
            </a:r>
          </a:p>
          <a:p>
            <a:pPr marL="609600" indent="-609600" eaLnBrk="1" hangingPunct="1">
              <a:buFontTx/>
              <a:buNone/>
            </a:pPr>
            <a:r>
              <a:rPr lang="cs-CZ" sz="2000" b="1" smtClean="0"/>
              <a:t>         </a:t>
            </a:r>
            <a:r>
              <a:rPr lang="cs-CZ" sz="2400" b="1" smtClean="0">
                <a:solidFill>
                  <a:srgbClr val="FF6600"/>
                </a:solidFill>
              </a:rPr>
              <a:t>červená, modrá, žlutá, zelená, fialová, bílá</a:t>
            </a:r>
            <a:endParaRPr lang="cs-CZ" sz="2000" b="1" smtClean="0"/>
          </a:p>
          <a:p>
            <a:pPr marL="609600" indent="-609600" eaLnBrk="1" hangingPunct="1">
              <a:buFontTx/>
              <a:buNone/>
            </a:pPr>
            <a:r>
              <a:rPr lang="cs-CZ" sz="2000" b="1" smtClean="0"/>
              <a:t>2.      S jakými geometrickými tvary jste se v ukázce setkali?</a:t>
            </a:r>
          </a:p>
          <a:p>
            <a:pPr marL="609600" indent="-609600" eaLnBrk="1" hangingPunct="1">
              <a:buFontTx/>
              <a:buNone/>
            </a:pPr>
            <a:r>
              <a:rPr lang="cs-CZ" sz="2000" b="1" smtClean="0"/>
              <a:t>         </a:t>
            </a:r>
            <a:r>
              <a:rPr lang="cs-CZ" sz="2400" b="1" smtClean="0">
                <a:solidFill>
                  <a:srgbClr val="FF6600"/>
                </a:solidFill>
              </a:rPr>
              <a:t>proužky, kuličky, čtverečky, hvězdičky, kolečka</a:t>
            </a:r>
            <a:endParaRPr lang="cs-CZ" sz="2000" b="1" smtClean="0"/>
          </a:p>
          <a:p>
            <a:pPr marL="609600" indent="-609600" eaLnBrk="1" hangingPunct="1">
              <a:buFontTx/>
              <a:buAutoNum type="arabicPeriod" startAt="3"/>
            </a:pPr>
            <a:r>
              <a:rPr lang="cs-CZ" sz="2000" b="1" smtClean="0"/>
              <a:t>Jaké košilky se spolu setkaly?</a:t>
            </a:r>
          </a:p>
          <a:p>
            <a:pPr marL="609600" indent="-609600" eaLnBrk="1" hangingPunct="1">
              <a:buFontTx/>
              <a:buNone/>
            </a:pPr>
            <a:r>
              <a:rPr lang="cs-CZ" sz="2000" b="1" smtClean="0"/>
              <a:t>         </a:t>
            </a:r>
            <a:r>
              <a:rPr lang="cs-CZ" sz="2400" b="1" smtClean="0">
                <a:solidFill>
                  <a:srgbClr val="FF6600"/>
                </a:solidFill>
              </a:rPr>
              <a:t>chudá a bohatá</a:t>
            </a:r>
            <a:endParaRPr lang="cs-CZ" sz="2000" b="1" smtClean="0"/>
          </a:p>
          <a:p>
            <a:pPr marL="609600" indent="-609600" eaLnBrk="1" hangingPunct="1">
              <a:buFontTx/>
              <a:buAutoNum type="arabicPeriod" startAt="4"/>
            </a:pPr>
            <a:r>
              <a:rPr lang="cs-CZ" sz="2000" b="1" smtClean="0"/>
              <a:t>Jakou barvu měla chudá noční košilka?</a:t>
            </a:r>
          </a:p>
          <a:p>
            <a:pPr marL="609600" indent="-609600" eaLnBrk="1" hangingPunct="1">
              <a:buFontTx/>
              <a:buNone/>
            </a:pPr>
            <a:r>
              <a:rPr lang="cs-CZ" sz="2000" b="1" smtClean="0"/>
              <a:t>         </a:t>
            </a:r>
            <a:r>
              <a:rPr lang="cs-CZ" sz="2400" b="1" smtClean="0">
                <a:solidFill>
                  <a:srgbClr val="FF6600"/>
                </a:solidFill>
              </a:rPr>
              <a:t>bílou</a:t>
            </a:r>
            <a:endParaRPr lang="cs-CZ" sz="2000" b="1" smtClean="0"/>
          </a:p>
          <a:p>
            <a:pPr marL="609600" indent="-609600" eaLnBrk="1" hangingPunct="1">
              <a:buFontTx/>
              <a:buAutoNum type="arabicPeriod" startAt="5"/>
            </a:pPr>
            <a:r>
              <a:rPr lang="cs-CZ" sz="2000" b="1" smtClean="0"/>
              <a:t>Jakou barvu měla bohatá noční košilka?</a:t>
            </a:r>
          </a:p>
          <a:p>
            <a:pPr marL="609600" indent="-609600" eaLnBrk="1" hangingPunct="1">
              <a:buFontTx/>
              <a:buNone/>
            </a:pPr>
            <a:r>
              <a:rPr lang="cs-CZ" sz="2000" b="1" smtClean="0"/>
              <a:t>         </a:t>
            </a:r>
            <a:r>
              <a:rPr lang="cs-CZ" sz="2400" b="1" smtClean="0">
                <a:solidFill>
                  <a:srgbClr val="FF6600"/>
                </a:solidFill>
              </a:rPr>
              <a:t>byla krásně barevná</a:t>
            </a:r>
          </a:p>
          <a:p>
            <a:pPr marL="609600" indent="-609600" eaLnBrk="1" hangingPunct="1">
              <a:buFontTx/>
              <a:buAutoNum type="arabicPeriod"/>
            </a:pPr>
            <a:endParaRPr lang="cs-CZ" sz="20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Doplňte vynechaná písmena ve slovech a věty napište.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3600" b="1" smtClean="0"/>
              <a:t>„Ach koš-lko, t-  js-  tak  kr- sn-,       t-  se  mně  t-k  t-ze  l-b-š, </a:t>
            </a:r>
          </a:p>
          <a:p>
            <a:pPr eaLnBrk="1" hangingPunct="1">
              <a:buFontTx/>
              <a:buNone/>
            </a:pPr>
            <a:r>
              <a:rPr lang="cs-CZ" sz="3600" b="1" smtClean="0"/>
              <a:t>ř-kla  ta  ch-dá  nočn-  koš-lka  té </a:t>
            </a:r>
          </a:p>
          <a:p>
            <a:pPr eaLnBrk="1" hangingPunct="1">
              <a:buFontTx/>
              <a:buNone/>
            </a:pPr>
            <a:r>
              <a:rPr lang="cs-CZ" sz="3600" b="1" smtClean="0"/>
              <a:t>boh-té  nočn-   koš-lce, p-jď  si </a:t>
            </a:r>
          </a:p>
          <a:p>
            <a:pPr eaLnBrk="1" hangingPunct="1">
              <a:buFontTx/>
              <a:buNone/>
            </a:pPr>
            <a:r>
              <a:rPr lang="cs-CZ" sz="3600" b="1" smtClean="0"/>
              <a:t>s-   mnou  hr-t!“</a:t>
            </a:r>
          </a:p>
          <a:p>
            <a:pPr eaLnBrk="1" hangingPunct="1">
              <a:buFontTx/>
              <a:buNone/>
            </a:pPr>
            <a:r>
              <a:rPr lang="cs-CZ" sz="3600" b="1" smtClean="0"/>
              <a:t>Al-   ta  boh-t-  nočn-   koš-lka   b-la pyšn-.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3600" b="1" smtClean="0"/>
              <a:t>„Ach koš</a:t>
            </a:r>
            <a:r>
              <a:rPr lang="cs-CZ" sz="3600" b="1" smtClean="0">
                <a:solidFill>
                  <a:srgbClr val="FF6600"/>
                </a:solidFill>
              </a:rPr>
              <a:t>i</a:t>
            </a:r>
            <a:r>
              <a:rPr lang="cs-CZ" sz="3600" b="1" smtClean="0"/>
              <a:t>lko, t</a:t>
            </a:r>
            <a:r>
              <a:rPr lang="cs-CZ" sz="3600" b="1" smtClean="0">
                <a:solidFill>
                  <a:srgbClr val="FF6600"/>
                </a:solidFill>
              </a:rPr>
              <a:t>y</a:t>
            </a:r>
            <a:r>
              <a:rPr lang="cs-CZ" sz="3600" b="1" smtClean="0"/>
              <a:t>  js</a:t>
            </a:r>
            <a:r>
              <a:rPr lang="cs-CZ" sz="3600" b="1" smtClean="0">
                <a:solidFill>
                  <a:srgbClr val="FF6600"/>
                </a:solidFill>
              </a:rPr>
              <a:t>i</a:t>
            </a:r>
            <a:r>
              <a:rPr lang="cs-CZ" sz="3600" b="1" smtClean="0"/>
              <a:t>  tak  kr</a:t>
            </a:r>
            <a:r>
              <a:rPr lang="cs-CZ" sz="3600" b="1" smtClean="0">
                <a:solidFill>
                  <a:srgbClr val="FF6600"/>
                </a:solidFill>
              </a:rPr>
              <a:t>á</a:t>
            </a:r>
            <a:r>
              <a:rPr lang="cs-CZ" sz="3600" b="1" smtClean="0"/>
              <a:t>sn</a:t>
            </a:r>
            <a:r>
              <a:rPr lang="cs-CZ" sz="3600" b="1" smtClean="0">
                <a:solidFill>
                  <a:srgbClr val="FF6600"/>
                </a:solidFill>
              </a:rPr>
              <a:t>á</a:t>
            </a:r>
            <a:r>
              <a:rPr lang="cs-CZ" sz="3600" b="1" smtClean="0"/>
              <a:t>,       t</a:t>
            </a:r>
            <a:r>
              <a:rPr lang="cs-CZ" sz="3600" b="1" smtClean="0">
                <a:solidFill>
                  <a:srgbClr val="FF6600"/>
                </a:solidFill>
              </a:rPr>
              <a:t>y</a:t>
            </a:r>
            <a:r>
              <a:rPr lang="cs-CZ" sz="3600" b="1" smtClean="0"/>
              <a:t>  se  mně  t</a:t>
            </a:r>
            <a:r>
              <a:rPr lang="cs-CZ" sz="3600" b="1" smtClean="0">
                <a:solidFill>
                  <a:srgbClr val="FF6600"/>
                </a:solidFill>
              </a:rPr>
              <a:t>a</a:t>
            </a:r>
            <a:r>
              <a:rPr lang="cs-CZ" sz="3600" b="1" smtClean="0"/>
              <a:t>k  t</a:t>
            </a:r>
            <a:r>
              <a:rPr lang="cs-CZ" sz="3600" b="1" smtClean="0">
                <a:solidFill>
                  <a:srgbClr val="FF6600"/>
                </a:solidFill>
              </a:rPr>
              <a:t>u</a:t>
            </a:r>
            <a:r>
              <a:rPr lang="cs-CZ" sz="3600" b="1" smtClean="0"/>
              <a:t>ze  l</a:t>
            </a:r>
            <a:r>
              <a:rPr lang="cs-CZ" sz="3600" b="1" smtClean="0">
                <a:solidFill>
                  <a:srgbClr val="FF6600"/>
                </a:solidFill>
              </a:rPr>
              <a:t>í</a:t>
            </a:r>
            <a:r>
              <a:rPr lang="cs-CZ" sz="3600" b="1" smtClean="0"/>
              <a:t>b</a:t>
            </a:r>
            <a:r>
              <a:rPr lang="cs-CZ" sz="3600" b="1" smtClean="0">
                <a:solidFill>
                  <a:srgbClr val="FF6600"/>
                </a:solidFill>
              </a:rPr>
              <a:t>í</a:t>
            </a:r>
            <a:r>
              <a:rPr lang="cs-CZ" sz="3600" b="1" smtClean="0"/>
              <a:t>š, </a:t>
            </a:r>
          </a:p>
          <a:p>
            <a:pPr eaLnBrk="1" hangingPunct="1">
              <a:buFontTx/>
              <a:buNone/>
            </a:pPr>
            <a:r>
              <a:rPr lang="cs-CZ" sz="3600" b="1" smtClean="0"/>
              <a:t>ř</a:t>
            </a:r>
            <a:r>
              <a:rPr lang="cs-CZ" sz="3600" b="1" smtClean="0">
                <a:solidFill>
                  <a:srgbClr val="FF6600"/>
                </a:solidFill>
              </a:rPr>
              <a:t>e</a:t>
            </a:r>
            <a:r>
              <a:rPr lang="cs-CZ" sz="3600" b="1" smtClean="0"/>
              <a:t>kla  ta  ch</a:t>
            </a:r>
            <a:r>
              <a:rPr lang="cs-CZ" sz="3600" b="1" smtClean="0">
                <a:solidFill>
                  <a:srgbClr val="FF6600"/>
                </a:solidFill>
              </a:rPr>
              <a:t>u</a:t>
            </a:r>
            <a:r>
              <a:rPr lang="cs-CZ" sz="3600" b="1" smtClean="0"/>
              <a:t>dá  nočn</a:t>
            </a:r>
            <a:r>
              <a:rPr lang="cs-CZ" sz="3600" b="1" smtClean="0">
                <a:solidFill>
                  <a:srgbClr val="FF6600"/>
                </a:solidFill>
              </a:rPr>
              <a:t>í</a:t>
            </a:r>
            <a:r>
              <a:rPr lang="cs-CZ" sz="3600" b="1" smtClean="0"/>
              <a:t>  koš</a:t>
            </a:r>
            <a:r>
              <a:rPr lang="cs-CZ" sz="3600" b="1" smtClean="0">
                <a:solidFill>
                  <a:srgbClr val="FF6600"/>
                </a:solidFill>
              </a:rPr>
              <a:t>i</a:t>
            </a:r>
            <a:r>
              <a:rPr lang="cs-CZ" sz="3600" b="1" smtClean="0"/>
              <a:t>lka  té </a:t>
            </a:r>
          </a:p>
          <a:p>
            <a:pPr eaLnBrk="1" hangingPunct="1">
              <a:buFontTx/>
              <a:buNone/>
            </a:pPr>
            <a:r>
              <a:rPr lang="cs-CZ" sz="3600" b="1" smtClean="0"/>
              <a:t>boh</a:t>
            </a:r>
            <a:r>
              <a:rPr lang="cs-CZ" sz="3600" b="1" smtClean="0">
                <a:solidFill>
                  <a:srgbClr val="FF6600"/>
                </a:solidFill>
              </a:rPr>
              <a:t>a</a:t>
            </a:r>
            <a:r>
              <a:rPr lang="cs-CZ" sz="3600" b="1" smtClean="0"/>
              <a:t>té  nočn</a:t>
            </a:r>
            <a:r>
              <a:rPr lang="cs-CZ" sz="3600" b="1" smtClean="0">
                <a:solidFill>
                  <a:srgbClr val="FF6600"/>
                </a:solidFill>
              </a:rPr>
              <a:t>í</a:t>
            </a:r>
            <a:r>
              <a:rPr lang="cs-CZ" sz="3600" b="1" smtClean="0"/>
              <a:t>   koš</a:t>
            </a:r>
            <a:r>
              <a:rPr lang="cs-CZ" sz="3600" b="1" smtClean="0">
                <a:solidFill>
                  <a:srgbClr val="FF6600"/>
                </a:solidFill>
              </a:rPr>
              <a:t>i</a:t>
            </a:r>
            <a:r>
              <a:rPr lang="cs-CZ" sz="3600" b="1" smtClean="0"/>
              <a:t>lce, p</a:t>
            </a:r>
            <a:r>
              <a:rPr lang="cs-CZ" sz="3600" b="1" smtClean="0">
                <a:solidFill>
                  <a:srgbClr val="FF6600"/>
                </a:solidFill>
              </a:rPr>
              <a:t>o</a:t>
            </a:r>
            <a:r>
              <a:rPr lang="cs-CZ" sz="3600" b="1" smtClean="0"/>
              <a:t>jď  si </a:t>
            </a:r>
          </a:p>
          <a:p>
            <a:pPr eaLnBrk="1" hangingPunct="1">
              <a:buFontTx/>
              <a:buNone/>
            </a:pPr>
            <a:r>
              <a:rPr lang="cs-CZ" sz="3600" b="1" smtClean="0"/>
              <a:t>s</a:t>
            </a:r>
            <a:r>
              <a:rPr lang="cs-CZ" sz="3600" b="1" smtClean="0">
                <a:solidFill>
                  <a:srgbClr val="FF6600"/>
                </a:solidFill>
              </a:rPr>
              <a:t>e</a:t>
            </a:r>
            <a:r>
              <a:rPr lang="cs-CZ" sz="3600" b="1" smtClean="0"/>
              <a:t>   mnou  hr</a:t>
            </a:r>
            <a:r>
              <a:rPr lang="cs-CZ" sz="3600" b="1" smtClean="0">
                <a:solidFill>
                  <a:srgbClr val="FF6600"/>
                </a:solidFill>
              </a:rPr>
              <a:t>á</a:t>
            </a:r>
            <a:r>
              <a:rPr lang="cs-CZ" sz="3600" b="1" smtClean="0"/>
              <a:t>t!“</a:t>
            </a:r>
          </a:p>
          <a:p>
            <a:pPr eaLnBrk="1" hangingPunct="1">
              <a:buFontTx/>
              <a:buNone/>
            </a:pPr>
            <a:r>
              <a:rPr lang="cs-CZ" sz="3600" b="1" smtClean="0"/>
              <a:t>Al</a:t>
            </a:r>
            <a:r>
              <a:rPr lang="cs-CZ" sz="3600" b="1" smtClean="0">
                <a:solidFill>
                  <a:srgbClr val="FF6600"/>
                </a:solidFill>
              </a:rPr>
              <a:t>e</a:t>
            </a:r>
            <a:r>
              <a:rPr lang="cs-CZ" sz="3600" b="1" smtClean="0"/>
              <a:t>   ta  boh</a:t>
            </a:r>
            <a:r>
              <a:rPr lang="cs-CZ" sz="3600" b="1" smtClean="0">
                <a:solidFill>
                  <a:srgbClr val="FF6600"/>
                </a:solidFill>
              </a:rPr>
              <a:t>a</a:t>
            </a:r>
            <a:r>
              <a:rPr lang="cs-CZ" sz="3600" b="1" smtClean="0"/>
              <a:t>t</a:t>
            </a:r>
            <a:r>
              <a:rPr lang="cs-CZ" sz="3600" b="1" smtClean="0">
                <a:solidFill>
                  <a:srgbClr val="FF6600"/>
                </a:solidFill>
              </a:rPr>
              <a:t>á</a:t>
            </a:r>
            <a:r>
              <a:rPr lang="cs-CZ" sz="3600" b="1" smtClean="0"/>
              <a:t>  nočn</a:t>
            </a:r>
            <a:r>
              <a:rPr lang="cs-CZ" sz="3600" b="1" smtClean="0">
                <a:solidFill>
                  <a:srgbClr val="FF6600"/>
                </a:solidFill>
              </a:rPr>
              <a:t>í</a:t>
            </a:r>
            <a:r>
              <a:rPr lang="cs-CZ" sz="3600" b="1" smtClean="0"/>
              <a:t>   koš</a:t>
            </a:r>
            <a:r>
              <a:rPr lang="cs-CZ" sz="3600" b="1" smtClean="0">
                <a:solidFill>
                  <a:srgbClr val="FF6600"/>
                </a:solidFill>
              </a:rPr>
              <a:t>i</a:t>
            </a:r>
            <a:r>
              <a:rPr lang="cs-CZ" sz="3600" b="1" smtClean="0"/>
              <a:t>lka   b</a:t>
            </a:r>
            <a:r>
              <a:rPr lang="cs-CZ" sz="3600" b="1" smtClean="0">
                <a:solidFill>
                  <a:srgbClr val="FF6600"/>
                </a:solidFill>
              </a:rPr>
              <a:t>y</a:t>
            </a:r>
            <a:r>
              <a:rPr lang="cs-CZ" sz="3600" b="1" smtClean="0"/>
              <a:t>la pyšn</a:t>
            </a:r>
            <a:r>
              <a:rPr lang="cs-CZ" sz="3600" b="1" smtClean="0">
                <a:solidFill>
                  <a:srgbClr val="FF6600"/>
                </a:solidFill>
              </a:rPr>
              <a:t>á</a:t>
            </a:r>
            <a:r>
              <a:rPr lang="cs-CZ" sz="3600" b="1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Citace a zdroje: </a:t>
            </a:r>
          </a:p>
          <a:p>
            <a:pPr eaLnBrk="1" hangingPunct="1">
              <a:buFontTx/>
              <a:buNone/>
            </a:pPr>
            <a:r>
              <a:rPr lang="cs-CZ" sz="2000" smtClean="0"/>
              <a:t>vlastní</a:t>
            </a:r>
          </a:p>
          <a:p>
            <a:pPr eaLnBrk="1" hangingPunct="1">
              <a:buFontTx/>
              <a:buNone/>
            </a:pPr>
            <a:r>
              <a:rPr lang="cs-CZ" sz="2000" smtClean="0"/>
              <a:t>text:</a:t>
            </a:r>
          </a:p>
          <a:p>
            <a:pPr eaLnBrk="1" hangingPunct="1">
              <a:buFontTx/>
              <a:buNone/>
            </a:pPr>
            <a:r>
              <a:rPr lang="cs-CZ" sz="2000" smtClean="0"/>
              <a:t>Čapek, Josef. Povídání o pejskovi a kočičce jak spolu hospodařili a ještě o všelijakých jiných věcech.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    Praha: Albatros, 1984. O pyšné noční košilce, s.59</a:t>
            </a:r>
          </a:p>
          <a:p>
            <a:pPr eaLnBrk="1" hangingPunct="1">
              <a:buFontTx/>
              <a:buNone/>
            </a:pPr>
            <a:r>
              <a:rPr lang="cs-CZ" sz="2000" smtClean="0"/>
              <a:t>obrázky: 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642</Words>
  <Application>Microsoft Office PowerPoint</Application>
  <PresentationFormat>On-screen Show (4:3)</PresentationFormat>
  <Paragraphs>107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Arial</vt:lpstr>
      <vt:lpstr>Calibri</vt:lpstr>
      <vt:lpstr>Výchozí návrh</vt:lpstr>
      <vt:lpstr>Snímek 1</vt:lpstr>
      <vt:lpstr>Anotace: čtení s porozuměním</vt:lpstr>
      <vt:lpstr>Pozorně si přečtěte úryvek z knihy Josefa Čapka: Povídání o pejskovi a kočičce</vt:lpstr>
      <vt:lpstr>Snímek 4</vt:lpstr>
      <vt:lpstr>V pohádce se nám popletlo pořadí vět. Dokážete věty správně uspořádat? </vt:lpstr>
      <vt:lpstr>Dokázali jste věty správně uspořádat?</vt:lpstr>
      <vt:lpstr>Doplň do vět správná slova</vt:lpstr>
      <vt:lpstr>Snímek 8</vt:lpstr>
      <vt:lpstr>Pokud jste pozorně četli úryvek z knihy Josefa Čapka, dokážete odpovědět na všechny otázky</vt:lpstr>
      <vt:lpstr>Snímek 10</vt:lpstr>
      <vt:lpstr>Doplňte vynechaná písmena ve slovech a věty napište.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6</cp:revision>
  <dcterms:created xsi:type="dcterms:W3CDTF">2013-04-04T15:50:16Z</dcterms:created>
  <dcterms:modified xsi:type="dcterms:W3CDTF">2013-05-22T15:58:59Z</dcterms:modified>
</cp:coreProperties>
</file>