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32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2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2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2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2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CC9900"/>
    <a:srgbClr val="6699FF"/>
    <a:srgbClr val="FFFF66"/>
    <a:srgbClr val="66FF66"/>
    <a:srgbClr val="FF00FF"/>
    <a:srgbClr val="808080"/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VY_12_Český </a:t>
          </a:r>
          <a:r>
            <a:rPr lang="cs-CZ" sz="1600" baseline="0" dirty="0" smtClean="0"/>
            <a:t>jazyk_36_Čtení s porozuměním, </a:t>
          </a:r>
          <a:r>
            <a:rPr lang="cs-CZ" sz="1600" baseline="0" dirty="0" smtClean="0"/>
            <a:t>ZŠ praktická, </a:t>
          </a:r>
          <a:r>
            <a:rPr lang="cs-CZ" sz="1600" baseline="0" dirty="0" smtClean="0"/>
            <a:t>5-7.r</a:t>
          </a:r>
          <a:r>
            <a:rPr lang="cs-CZ" sz="1600" baseline="0" dirty="0" smtClean="0"/>
            <a:t>. -</a:t>
          </a:r>
          <a:r>
            <a:rPr lang="cs-CZ" sz="1600" dirty="0" smtClean="0"/>
            <a:t>TEMA: </a:t>
          </a:r>
          <a:r>
            <a:rPr lang="cs-CZ" sz="1600" dirty="0" smtClean="0"/>
            <a:t>Rozvoj slovní zásoby, volba povolání, přesah OSV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Eliška Kopečná</a:t>
          </a:r>
        </a:p>
        <a:p>
          <a:pPr algn="l" rtl="0"/>
          <a:r>
            <a:rPr lang="cs-CZ" sz="1600" dirty="0" smtClean="0"/>
            <a:t>VYTVOŘENO: </a:t>
          </a:r>
          <a:r>
            <a:rPr lang="cs-CZ" sz="1600" dirty="0" smtClean="0"/>
            <a:t>30. </a:t>
          </a:r>
          <a:r>
            <a:rPr lang="cs-CZ" sz="1600" dirty="0" smtClean="0"/>
            <a:t>4.2013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Kopřivnice, Štramberská 189, příspěvková organizace</a:t>
          </a:r>
          <a:endParaRPr lang="cs-CZ" sz="16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Eliška Kopečná</a:t>
          </a:r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VYTVOŘENO: </a:t>
          </a:r>
          <a:r>
            <a:rPr lang="cs-CZ" sz="1600" kern="1200" dirty="0" smtClean="0"/>
            <a:t>30. </a:t>
          </a:r>
          <a:r>
            <a:rPr lang="cs-CZ" sz="1600" kern="1200" dirty="0" smtClean="0"/>
            <a:t>4.2013</a:t>
          </a:r>
          <a:endParaRPr lang="cs-CZ" sz="16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VY_12_Český </a:t>
          </a:r>
          <a:r>
            <a:rPr lang="cs-CZ" sz="1600" kern="1200" baseline="0" dirty="0" smtClean="0"/>
            <a:t>jazyk_36_Čtení s porozuměním, </a:t>
          </a:r>
          <a:r>
            <a:rPr lang="cs-CZ" sz="1600" kern="1200" baseline="0" dirty="0" smtClean="0"/>
            <a:t>ZŠ praktická, </a:t>
          </a:r>
          <a:r>
            <a:rPr lang="cs-CZ" sz="1600" kern="1200" baseline="0" dirty="0" smtClean="0"/>
            <a:t>5-7.r</a:t>
          </a:r>
          <a:r>
            <a:rPr lang="cs-CZ" sz="1600" kern="1200" baseline="0" dirty="0" smtClean="0"/>
            <a:t>. -</a:t>
          </a:r>
          <a:r>
            <a:rPr lang="cs-CZ" sz="1600" kern="1200" dirty="0" smtClean="0"/>
            <a:t>TEMA: </a:t>
          </a:r>
          <a:r>
            <a:rPr lang="cs-CZ" sz="1600" kern="1200" dirty="0" smtClean="0"/>
            <a:t>Rozvoj slovní zásoby, volba povolání, přesah OSV</a:t>
          </a:r>
          <a:endParaRPr lang="cs-CZ" sz="16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09D28A-7784-45B2-8CF7-D3F3FA45B6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DF1107-9B9A-4450-9256-A22797B5D1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E0B7DB-79C5-45DA-90B1-A8D0201D91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940440-64F5-4EAC-ADB8-874FE51CC6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B6F226-05F0-4364-A951-FC81CD9AF3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A3E412-10C3-4854-9162-638B9AEC36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B2A2A8-7950-4002-BDC5-4C8AC6EDED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8DF871-4D80-46A5-9673-3E9A663CD6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1D4480-4701-48C2-8421-1C285D294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302BB9-2978-4D83-943F-6529283E85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476B32-B5FA-42FC-9419-C4D9808312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8E3B47-B34A-4A98-BFDA-E1DD6CCCAD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>
              <a:defRPr/>
            </a:pPr>
            <a:fld id="{B54902A7-B6B9-49CB-A8F7-09190C066F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338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Anotace: čtení s porozuměním, volba povolání, přesah OSV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Zadané úkoly vedou žáky k procvičení čtení s porozuměním, procvičování pozornosti, k rozvoji slovní zásoby.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Žáci přiřazují správná slova do vět k tématu volba povolání, rozdělují věty na slova, luští křížovku.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Po splnění každého úkolu následuje správné řešení pro kontrolu.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Pilotáží bylo ověřeno, že úkoly procvičují pozornost, orientaci v textu, rozvíjí slovní zásobu a upevňují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    získané znalosti.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Rozděl věty na slova a věty správně přepiš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smtClean="0"/>
              <a:t>kadeřnicečeševlasy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kominíkvymetákomíny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pekařpečechleba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listonošroznášídopisy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malířmalujebyty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lékařléčípacienty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řezníkporcujemaso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učitelučíděti</a:t>
            </a:r>
          </a:p>
          <a:p>
            <a:pPr eaLnBrk="1" hangingPunct="1">
              <a:buFontTx/>
              <a:buNone/>
            </a:pPr>
            <a:endParaRPr lang="cs-CZ" sz="28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smtClean="0"/>
              <a:t>Kadeřnice češe vlasy.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Kominík vymetá komíny.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Pekař peče chleba.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Listonoš roznáší dopisy.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Malíř maluje byty.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Lékař léčí pacienty.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Řezník porcuje maso.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Učitel učí děti.</a:t>
            </a:r>
          </a:p>
          <a:p>
            <a:pPr eaLnBrk="1" hangingPunct="1">
              <a:buFontTx/>
              <a:buNone/>
            </a:pPr>
            <a:endParaRPr lang="cs-CZ" sz="28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Přiřaď správná slova do vět</a:t>
            </a:r>
          </a:p>
        </p:txBody>
      </p:sp>
      <p:sp>
        <p:nvSpPr>
          <p:cNvPr id="18434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b="1" smtClean="0"/>
              <a:t>Kadeřnice…………..</a:t>
            </a:r>
          </a:p>
          <a:p>
            <a:pPr eaLnBrk="1" hangingPunct="1"/>
            <a:r>
              <a:rPr lang="cs-CZ" b="1" smtClean="0"/>
              <a:t>Kominík……………</a:t>
            </a:r>
          </a:p>
          <a:p>
            <a:pPr eaLnBrk="1" hangingPunct="1"/>
            <a:r>
              <a:rPr lang="cs-CZ" b="1" smtClean="0"/>
              <a:t>Pekař……………</a:t>
            </a:r>
          </a:p>
          <a:p>
            <a:pPr eaLnBrk="1" hangingPunct="1"/>
            <a:r>
              <a:rPr lang="cs-CZ" b="1" smtClean="0"/>
              <a:t>Listonoš……………</a:t>
            </a:r>
          </a:p>
          <a:p>
            <a:pPr eaLnBrk="1" hangingPunct="1"/>
            <a:r>
              <a:rPr lang="cs-CZ" b="1" smtClean="0"/>
              <a:t>Malíř………………..</a:t>
            </a:r>
          </a:p>
          <a:p>
            <a:pPr eaLnBrk="1" hangingPunct="1"/>
            <a:r>
              <a:rPr lang="cs-CZ" b="1" smtClean="0"/>
              <a:t>Lékař……………..</a:t>
            </a:r>
          </a:p>
          <a:p>
            <a:pPr eaLnBrk="1" hangingPunct="1"/>
            <a:r>
              <a:rPr lang="cs-CZ" b="1" smtClean="0"/>
              <a:t>Řezník……………</a:t>
            </a:r>
          </a:p>
          <a:p>
            <a:pPr eaLnBrk="1" hangingPunct="1"/>
            <a:r>
              <a:rPr lang="cs-CZ" b="1" smtClean="0"/>
              <a:t>Učitel…………………</a:t>
            </a:r>
          </a:p>
        </p:txBody>
      </p:sp>
      <p:sp>
        <p:nvSpPr>
          <p:cNvPr id="18435" name="Rectangle 5"/>
          <p:cNvSpPr>
            <a:spLocks noGrp="1" noChangeArrowheads="1"/>
          </p:cNvSpPr>
          <p:nvPr>
            <p:ph type="body" sz="half" idx="2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  vymetá           češe</a:t>
            </a:r>
          </a:p>
          <a:p>
            <a:pPr eaLnBrk="1" hangingPunct="1">
              <a:buFontTx/>
              <a:buNone/>
            </a:pPr>
            <a:r>
              <a:rPr lang="cs-CZ" smtClean="0"/>
              <a:t> chleba           maluje</a:t>
            </a:r>
          </a:p>
          <a:p>
            <a:pPr eaLnBrk="1" hangingPunct="1">
              <a:buFontTx/>
              <a:buNone/>
            </a:pPr>
            <a:r>
              <a:rPr lang="cs-CZ" smtClean="0"/>
              <a:t>děti          byty      vlasy</a:t>
            </a:r>
          </a:p>
          <a:p>
            <a:pPr eaLnBrk="1" hangingPunct="1">
              <a:buFontTx/>
              <a:buNone/>
            </a:pPr>
            <a:r>
              <a:rPr lang="cs-CZ" smtClean="0"/>
              <a:t>  komíny           dopisy</a:t>
            </a:r>
          </a:p>
          <a:p>
            <a:pPr eaLnBrk="1" hangingPunct="1">
              <a:buFontTx/>
              <a:buNone/>
            </a:pPr>
            <a:r>
              <a:rPr lang="cs-CZ" smtClean="0"/>
              <a:t>pacienty         roznáší</a:t>
            </a:r>
          </a:p>
          <a:p>
            <a:pPr eaLnBrk="1" hangingPunct="1">
              <a:buFontTx/>
              <a:buNone/>
            </a:pPr>
            <a:r>
              <a:rPr lang="cs-CZ" smtClean="0"/>
              <a:t>      peče          léčí</a:t>
            </a:r>
          </a:p>
          <a:p>
            <a:pPr eaLnBrk="1" hangingPunct="1">
              <a:buFontTx/>
              <a:buNone/>
            </a:pPr>
            <a:r>
              <a:rPr lang="cs-CZ" smtClean="0"/>
              <a:t>porcuje                učí</a:t>
            </a:r>
          </a:p>
          <a:p>
            <a:pPr eaLnBrk="1" hangingPunct="1">
              <a:buFontTx/>
              <a:buNone/>
            </a:pPr>
            <a:r>
              <a:rPr lang="cs-CZ" smtClean="0"/>
              <a:t>           maso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Doplň správná slova do vět a věty přepiš</a:t>
            </a:r>
          </a:p>
        </p:txBody>
      </p:sp>
      <p:sp>
        <p:nvSpPr>
          <p:cNvPr id="19458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600200"/>
            <a:ext cx="4038600" cy="4525963"/>
          </a:xfrm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Nožem se…………..</a:t>
            </a:r>
          </a:p>
          <a:p>
            <a:pPr eaLnBrk="1" hangingPunct="1"/>
            <a:r>
              <a:rPr lang="cs-CZ" sz="2400" b="1" smtClean="0"/>
              <a:t>Nůžkami se………..</a:t>
            </a:r>
          </a:p>
          <a:p>
            <a:pPr eaLnBrk="1" hangingPunct="1"/>
            <a:r>
              <a:rPr lang="cs-CZ" sz="2400" b="1" smtClean="0"/>
              <a:t>Perem se…………</a:t>
            </a:r>
          </a:p>
          <a:p>
            <a:pPr eaLnBrk="1" hangingPunct="1"/>
            <a:r>
              <a:rPr lang="cs-CZ" sz="2400" b="1" smtClean="0"/>
              <a:t>Rýčem se…………..</a:t>
            </a:r>
          </a:p>
          <a:p>
            <a:pPr eaLnBrk="1" hangingPunct="1"/>
            <a:r>
              <a:rPr lang="cs-CZ" sz="2400" b="1" smtClean="0"/>
              <a:t>Konví se……………</a:t>
            </a:r>
          </a:p>
          <a:p>
            <a:pPr eaLnBrk="1" hangingPunct="1"/>
            <a:r>
              <a:rPr lang="cs-CZ" sz="2400" b="1" smtClean="0"/>
              <a:t>Hřebenem se………..</a:t>
            </a:r>
          </a:p>
          <a:p>
            <a:pPr eaLnBrk="1" hangingPunct="1"/>
            <a:r>
              <a:rPr lang="cs-CZ" sz="2400" b="1" smtClean="0"/>
              <a:t>Pastelkami se……….</a:t>
            </a:r>
          </a:p>
          <a:p>
            <a:pPr eaLnBrk="1" hangingPunct="1"/>
            <a:r>
              <a:rPr lang="cs-CZ" sz="2400" b="1" smtClean="0"/>
              <a:t>Jehlou se………….</a:t>
            </a:r>
          </a:p>
          <a:p>
            <a:pPr eaLnBrk="1" hangingPunct="1"/>
            <a:r>
              <a:rPr lang="cs-CZ" sz="2400" b="1" smtClean="0"/>
              <a:t>Pilkou se……………</a:t>
            </a:r>
          </a:p>
        </p:txBody>
      </p:sp>
      <p:sp>
        <p:nvSpPr>
          <p:cNvPr id="19459" name="Rectangle 6"/>
          <p:cNvSpPr>
            <a:spLocks noChangeArrowheads="1"/>
          </p:cNvSpPr>
          <p:nvPr/>
        </p:nvSpPr>
        <p:spPr bwMode="auto">
          <a:xfrm>
            <a:off x="4787900" y="170021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ryje</a:t>
            </a:r>
          </a:p>
        </p:txBody>
      </p:sp>
      <p:sp>
        <p:nvSpPr>
          <p:cNvPr id="19460" name="Rectangle 7"/>
          <p:cNvSpPr>
            <a:spLocks noChangeArrowheads="1"/>
          </p:cNvSpPr>
          <p:nvPr/>
        </p:nvSpPr>
        <p:spPr bwMode="auto">
          <a:xfrm>
            <a:off x="5795963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zalévá</a:t>
            </a:r>
          </a:p>
        </p:txBody>
      </p:sp>
      <p:sp>
        <p:nvSpPr>
          <p:cNvPr id="19461" name="Rectangle 8"/>
          <p:cNvSpPr>
            <a:spLocks noChangeArrowheads="1"/>
          </p:cNvSpPr>
          <p:nvPr/>
        </p:nvSpPr>
        <p:spPr bwMode="auto">
          <a:xfrm>
            <a:off x="7524750" y="1773238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krájí</a:t>
            </a:r>
          </a:p>
        </p:txBody>
      </p:sp>
      <p:sp>
        <p:nvSpPr>
          <p:cNvPr id="19462" name="Rectangle 9"/>
          <p:cNvSpPr>
            <a:spLocks noChangeArrowheads="1"/>
          </p:cNvSpPr>
          <p:nvPr/>
        </p:nvSpPr>
        <p:spPr bwMode="auto">
          <a:xfrm>
            <a:off x="4932363" y="3500438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piluje</a:t>
            </a:r>
          </a:p>
        </p:txBody>
      </p:sp>
      <p:sp>
        <p:nvSpPr>
          <p:cNvPr id="19463" name="Rectangle 10"/>
          <p:cNvSpPr>
            <a:spLocks noChangeArrowheads="1"/>
          </p:cNvSpPr>
          <p:nvPr/>
        </p:nvSpPr>
        <p:spPr bwMode="auto">
          <a:xfrm>
            <a:off x="7380288" y="393382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češe</a:t>
            </a:r>
          </a:p>
        </p:txBody>
      </p:sp>
      <p:sp>
        <p:nvSpPr>
          <p:cNvPr id="19464" name="Rectangle 11"/>
          <p:cNvSpPr>
            <a:spLocks noChangeArrowheads="1"/>
          </p:cNvSpPr>
          <p:nvPr/>
        </p:nvSpPr>
        <p:spPr bwMode="auto">
          <a:xfrm>
            <a:off x="6227763" y="42926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šije</a:t>
            </a:r>
          </a:p>
        </p:txBody>
      </p:sp>
      <p:sp>
        <p:nvSpPr>
          <p:cNvPr id="19465" name="Rectangle 12"/>
          <p:cNvSpPr>
            <a:spLocks noChangeArrowheads="1"/>
          </p:cNvSpPr>
          <p:nvPr/>
        </p:nvSpPr>
        <p:spPr bwMode="auto">
          <a:xfrm>
            <a:off x="5219700" y="501332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píše</a:t>
            </a:r>
          </a:p>
        </p:txBody>
      </p:sp>
      <p:sp>
        <p:nvSpPr>
          <p:cNvPr id="19466" name="Rectangle 13"/>
          <p:cNvSpPr>
            <a:spLocks noChangeArrowheads="1"/>
          </p:cNvSpPr>
          <p:nvPr/>
        </p:nvSpPr>
        <p:spPr bwMode="auto">
          <a:xfrm>
            <a:off x="7308850" y="501332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kreslí</a:t>
            </a:r>
          </a:p>
        </p:txBody>
      </p:sp>
      <p:sp>
        <p:nvSpPr>
          <p:cNvPr id="19467" name="Rectangle 14"/>
          <p:cNvSpPr>
            <a:spLocks noChangeArrowheads="1"/>
          </p:cNvSpPr>
          <p:nvPr/>
        </p:nvSpPr>
        <p:spPr bwMode="auto">
          <a:xfrm>
            <a:off x="6877050" y="27813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stříhá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600200"/>
            <a:ext cx="4038600" cy="4525963"/>
          </a:xfrm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b="1" smtClean="0"/>
              <a:t>Nožem se </a:t>
            </a:r>
            <a:r>
              <a:rPr lang="cs-CZ" sz="2800" b="1" smtClean="0">
                <a:solidFill>
                  <a:srgbClr val="FF0000"/>
                </a:solidFill>
              </a:rPr>
              <a:t>krájí</a:t>
            </a:r>
            <a:r>
              <a:rPr lang="cs-CZ" sz="2800" b="1" smtClean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b="1" smtClean="0"/>
              <a:t>Nůžkami se </a:t>
            </a:r>
            <a:r>
              <a:rPr lang="cs-CZ" sz="2800" b="1" smtClean="0">
                <a:solidFill>
                  <a:schemeClr val="accent2"/>
                </a:solidFill>
              </a:rPr>
              <a:t>stříhá</a:t>
            </a:r>
            <a:r>
              <a:rPr lang="cs-CZ" sz="2800" b="1" smtClean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b="1" smtClean="0"/>
              <a:t>Perem se </a:t>
            </a:r>
            <a:r>
              <a:rPr lang="cs-CZ" sz="2800" b="1" smtClean="0">
                <a:solidFill>
                  <a:schemeClr val="hlink"/>
                </a:solidFill>
              </a:rPr>
              <a:t>píše</a:t>
            </a:r>
            <a:r>
              <a:rPr lang="cs-CZ" sz="2800" b="1" smtClean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b="1" smtClean="0"/>
              <a:t>Rýčem se </a:t>
            </a:r>
            <a:r>
              <a:rPr lang="cs-CZ" sz="2800" b="1" smtClean="0">
                <a:solidFill>
                  <a:srgbClr val="FF6600"/>
                </a:solidFill>
              </a:rPr>
              <a:t>ryje</a:t>
            </a:r>
            <a:r>
              <a:rPr lang="cs-CZ" sz="2800" b="1" smtClean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b="1" smtClean="0"/>
              <a:t>Konví se </a:t>
            </a:r>
            <a:r>
              <a:rPr lang="cs-CZ" sz="2800" b="1" smtClean="0">
                <a:solidFill>
                  <a:srgbClr val="FF00FF"/>
                </a:solidFill>
              </a:rPr>
              <a:t>zalévá</a:t>
            </a:r>
            <a:r>
              <a:rPr lang="cs-CZ" sz="2800" b="1" smtClean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b="1" smtClean="0"/>
              <a:t>Hřebenem se </a:t>
            </a:r>
            <a:r>
              <a:rPr lang="cs-CZ" sz="2800" b="1" smtClean="0">
                <a:solidFill>
                  <a:srgbClr val="66FF66"/>
                </a:solidFill>
              </a:rPr>
              <a:t>češe</a:t>
            </a:r>
            <a:r>
              <a:rPr lang="cs-CZ" sz="2800" b="1" smtClean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b="1" smtClean="0"/>
              <a:t>Pastelkami se </a:t>
            </a:r>
            <a:r>
              <a:rPr lang="cs-CZ" sz="2800" b="1" smtClean="0">
                <a:solidFill>
                  <a:srgbClr val="FFFF66"/>
                </a:solidFill>
              </a:rPr>
              <a:t>kreslí</a:t>
            </a:r>
            <a:r>
              <a:rPr lang="cs-CZ" sz="2800" b="1" smtClean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b="1" smtClean="0"/>
              <a:t>Jehlou se </a:t>
            </a:r>
            <a:r>
              <a:rPr lang="cs-CZ" sz="2800" b="1" smtClean="0">
                <a:solidFill>
                  <a:srgbClr val="6699FF"/>
                </a:solidFill>
              </a:rPr>
              <a:t>šije</a:t>
            </a:r>
            <a:r>
              <a:rPr lang="cs-CZ" sz="2800" b="1" smtClean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b="1" smtClean="0"/>
              <a:t>Pilkou se </a:t>
            </a:r>
            <a:r>
              <a:rPr lang="cs-CZ" sz="2800" b="1" smtClean="0">
                <a:solidFill>
                  <a:srgbClr val="CC9900"/>
                </a:solidFill>
              </a:rPr>
              <a:t>piluje</a:t>
            </a:r>
            <a:r>
              <a:rPr lang="cs-CZ" sz="2800" b="1" smtClean="0"/>
              <a:t>.</a:t>
            </a:r>
          </a:p>
        </p:txBody>
      </p:sp>
      <p:sp>
        <p:nvSpPr>
          <p:cNvPr id="20482" name="Rectangle 5"/>
          <p:cNvSpPr>
            <a:spLocks noChangeArrowheads="1"/>
          </p:cNvSpPr>
          <p:nvPr/>
        </p:nvSpPr>
        <p:spPr bwMode="auto">
          <a:xfrm>
            <a:off x="4787900" y="170021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FF6600"/>
                </a:solidFill>
              </a:rPr>
              <a:t>ryje</a:t>
            </a:r>
          </a:p>
        </p:txBody>
      </p:sp>
      <p:sp>
        <p:nvSpPr>
          <p:cNvPr id="20483" name="Rectangle 6"/>
          <p:cNvSpPr>
            <a:spLocks noChangeArrowheads="1"/>
          </p:cNvSpPr>
          <p:nvPr/>
        </p:nvSpPr>
        <p:spPr bwMode="auto">
          <a:xfrm>
            <a:off x="5795963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FF00FF"/>
                </a:solidFill>
              </a:rPr>
              <a:t>zalévá</a:t>
            </a:r>
          </a:p>
        </p:txBody>
      </p:sp>
      <p:sp>
        <p:nvSpPr>
          <p:cNvPr id="20484" name="Rectangle 7"/>
          <p:cNvSpPr>
            <a:spLocks noChangeArrowheads="1"/>
          </p:cNvSpPr>
          <p:nvPr/>
        </p:nvSpPr>
        <p:spPr bwMode="auto">
          <a:xfrm>
            <a:off x="7524750" y="1773238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FF0000"/>
                </a:solidFill>
              </a:rPr>
              <a:t>krájí</a:t>
            </a:r>
          </a:p>
        </p:txBody>
      </p:sp>
      <p:sp>
        <p:nvSpPr>
          <p:cNvPr id="20485" name="Rectangle 8"/>
          <p:cNvSpPr>
            <a:spLocks noChangeArrowheads="1"/>
          </p:cNvSpPr>
          <p:nvPr/>
        </p:nvSpPr>
        <p:spPr bwMode="auto">
          <a:xfrm>
            <a:off x="4932363" y="3500438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CC9900"/>
                </a:solidFill>
              </a:rPr>
              <a:t>piluje</a:t>
            </a:r>
          </a:p>
        </p:txBody>
      </p:sp>
      <p:sp>
        <p:nvSpPr>
          <p:cNvPr id="20486" name="Rectangle 9"/>
          <p:cNvSpPr>
            <a:spLocks noChangeArrowheads="1"/>
          </p:cNvSpPr>
          <p:nvPr/>
        </p:nvSpPr>
        <p:spPr bwMode="auto">
          <a:xfrm>
            <a:off x="7380288" y="393382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66FF66"/>
                </a:solidFill>
              </a:rPr>
              <a:t>češe</a:t>
            </a:r>
          </a:p>
        </p:txBody>
      </p:sp>
      <p:sp>
        <p:nvSpPr>
          <p:cNvPr id="20487" name="Rectangle 10"/>
          <p:cNvSpPr>
            <a:spLocks noChangeArrowheads="1"/>
          </p:cNvSpPr>
          <p:nvPr/>
        </p:nvSpPr>
        <p:spPr bwMode="auto">
          <a:xfrm>
            <a:off x="6227763" y="42926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6699FF"/>
                </a:solidFill>
              </a:rPr>
              <a:t>šije</a:t>
            </a:r>
          </a:p>
        </p:txBody>
      </p:sp>
      <p:sp>
        <p:nvSpPr>
          <p:cNvPr id="20488" name="Rectangle 11"/>
          <p:cNvSpPr>
            <a:spLocks noChangeArrowheads="1"/>
          </p:cNvSpPr>
          <p:nvPr/>
        </p:nvSpPr>
        <p:spPr bwMode="auto">
          <a:xfrm>
            <a:off x="5219700" y="501332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chemeClr val="hlink"/>
                </a:solidFill>
              </a:rPr>
              <a:t>píše</a:t>
            </a:r>
          </a:p>
        </p:txBody>
      </p:sp>
      <p:sp>
        <p:nvSpPr>
          <p:cNvPr id="20489" name="Rectangle 12"/>
          <p:cNvSpPr>
            <a:spLocks noChangeArrowheads="1"/>
          </p:cNvSpPr>
          <p:nvPr/>
        </p:nvSpPr>
        <p:spPr bwMode="auto">
          <a:xfrm>
            <a:off x="7308850" y="501332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FFFF66"/>
                </a:solidFill>
              </a:rPr>
              <a:t>kreslí</a:t>
            </a:r>
          </a:p>
        </p:txBody>
      </p:sp>
      <p:sp>
        <p:nvSpPr>
          <p:cNvPr id="20490" name="Rectangle 13"/>
          <p:cNvSpPr>
            <a:spLocks noChangeArrowheads="1"/>
          </p:cNvSpPr>
          <p:nvPr/>
        </p:nvSpPr>
        <p:spPr bwMode="auto">
          <a:xfrm>
            <a:off x="6877050" y="27813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chemeClr val="accent2"/>
                </a:solidFill>
              </a:rPr>
              <a:t>stříhá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Doplň správná slova do vět a věty přepiš</a:t>
            </a:r>
          </a:p>
        </p:txBody>
      </p:sp>
      <p:sp>
        <p:nvSpPr>
          <p:cNvPr id="21506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600200"/>
            <a:ext cx="4038600" cy="4525963"/>
          </a:xfrm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Rohlík je z…………..</a:t>
            </a:r>
          </a:p>
          <a:p>
            <a:pPr eaLnBrk="1" hangingPunct="1"/>
            <a:r>
              <a:rPr lang="cs-CZ" sz="2400" b="1" smtClean="0"/>
              <a:t>Svetr je z……………</a:t>
            </a:r>
          </a:p>
          <a:p>
            <a:pPr eaLnBrk="1" hangingPunct="1"/>
            <a:r>
              <a:rPr lang="cs-CZ" sz="2400" b="1" smtClean="0"/>
              <a:t>Tvaroh je z…………..</a:t>
            </a:r>
          </a:p>
          <a:p>
            <a:pPr eaLnBrk="1" hangingPunct="1"/>
            <a:r>
              <a:rPr lang="cs-CZ" sz="2400" b="1" smtClean="0"/>
              <a:t>Židle je ze………….</a:t>
            </a:r>
          </a:p>
          <a:p>
            <a:pPr eaLnBrk="1" hangingPunct="1"/>
            <a:r>
              <a:rPr lang="cs-CZ" sz="2400" b="1" smtClean="0"/>
              <a:t>Láhev je ze…………..</a:t>
            </a:r>
          </a:p>
          <a:p>
            <a:pPr eaLnBrk="1" hangingPunct="1"/>
            <a:r>
              <a:rPr lang="cs-CZ" sz="2400" b="1" smtClean="0"/>
              <a:t>Sešit je z……………</a:t>
            </a:r>
          </a:p>
          <a:p>
            <a:pPr eaLnBrk="1" hangingPunct="1"/>
            <a:r>
              <a:rPr lang="cs-CZ" sz="2400" b="1" smtClean="0"/>
              <a:t>Salám je z…………..</a:t>
            </a:r>
          </a:p>
          <a:p>
            <a:pPr eaLnBrk="1" hangingPunct="1"/>
            <a:r>
              <a:rPr lang="cs-CZ" sz="2400" b="1" smtClean="0"/>
              <a:t>Hrneček je z………..</a:t>
            </a:r>
          </a:p>
          <a:p>
            <a:pPr eaLnBrk="1" hangingPunct="1"/>
            <a:r>
              <a:rPr lang="cs-CZ" sz="2400" b="1" smtClean="0"/>
              <a:t>Boty jsou z………….</a:t>
            </a:r>
          </a:p>
          <a:p>
            <a:pPr eaLnBrk="1" hangingPunct="1"/>
            <a:r>
              <a:rPr lang="cs-CZ" sz="2400" b="1" smtClean="0"/>
              <a:t>Kladivo je ze…………..</a:t>
            </a:r>
          </a:p>
        </p:txBody>
      </p:sp>
      <p:sp>
        <p:nvSpPr>
          <p:cNvPr id="21507" name="Oval 6"/>
          <p:cNvSpPr>
            <a:spLocks noChangeArrowheads="1"/>
          </p:cNvSpPr>
          <p:nvPr/>
        </p:nvSpPr>
        <p:spPr bwMode="auto">
          <a:xfrm>
            <a:off x="5076825" y="191611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/>
              <a:t>železa</a:t>
            </a:r>
          </a:p>
        </p:txBody>
      </p:sp>
      <p:sp>
        <p:nvSpPr>
          <p:cNvPr id="21508" name="Oval 8"/>
          <p:cNvSpPr>
            <a:spLocks noChangeArrowheads="1"/>
          </p:cNvSpPr>
          <p:nvPr/>
        </p:nvSpPr>
        <p:spPr bwMode="auto">
          <a:xfrm>
            <a:off x="5435600" y="292417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/>
              <a:t>mouky</a:t>
            </a:r>
          </a:p>
        </p:txBody>
      </p:sp>
      <p:sp>
        <p:nvSpPr>
          <p:cNvPr id="21509" name="Oval 9"/>
          <p:cNvSpPr>
            <a:spLocks noChangeArrowheads="1"/>
          </p:cNvSpPr>
          <p:nvPr/>
        </p:nvSpPr>
        <p:spPr bwMode="auto">
          <a:xfrm>
            <a:off x="4932363" y="414972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/>
              <a:t>vlny</a:t>
            </a:r>
          </a:p>
        </p:txBody>
      </p:sp>
      <p:sp>
        <p:nvSpPr>
          <p:cNvPr id="21510" name="Oval 10"/>
          <p:cNvSpPr>
            <a:spLocks noChangeArrowheads="1"/>
          </p:cNvSpPr>
          <p:nvPr/>
        </p:nvSpPr>
        <p:spPr bwMode="auto">
          <a:xfrm>
            <a:off x="6588125" y="21336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/>
              <a:t>porcelánu</a:t>
            </a:r>
          </a:p>
        </p:txBody>
      </p:sp>
      <p:sp>
        <p:nvSpPr>
          <p:cNvPr id="21511" name="Oval 11"/>
          <p:cNvSpPr>
            <a:spLocks noChangeArrowheads="1"/>
          </p:cNvSpPr>
          <p:nvPr/>
        </p:nvSpPr>
        <p:spPr bwMode="auto">
          <a:xfrm>
            <a:off x="7524750" y="270827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/>
              <a:t>dřeva</a:t>
            </a:r>
          </a:p>
        </p:txBody>
      </p:sp>
      <p:sp>
        <p:nvSpPr>
          <p:cNvPr id="21512" name="Oval 12"/>
          <p:cNvSpPr>
            <a:spLocks noChangeArrowheads="1"/>
          </p:cNvSpPr>
          <p:nvPr/>
        </p:nvSpPr>
        <p:spPr bwMode="auto">
          <a:xfrm>
            <a:off x="7596188" y="40052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/>
              <a:t>papíru</a:t>
            </a:r>
          </a:p>
        </p:txBody>
      </p:sp>
      <p:sp>
        <p:nvSpPr>
          <p:cNvPr id="21513" name="Oval 13"/>
          <p:cNvSpPr>
            <a:spLocks noChangeArrowheads="1"/>
          </p:cNvSpPr>
          <p:nvPr/>
        </p:nvSpPr>
        <p:spPr bwMode="auto">
          <a:xfrm>
            <a:off x="6156325" y="36449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/>
              <a:t>masa</a:t>
            </a:r>
          </a:p>
        </p:txBody>
      </p:sp>
      <p:sp>
        <p:nvSpPr>
          <p:cNvPr id="21514" name="Oval 14"/>
          <p:cNvSpPr>
            <a:spLocks noChangeArrowheads="1"/>
          </p:cNvSpPr>
          <p:nvPr/>
        </p:nvSpPr>
        <p:spPr bwMode="auto">
          <a:xfrm>
            <a:off x="5219700" y="522922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/>
              <a:t>mléka</a:t>
            </a:r>
          </a:p>
        </p:txBody>
      </p:sp>
      <p:sp>
        <p:nvSpPr>
          <p:cNvPr id="21515" name="Oval 15"/>
          <p:cNvSpPr>
            <a:spLocks noChangeArrowheads="1"/>
          </p:cNvSpPr>
          <p:nvPr/>
        </p:nvSpPr>
        <p:spPr bwMode="auto">
          <a:xfrm>
            <a:off x="6443663" y="48688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/>
              <a:t>skla</a:t>
            </a:r>
          </a:p>
        </p:txBody>
      </p:sp>
      <p:sp>
        <p:nvSpPr>
          <p:cNvPr id="21516" name="Oval 16"/>
          <p:cNvSpPr>
            <a:spLocks noChangeArrowheads="1"/>
          </p:cNvSpPr>
          <p:nvPr/>
        </p:nvSpPr>
        <p:spPr bwMode="auto">
          <a:xfrm>
            <a:off x="7451725" y="515778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/>
              <a:t>kůže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600200"/>
            <a:ext cx="4038600" cy="4525963"/>
          </a:xfrm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Rohlík je z </a:t>
            </a:r>
            <a:r>
              <a:rPr lang="cs-CZ" sz="2400" b="1" smtClean="0">
                <a:solidFill>
                  <a:srgbClr val="CC9900"/>
                </a:solidFill>
              </a:rPr>
              <a:t>mouky</a:t>
            </a:r>
            <a:r>
              <a:rPr lang="cs-CZ" sz="2400" b="1" smtClean="0"/>
              <a:t>.</a:t>
            </a:r>
          </a:p>
          <a:p>
            <a:pPr eaLnBrk="1" hangingPunct="1"/>
            <a:r>
              <a:rPr lang="cs-CZ" sz="2400" b="1" smtClean="0"/>
              <a:t>Svetr je z </a:t>
            </a:r>
            <a:r>
              <a:rPr lang="cs-CZ" sz="2400" b="1" smtClean="0">
                <a:solidFill>
                  <a:srgbClr val="FF0000"/>
                </a:solidFill>
              </a:rPr>
              <a:t>vlny</a:t>
            </a:r>
            <a:r>
              <a:rPr lang="cs-CZ" sz="2400" b="1" smtClean="0"/>
              <a:t>.</a:t>
            </a:r>
          </a:p>
          <a:p>
            <a:pPr eaLnBrk="1" hangingPunct="1"/>
            <a:r>
              <a:rPr lang="cs-CZ" sz="2400" b="1" smtClean="0"/>
              <a:t>Tvaroh je z </a:t>
            </a:r>
            <a:r>
              <a:rPr lang="cs-CZ" sz="2400" b="1" smtClean="0">
                <a:solidFill>
                  <a:srgbClr val="6699FF"/>
                </a:solidFill>
              </a:rPr>
              <a:t>mléka</a:t>
            </a:r>
            <a:r>
              <a:rPr lang="cs-CZ" sz="2400" b="1" smtClean="0"/>
              <a:t>.</a:t>
            </a:r>
          </a:p>
          <a:p>
            <a:pPr eaLnBrk="1" hangingPunct="1"/>
            <a:r>
              <a:rPr lang="cs-CZ" sz="2400" b="1" smtClean="0"/>
              <a:t>Židle je ze </a:t>
            </a:r>
            <a:r>
              <a:rPr lang="cs-CZ" sz="2400" b="1" smtClean="0">
                <a:solidFill>
                  <a:srgbClr val="FFFF66"/>
                </a:solidFill>
              </a:rPr>
              <a:t>dřeva</a:t>
            </a:r>
            <a:r>
              <a:rPr lang="cs-CZ" sz="2400" b="1" smtClean="0"/>
              <a:t>.</a:t>
            </a:r>
          </a:p>
          <a:p>
            <a:pPr eaLnBrk="1" hangingPunct="1"/>
            <a:r>
              <a:rPr lang="cs-CZ" sz="2400" b="1" smtClean="0"/>
              <a:t>Láhev je ze </a:t>
            </a:r>
            <a:r>
              <a:rPr lang="cs-CZ" sz="2400" b="1" smtClean="0">
                <a:solidFill>
                  <a:srgbClr val="66FF66"/>
                </a:solidFill>
              </a:rPr>
              <a:t>skla</a:t>
            </a:r>
            <a:r>
              <a:rPr lang="cs-CZ" sz="2400" b="1" smtClean="0"/>
              <a:t>.</a:t>
            </a:r>
          </a:p>
          <a:p>
            <a:pPr eaLnBrk="1" hangingPunct="1"/>
            <a:r>
              <a:rPr lang="cs-CZ" sz="2400" b="1" smtClean="0"/>
              <a:t>Sešit je z </a:t>
            </a:r>
            <a:r>
              <a:rPr lang="cs-CZ" sz="2400" b="1" smtClean="0">
                <a:solidFill>
                  <a:srgbClr val="FF00FF"/>
                </a:solidFill>
              </a:rPr>
              <a:t>papíru</a:t>
            </a:r>
            <a:r>
              <a:rPr lang="cs-CZ" sz="2400" b="1" smtClean="0"/>
              <a:t>.</a:t>
            </a:r>
          </a:p>
          <a:p>
            <a:pPr eaLnBrk="1" hangingPunct="1"/>
            <a:r>
              <a:rPr lang="cs-CZ" sz="2400" b="1" smtClean="0"/>
              <a:t>Salám je z </a:t>
            </a:r>
            <a:r>
              <a:rPr lang="cs-CZ" sz="2400" b="1" smtClean="0">
                <a:solidFill>
                  <a:schemeClr val="hlink"/>
                </a:solidFill>
              </a:rPr>
              <a:t>masa</a:t>
            </a:r>
            <a:r>
              <a:rPr lang="cs-CZ" sz="2400" b="1" smtClean="0"/>
              <a:t>.</a:t>
            </a:r>
          </a:p>
          <a:p>
            <a:pPr eaLnBrk="1" hangingPunct="1"/>
            <a:r>
              <a:rPr lang="cs-CZ" sz="2400" b="1" smtClean="0"/>
              <a:t>Hrneček je z </a:t>
            </a:r>
            <a:r>
              <a:rPr lang="cs-CZ" sz="2400" b="1" smtClean="0">
                <a:solidFill>
                  <a:schemeClr val="accent2"/>
                </a:solidFill>
              </a:rPr>
              <a:t>porcelánu</a:t>
            </a:r>
            <a:r>
              <a:rPr lang="cs-CZ" sz="2400" b="1" smtClean="0"/>
              <a:t>.</a:t>
            </a:r>
          </a:p>
          <a:p>
            <a:pPr eaLnBrk="1" hangingPunct="1"/>
            <a:r>
              <a:rPr lang="cs-CZ" sz="2400" b="1" smtClean="0"/>
              <a:t>Boty jsou z </a:t>
            </a:r>
            <a:r>
              <a:rPr lang="cs-CZ" sz="2400" b="1" smtClean="0">
                <a:solidFill>
                  <a:schemeClr val="folHlink"/>
                </a:solidFill>
              </a:rPr>
              <a:t>kůže</a:t>
            </a:r>
            <a:r>
              <a:rPr lang="cs-CZ" sz="2400" b="1" smtClean="0"/>
              <a:t>.</a:t>
            </a:r>
          </a:p>
          <a:p>
            <a:pPr eaLnBrk="1" hangingPunct="1"/>
            <a:r>
              <a:rPr lang="cs-CZ" sz="2400" b="1" smtClean="0"/>
              <a:t>Kladivo je ze </a:t>
            </a:r>
            <a:r>
              <a:rPr lang="cs-CZ" sz="2400" b="1" smtClean="0">
                <a:solidFill>
                  <a:srgbClr val="808080"/>
                </a:solidFill>
              </a:rPr>
              <a:t>železa</a:t>
            </a:r>
            <a:r>
              <a:rPr lang="cs-CZ" sz="2400" b="1" smtClean="0"/>
              <a:t>.</a:t>
            </a:r>
          </a:p>
        </p:txBody>
      </p:sp>
      <p:sp>
        <p:nvSpPr>
          <p:cNvPr id="22530" name="Oval 5"/>
          <p:cNvSpPr>
            <a:spLocks noChangeArrowheads="1"/>
          </p:cNvSpPr>
          <p:nvPr/>
        </p:nvSpPr>
        <p:spPr bwMode="auto">
          <a:xfrm>
            <a:off x="5076825" y="191611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solidFill>
                  <a:srgbClr val="808080"/>
                </a:solidFill>
              </a:rPr>
              <a:t>železa</a:t>
            </a:r>
          </a:p>
        </p:txBody>
      </p:sp>
      <p:sp>
        <p:nvSpPr>
          <p:cNvPr id="22531" name="Oval 6"/>
          <p:cNvSpPr>
            <a:spLocks noChangeArrowheads="1"/>
          </p:cNvSpPr>
          <p:nvPr/>
        </p:nvSpPr>
        <p:spPr bwMode="auto">
          <a:xfrm>
            <a:off x="5435600" y="292417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solidFill>
                  <a:srgbClr val="CC9900"/>
                </a:solidFill>
              </a:rPr>
              <a:t>mouky</a:t>
            </a:r>
          </a:p>
        </p:txBody>
      </p:sp>
      <p:sp>
        <p:nvSpPr>
          <p:cNvPr id="22532" name="Oval 7"/>
          <p:cNvSpPr>
            <a:spLocks noChangeArrowheads="1"/>
          </p:cNvSpPr>
          <p:nvPr/>
        </p:nvSpPr>
        <p:spPr bwMode="auto">
          <a:xfrm>
            <a:off x="4932363" y="414972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solidFill>
                  <a:srgbClr val="FF0000"/>
                </a:solidFill>
              </a:rPr>
              <a:t>vlny</a:t>
            </a:r>
          </a:p>
        </p:txBody>
      </p:sp>
      <p:sp>
        <p:nvSpPr>
          <p:cNvPr id="22533" name="Oval 8"/>
          <p:cNvSpPr>
            <a:spLocks noChangeArrowheads="1"/>
          </p:cNvSpPr>
          <p:nvPr/>
        </p:nvSpPr>
        <p:spPr bwMode="auto">
          <a:xfrm>
            <a:off x="6588125" y="21336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accent2"/>
                </a:solidFill>
              </a:rPr>
              <a:t>porcelánu</a:t>
            </a:r>
          </a:p>
        </p:txBody>
      </p:sp>
      <p:sp>
        <p:nvSpPr>
          <p:cNvPr id="22534" name="Oval 9"/>
          <p:cNvSpPr>
            <a:spLocks noChangeArrowheads="1"/>
          </p:cNvSpPr>
          <p:nvPr/>
        </p:nvSpPr>
        <p:spPr bwMode="auto">
          <a:xfrm>
            <a:off x="7524750" y="270827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solidFill>
                  <a:srgbClr val="FFFF66"/>
                </a:solidFill>
              </a:rPr>
              <a:t>dřeva</a:t>
            </a:r>
          </a:p>
        </p:txBody>
      </p:sp>
      <p:sp>
        <p:nvSpPr>
          <p:cNvPr id="22535" name="Oval 10"/>
          <p:cNvSpPr>
            <a:spLocks noChangeArrowheads="1"/>
          </p:cNvSpPr>
          <p:nvPr/>
        </p:nvSpPr>
        <p:spPr bwMode="auto">
          <a:xfrm>
            <a:off x="7596188" y="40052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solidFill>
                  <a:srgbClr val="FF00FF"/>
                </a:solidFill>
              </a:rPr>
              <a:t>papíru</a:t>
            </a:r>
          </a:p>
        </p:txBody>
      </p:sp>
      <p:sp>
        <p:nvSpPr>
          <p:cNvPr id="22536" name="Oval 11"/>
          <p:cNvSpPr>
            <a:spLocks noChangeArrowheads="1"/>
          </p:cNvSpPr>
          <p:nvPr/>
        </p:nvSpPr>
        <p:spPr bwMode="auto">
          <a:xfrm>
            <a:off x="6156325" y="36449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solidFill>
                  <a:schemeClr val="hlink"/>
                </a:solidFill>
              </a:rPr>
              <a:t>masa</a:t>
            </a:r>
          </a:p>
        </p:txBody>
      </p:sp>
      <p:sp>
        <p:nvSpPr>
          <p:cNvPr id="22537" name="Oval 12"/>
          <p:cNvSpPr>
            <a:spLocks noChangeArrowheads="1"/>
          </p:cNvSpPr>
          <p:nvPr/>
        </p:nvSpPr>
        <p:spPr bwMode="auto">
          <a:xfrm>
            <a:off x="5219700" y="522922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solidFill>
                  <a:srgbClr val="6699FF"/>
                </a:solidFill>
              </a:rPr>
              <a:t>mléka</a:t>
            </a:r>
          </a:p>
        </p:txBody>
      </p:sp>
      <p:sp>
        <p:nvSpPr>
          <p:cNvPr id="22538" name="Oval 13"/>
          <p:cNvSpPr>
            <a:spLocks noChangeArrowheads="1"/>
          </p:cNvSpPr>
          <p:nvPr/>
        </p:nvSpPr>
        <p:spPr bwMode="auto">
          <a:xfrm>
            <a:off x="6443663" y="48688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solidFill>
                  <a:srgbClr val="66FF66"/>
                </a:solidFill>
              </a:rPr>
              <a:t>skla</a:t>
            </a:r>
          </a:p>
        </p:txBody>
      </p:sp>
      <p:sp>
        <p:nvSpPr>
          <p:cNvPr id="22539" name="Oval 14"/>
          <p:cNvSpPr>
            <a:spLocks noChangeArrowheads="1"/>
          </p:cNvSpPr>
          <p:nvPr/>
        </p:nvSpPr>
        <p:spPr bwMode="auto">
          <a:xfrm>
            <a:off x="7451725" y="522922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solidFill>
                  <a:schemeClr val="folHlink"/>
                </a:solidFill>
              </a:rPr>
              <a:t>kůže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Vylušti křížovku</a:t>
            </a:r>
          </a:p>
        </p:txBody>
      </p:sp>
      <p:sp>
        <p:nvSpPr>
          <p:cNvPr id="23554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smtClean="0"/>
              <a:t>1</a:t>
            </a:r>
            <a:r>
              <a:rPr lang="cs-CZ" sz="2800" smtClean="0"/>
              <a:t>. </a:t>
            </a:r>
            <a:r>
              <a:rPr lang="cs-CZ" sz="2800" b="1" smtClean="0"/>
              <a:t>peče chleba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2. opravuje boty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3. pokrývá střechy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4. vymetá komíny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5. léčí pacienty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6. nosí zbraň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7. staví domy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8. porcuje maso</a:t>
            </a:r>
            <a:endParaRPr lang="cs-CZ" sz="2800" smtClean="0"/>
          </a:p>
        </p:txBody>
      </p:sp>
      <p:graphicFrame>
        <p:nvGraphicFramePr>
          <p:cNvPr id="16571" name="Group 187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table">
            <a:tbl>
              <a:tblPr/>
              <a:tblGrid>
                <a:gridCol w="311150"/>
                <a:gridCol w="309563"/>
                <a:gridCol w="311150"/>
                <a:gridCol w="311150"/>
                <a:gridCol w="309562"/>
                <a:gridCol w="311150"/>
                <a:gridCol w="311150"/>
                <a:gridCol w="311150"/>
                <a:gridCol w="309563"/>
                <a:gridCol w="311150"/>
                <a:gridCol w="311150"/>
                <a:gridCol w="309562"/>
                <a:gridCol w="311150"/>
              </a:tblGrid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566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566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566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smtClean="0"/>
              <a:t>1</a:t>
            </a:r>
            <a:r>
              <a:rPr lang="cs-CZ" sz="2800" smtClean="0"/>
              <a:t>. </a:t>
            </a:r>
            <a:r>
              <a:rPr lang="cs-CZ" sz="2800" b="1" smtClean="0"/>
              <a:t>peče chleba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2. opravuje boty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3. pokrývá střechy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4. vymetá komíny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5. léčí pacienty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6. nosí zbraň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7. staví domy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8. porcuje maso</a:t>
            </a:r>
            <a:endParaRPr lang="cs-CZ" sz="2800" smtClean="0"/>
          </a:p>
        </p:txBody>
      </p:sp>
      <p:graphicFrame>
        <p:nvGraphicFramePr>
          <p:cNvPr id="18566" name="Group 134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table">
            <a:tbl>
              <a:tblPr/>
              <a:tblGrid>
                <a:gridCol w="311150"/>
                <a:gridCol w="309563"/>
                <a:gridCol w="311150"/>
                <a:gridCol w="311150"/>
                <a:gridCol w="309562"/>
                <a:gridCol w="311150"/>
                <a:gridCol w="311150"/>
                <a:gridCol w="311150"/>
                <a:gridCol w="309563"/>
                <a:gridCol w="311150"/>
                <a:gridCol w="311150"/>
                <a:gridCol w="309562"/>
                <a:gridCol w="311150"/>
              </a:tblGrid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Ř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566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566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Ř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566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Ř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24706" name="Rectangle 13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Tajenka: POVOLÁNÍ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Citace a zdroje: vlastní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3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3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572</Words>
  <Application>Microsoft Office PowerPoint</Application>
  <PresentationFormat>Předvádění na obrazovce (4:3)</PresentationFormat>
  <Paragraphs>209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Výchozí návrh</vt:lpstr>
      <vt:lpstr>Snímek 1</vt:lpstr>
      <vt:lpstr>Anotace: čtení s porozuměním, volba povolání, přesah OSV</vt:lpstr>
      <vt:lpstr>Rozděl věty na slova a věty správně přepiš</vt:lpstr>
      <vt:lpstr>Snímek 4</vt:lpstr>
      <vt:lpstr>Přiřaď správná slova do vět</vt:lpstr>
      <vt:lpstr>Doplň správná slova do vět a věty přepiš</vt:lpstr>
      <vt:lpstr>Snímek 7</vt:lpstr>
      <vt:lpstr>Doplň správná slova do vět a věty přepiš</vt:lpstr>
      <vt:lpstr>Snímek 9</vt:lpstr>
      <vt:lpstr>Vylušti křížovku</vt:lpstr>
      <vt:lpstr>Tajenka: POVOLÁNÍ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kopecnae</cp:lastModifiedBy>
  <cp:revision>6</cp:revision>
  <dcterms:created xsi:type="dcterms:W3CDTF">2013-04-04T19:00:48Z</dcterms:created>
  <dcterms:modified xsi:type="dcterms:W3CDTF">2013-05-02T09:54:12Z</dcterms:modified>
</cp:coreProperties>
</file>