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990000"/>
    <a:srgbClr val="3366FF"/>
    <a:srgbClr val="FF6600"/>
    <a:srgbClr val="BDE1C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 _1_Příroda a přírodniny, </a:t>
          </a:r>
        </a:p>
        <a:p>
          <a:pPr algn="l" rtl="0"/>
          <a:r>
            <a:rPr lang="cs-CZ" sz="1600" baseline="0" dirty="0" smtClean="0"/>
            <a:t>ZŠ praktická, 7.r. -</a:t>
          </a:r>
          <a:r>
            <a:rPr lang="cs-CZ" sz="1600" dirty="0" smtClean="0"/>
            <a:t>TÉMA: Přírodniny živé a neživé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1.3.2013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9F4E41-E05A-4AD0-A8B1-4FBC420BA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8383CC-A0F7-452E-9389-A76DE81C0E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F72D0-3AA3-4A5E-99E2-3FA798FB2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1A813-4462-4742-90AC-E24C43A650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BF9D1-6226-4594-B324-4E9F285CF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2B19CD-7196-495A-9A49-C96B7FA1A8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5245C4-C475-4010-A916-A4BA4C24C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26A99-3000-4C9E-B84E-5367C2EF5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792FA6-3372-48BF-A8CD-AF908CF4FE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704E33-B63F-4223-9C71-5722CD0C6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51F3E7-DFA8-401B-9DD6-69D8B0166E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FEC019-5EF9-4643-BFAC-AC4CE7669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5FD33E-7F0F-41A9-B7F5-F1020E4F49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05FA5D8-BBE7-4663-A5B5-CA476A9220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  <p:sldLayoutId id="2147483650" r:id="rId12"/>
    <p:sldLayoutId id="2147483649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362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5363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Anotace: Příroda a přírodniny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Opakování znalostí přírodniny živé a neživé, přírodní děje, projevy života, vztah přírody živé a neživé.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Opakovací úkoly, kdy žáci aplikují své znalosti při jednotlivých úkolech, doplňují správná slova do vět a spojují šipkami co k sobě patří. Úkoly jsou vhodné k využití interaktivní tabule, kdy žáci spojují šipkami a doplňují slova. Lze využít také ke kontrolnímu testování.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jednotlivých úkolech následuje správné řešení pro kontrolu správnosti při práci ve skupinách.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bylo vhodně využito interaktivní tabule a ověřeno, že všechny aktivity ověřují a rozvíjejí získané vědomosti, rozsah učiva je vhodný. Opakovací úkoly jsou žáci schopni plnit samostatně.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0"/>
          <p:cNvSpPr>
            <a:spLocks noGrp="1" noChangeArrowheads="1"/>
          </p:cNvSpPr>
          <p:nvPr>
            <p:ph type="title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Přírodniny živé a neživé</a:t>
            </a:r>
          </a:p>
        </p:txBody>
      </p:sp>
      <p:sp>
        <p:nvSpPr>
          <p:cNvPr id="17410" name="Rectangle 11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800" b="1" smtClean="0"/>
              <a:t>Přírodniny živé</a:t>
            </a:r>
          </a:p>
          <a:p>
            <a:pPr eaLnBrk="1" hangingPunct="1">
              <a:buFontTx/>
              <a:buNone/>
            </a:pPr>
            <a:r>
              <a:rPr lang="cs-CZ" sz="2400" smtClean="0"/>
              <a:t>rostliny, živočichové a živé mikroorganizmy –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zoologie a botanika</a:t>
            </a:r>
          </a:p>
          <a:p>
            <a:pPr eaLnBrk="1" hangingPunct="1">
              <a:buFontTx/>
              <a:buNone/>
            </a:pP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Přírodniny neživé</a:t>
            </a:r>
          </a:p>
          <a:p>
            <a:pPr eaLnBrk="1" hangingPunct="1">
              <a:buFontTx/>
              <a:buNone/>
            </a:pPr>
            <a:r>
              <a:rPr lang="cs-CZ" sz="2400" smtClean="0"/>
              <a:t>půda, vzduch, voda, nerosty, horniny, hvězdy, </a:t>
            </a:r>
          </a:p>
          <a:p>
            <a:pPr eaLnBrk="1" hangingPunct="1">
              <a:buFontTx/>
              <a:buNone/>
            </a:pPr>
            <a:r>
              <a:rPr lang="cs-CZ" sz="2400" smtClean="0"/>
              <a:t>  Slunce</a:t>
            </a:r>
          </a:p>
          <a:p>
            <a:pPr eaLnBrk="1" hangingPunct="1">
              <a:buFontTx/>
              <a:buNone/>
            </a:pPr>
            <a:endParaRPr lang="cs-CZ" sz="2800" b="1" smtClean="0"/>
          </a:p>
        </p:txBody>
      </p:sp>
      <p:pic>
        <p:nvPicPr>
          <p:cNvPr id="17411" name="Picture 14" descr="MP900145312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92725" y="1600200"/>
            <a:ext cx="2663825" cy="2185988"/>
          </a:xfrm>
        </p:spPr>
      </p:pic>
      <p:pic>
        <p:nvPicPr>
          <p:cNvPr id="17412" name="Picture 15" descr="MP900316893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508625" y="3938588"/>
            <a:ext cx="2087563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Přírodní děje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Změny, které probíhají v přírodě.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Nejvýznamnější je život.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b="1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800" b="1" smtClean="0"/>
              <a:t>Projevy života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dýchání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příjem potravy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růst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rozmnožování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dráždivost</a:t>
            </a:r>
          </a:p>
          <a:p>
            <a:pPr eaLnBrk="1" hangingPunct="1">
              <a:lnSpc>
                <a:spcPct val="90000"/>
              </a:lnSpc>
              <a:buFontTx/>
              <a:buChar char="-"/>
            </a:pPr>
            <a:r>
              <a:rPr lang="cs-CZ" sz="2400" b="1" smtClean="0"/>
              <a:t>pohyb</a:t>
            </a:r>
          </a:p>
        </p:txBody>
      </p:sp>
      <p:pic>
        <p:nvPicPr>
          <p:cNvPr id="18435" name="Picture 6" descr="MC900160554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19700" y="1700213"/>
            <a:ext cx="2952750" cy="42497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Do vět doplň správné slovo a věty napiš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Přírodniny živé jsou: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000" b="1" smtClean="0"/>
              <a:t>Přírodniny neživé jsou: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000" b="1" smtClean="0"/>
              <a:t>Nejvýznamnějším přírodním dějem je: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000" b="1" smtClean="0"/>
              <a:t>Projevy života jsou:</a:t>
            </a:r>
          </a:p>
        </p:txBody>
      </p:sp>
      <p:sp>
        <p:nvSpPr>
          <p:cNvPr id="19459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vzduch 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rostliny            voda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půda         živočichové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Slunce              dýchání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příjem potravy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růst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kámen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život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rozmnožování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pohyb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Přírodniny živé jsou: </a:t>
            </a:r>
            <a:r>
              <a:rPr lang="cs-CZ" sz="2000" b="1" smtClean="0">
                <a:solidFill>
                  <a:srgbClr val="FF6600"/>
                </a:solidFill>
              </a:rPr>
              <a:t>rostliny,</a:t>
            </a:r>
          </a:p>
          <a:p>
            <a:pPr eaLnBrk="1" hangingPunct="1">
              <a:buFontTx/>
              <a:buNone/>
            </a:pPr>
            <a:r>
              <a:rPr lang="cs-CZ" sz="2000" b="1" smtClean="0">
                <a:solidFill>
                  <a:srgbClr val="FF6600"/>
                </a:solidFill>
              </a:rPr>
              <a:t>živočichové</a:t>
            </a:r>
          </a:p>
          <a:p>
            <a:pPr eaLnBrk="1" hangingPunct="1">
              <a:buFontTx/>
              <a:buNone/>
            </a:pPr>
            <a:endParaRPr lang="cs-CZ" sz="2000" b="1" smtClean="0">
              <a:solidFill>
                <a:srgbClr val="FF6600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b="1" smtClean="0"/>
              <a:t>Přírodniny neživé jsou: </a:t>
            </a:r>
            <a:r>
              <a:rPr lang="cs-CZ" sz="2000" b="1" smtClean="0">
                <a:solidFill>
                  <a:srgbClr val="3366FF"/>
                </a:solidFill>
              </a:rPr>
              <a:t>vzduch,</a:t>
            </a:r>
          </a:p>
          <a:p>
            <a:pPr eaLnBrk="1" hangingPunct="1">
              <a:buFontTx/>
              <a:buNone/>
            </a:pPr>
            <a:r>
              <a:rPr lang="cs-CZ" sz="2000" b="1" smtClean="0">
                <a:solidFill>
                  <a:srgbClr val="3366FF"/>
                </a:solidFill>
              </a:rPr>
              <a:t>voda, půda, kámen, Slunce</a:t>
            </a:r>
          </a:p>
          <a:p>
            <a:pPr eaLnBrk="1" hangingPunct="1">
              <a:buFontTx/>
              <a:buNone/>
            </a:pPr>
            <a:endParaRPr lang="cs-CZ" sz="2000" b="1" smtClean="0">
              <a:solidFill>
                <a:srgbClr val="3366FF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b="1" smtClean="0"/>
              <a:t>Nejvýznamnějším přírodním dějem je: </a:t>
            </a:r>
            <a:r>
              <a:rPr lang="cs-CZ" sz="2000" b="1" smtClean="0">
                <a:solidFill>
                  <a:srgbClr val="990000"/>
                </a:solidFill>
              </a:rPr>
              <a:t>život</a:t>
            </a:r>
          </a:p>
          <a:p>
            <a:pPr eaLnBrk="1" hangingPunct="1">
              <a:buFontTx/>
              <a:buNone/>
            </a:pPr>
            <a:endParaRPr lang="cs-CZ" sz="2000" b="1" smtClean="0">
              <a:solidFill>
                <a:srgbClr val="990000"/>
              </a:solidFill>
            </a:endParaRPr>
          </a:p>
          <a:p>
            <a:pPr eaLnBrk="1" hangingPunct="1">
              <a:buFontTx/>
              <a:buNone/>
            </a:pPr>
            <a:r>
              <a:rPr lang="cs-CZ" sz="2000" b="1" smtClean="0"/>
              <a:t>Projevy života jsou: </a:t>
            </a:r>
            <a:r>
              <a:rPr lang="cs-CZ" sz="2000" b="1" smtClean="0">
                <a:solidFill>
                  <a:schemeClr val="hlink"/>
                </a:solidFill>
              </a:rPr>
              <a:t>dýchání,</a:t>
            </a:r>
          </a:p>
          <a:p>
            <a:pPr eaLnBrk="1" hangingPunct="1">
              <a:buFontTx/>
              <a:buNone/>
            </a:pPr>
            <a:r>
              <a:rPr lang="cs-CZ" sz="2000" b="1" smtClean="0">
                <a:solidFill>
                  <a:schemeClr val="hlink"/>
                </a:solidFill>
              </a:rPr>
              <a:t>příjem potravy, růst, rozmnožování, pohyb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3366FF"/>
                </a:solidFill>
              </a:rPr>
              <a:t>vzduch </a:t>
            </a:r>
            <a:r>
              <a:rPr lang="cs-CZ" sz="2400" b="1" smtClean="0"/>
              <a:t>         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</a:t>
            </a:r>
            <a:r>
              <a:rPr lang="cs-CZ" sz="2400" b="1" smtClean="0">
                <a:solidFill>
                  <a:srgbClr val="FF6600"/>
                </a:solidFill>
              </a:rPr>
              <a:t>rostliny  </a:t>
            </a:r>
            <a:r>
              <a:rPr lang="cs-CZ" sz="2400" b="1" smtClean="0"/>
              <a:t>          </a:t>
            </a:r>
            <a:r>
              <a:rPr lang="cs-CZ" sz="2400" b="1" smtClean="0">
                <a:solidFill>
                  <a:srgbClr val="3366FF"/>
                </a:solidFill>
              </a:rPr>
              <a:t>voda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3366FF"/>
                </a:solidFill>
              </a:rPr>
              <a:t>půda</a:t>
            </a:r>
            <a:r>
              <a:rPr lang="cs-CZ" sz="2400" b="1" smtClean="0"/>
              <a:t>         </a:t>
            </a:r>
            <a:r>
              <a:rPr lang="cs-CZ" sz="2400" b="1" smtClean="0">
                <a:solidFill>
                  <a:srgbClr val="FF6600"/>
                </a:solidFill>
              </a:rPr>
              <a:t>živočichové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3366FF"/>
                </a:solidFill>
              </a:rPr>
              <a:t>Slunce</a:t>
            </a:r>
            <a:r>
              <a:rPr lang="cs-CZ" sz="2400" b="1" smtClean="0"/>
              <a:t>              </a:t>
            </a:r>
            <a:r>
              <a:rPr lang="cs-CZ" sz="2400" b="1" smtClean="0">
                <a:solidFill>
                  <a:schemeClr val="hlink"/>
                </a:solidFill>
              </a:rPr>
              <a:t>dýchání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hlink"/>
                </a:solidFill>
              </a:rPr>
              <a:t>příjem potravy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hlink"/>
                </a:solidFill>
              </a:rPr>
              <a:t>růst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3366FF"/>
                </a:solidFill>
              </a:rPr>
              <a:t>kámen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rgbClr val="990000"/>
                </a:solidFill>
              </a:rPr>
              <a:t>život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hlink"/>
                </a:solidFill>
              </a:rPr>
              <a:t>rozmnožování</a:t>
            </a:r>
          </a:p>
          <a:p>
            <a:pPr eaLnBrk="1" hangingPunct="1">
              <a:buFontTx/>
              <a:buNone/>
            </a:pPr>
            <a:r>
              <a:rPr lang="cs-CZ" sz="2400" b="1" smtClean="0">
                <a:solidFill>
                  <a:schemeClr val="hlink"/>
                </a:solidFill>
              </a:rPr>
              <a:t>pohyb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Vztah přírody živé a neživé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Půda dává živiny rostlinám.</a:t>
            </a:r>
          </a:p>
          <a:p>
            <a:pPr eaLnBrk="1" hangingPunct="1"/>
            <a:r>
              <a:rPr lang="cs-CZ" sz="2400" b="1" smtClean="0"/>
              <a:t>Rostliny jsou potravou pro živočichy.</a:t>
            </a:r>
          </a:p>
          <a:p>
            <a:pPr eaLnBrk="1" hangingPunct="1"/>
            <a:r>
              <a:rPr lang="cs-CZ" sz="2400" b="1" smtClean="0"/>
              <a:t>Půda potřebuje vláhu.</a:t>
            </a:r>
          </a:p>
          <a:p>
            <a:pPr eaLnBrk="1" hangingPunct="1"/>
            <a:r>
              <a:rPr lang="cs-CZ" sz="2400" b="1" smtClean="0"/>
              <a:t>Všichni potřebují k životu Slunce.</a:t>
            </a:r>
          </a:p>
          <a:p>
            <a:pPr eaLnBrk="1" hangingPunct="1"/>
            <a:r>
              <a:rPr lang="cs-CZ" sz="2400" b="1" smtClean="0"/>
              <a:t>Člověk je závislý na přírodě.</a:t>
            </a:r>
            <a:endParaRPr lang="cs-CZ" sz="2400" smtClean="0"/>
          </a:p>
        </p:txBody>
      </p:sp>
      <p:pic>
        <p:nvPicPr>
          <p:cNvPr id="21507" name="Picture 6" descr="MP900401231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710113" y="1628775"/>
            <a:ext cx="3914775" cy="43926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Spoj šipkami co k sobě patří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b="1" smtClean="0"/>
              <a:t>projevy života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přírodniny živé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přírodniny neživé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/>
              <a:t>přírodní děje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b="1" smtClean="0"/>
          </a:p>
        </p:txBody>
      </p:sp>
      <p:sp>
        <p:nvSpPr>
          <p:cNvPr id="2253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voda</a:t>
            </a:r>
          </a:p>
          <a:p>
            <a:pPr eaLnBrk="1" hangingPunct="1"/>
            <a:r>
              <a:rPr lang="cs-CZ" sz="2000" b="1" smtClean="0"/>
              <a:t>ježek</a:t>
            </a:r>
          </a:p>
          <a:p>
            <a:pPr eaLnBrk="1" hangingPunct="1"/>
            <a:r>
              <a:rPr lang="cs-CZ" sz="2000" b="1" smtClean="0"/>
              <a:t>tulipán</a:t>
            </a:r>
          </a:p>
          <a:p>
            <a:pPr eaLnBrk="1" hangingPunct="1"/>
            <a:r>
              <a:rPr lang="cs-CZ" sz="2000" b="1" smtClean="0"/>
              <a:t>bouře</a:t>
            </a:r>
          </a:p>
          <a:p>
            <a:pPr eaLnBrk="1" hangingPunct="1"/>
            <a:r>
              <a:rPr lang="cs-CZ" sz="2000" b="1" smtClean="0"/>
              <a:t>vzduch</a:t>
            </a:r>
          </a:p>
          <a:p>
            <a:pPr eaLnBrk="1" hangingPunct="1"/>
            <a:r>
              <a:rPr lang="cs-CZ" sz="2000" b="1" smtClean="0"/>
              <a:t>vichřice</a:t>
            </a:r>
          </a:p>
          <a:p>
            <a:pPr eaLnBrk="1" hangingPunct="1"/>
            <a:r>
              <a:rPr lang="cs-CZ" sz="2000" b="1" smtClean="0"/>
              <a:t>sopka</a:t>
            </a:r>
          </a:p>
          <a:p>
            <a:pPr eaLnBrk="1" hangingPunct="1"/>
            <a:r>
              <a:rPr lang="cs-CZ" sz="2000" b="1" smtClean="0"/>
              <a:t>kámen</a:t>
            </a:r>
          </a:p>
          <a:p>
            <a:pPr eaLnBrk="1" hangingPunct="1"/>
            <a:r>
              <a:rPr lang="cs-CZ" sz="2000" b="1" smtClean="0"/>
              <a:t>růst</a:t>
            </a:r>
          </a:p>
          <a:p>
            <a:pPr eaLnBrk="1" hangingPunct="1"/>
            <a:r>
              <a:rPr lang="cs-CZ" sz="2000" b="1" smtClean="0"/>
              <a:t>život</a:t>
            </a:r>
          </a:p>
          <a:p>
            <a:pPr eaLnBrk="1" hangingPunct="1"/>
            <a:r>
              <a:rPr lang="cs-CZ" sz="2000" b="1" smtClean="0"/>
              <a:t>půda</a:t>
            </a:r>
          </a:p>
          <a:p>
            <a:pPr eaLnBrk="1" hangingPunct="1"/>
            <a:r>
              <a:rPr lang="cs-CZ" sz="2000" b="1" smtClean="0"/>
              <a:t>hvězdy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DE1C6"/>
          </a:solidFill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6600"/>
                </a:solidFill>
              </a:rPr>
              <a:t>projevy života</a:t>
            </a:r>
          </a:p>
          <a:p>
            <a:pPr eaLnBrk="1" hangingPunct="1"/>
            <a:endParaRPr lang="cs-CZ" b="1" smtClean="0">
              <a:solidFill>
                <a:srgbClr val="FF6600"/>
              </a:solidFill>
            </a:endParaRPr>
          </a:p>
          <a:p>
            <a:pPr eaLnBrk="1" hangingPunct="1"/>
            <a:r>
              <a:rPr lang="cs-CZ" b="1" smtClean="0">
                <a:solidFill>
                  <a:srgbClr val="3366FF"/>
                </a:solidFill>
              </a:rPr>
              <a:t>přírodniny živé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>
                <a:solidFill>
                  <a:srgbClr val="990000"/>
                </a:solidFill>
              </a:rPr>
              <a:t>přírodniny neživé</a:t>
            </a:r>
          </a:p>
          <a:p>
            <a:pPr eaLnBrk="1" hangingPunct="1"/>
            <a:endParaRPr lang="cs-CZ" b="1" smtClean="0"/>
          </a:p>
          <a:p>
            <a:pPr eaLnBrk="1" hangingPunct="1"/>
            <a:r>
              <a:rPr lang="cs-CZ" b="1" smtClean="0">
                <a:solidFill>
                  <a:srgbClr val="008000"/>
                </a:solidFill>
              </a:rPr>
              <a:t>přírodní děje</a:t>
            </a:r>
          </a:p>
          <a:p>
            <a:pPr eaLnBrk="1" hangingPunct="1"/>
            <a:endParaRPr lang="cs-CZ" b="1" smtClean="0"/>
          </a:p>
          <a:p>
            <a:pPr eaLnBrk="1" hangingPunct="1"/>
            <a:endParaRPr lang="cs-CZ" b="1" smtClean="0"/>
          </a:p>
        </p:txBody>
      </p:sp>
      <p:sp>
        <p:nvSpPr>
          <p:cNvPr id="2355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>
                <a:solidFill>
                  <a:srgbClr val="990000"/>
                </a:solidFill>
              </a:rPr>
              <a:t>voda</a:t>
            </a:r>
          </a:p>
          <a:p>
            <a:pPr eaLnBrk="1" hangingPunct="1"/>
            <a:r>
              <a:rPr lang="cs-CZ" sz="2000" b="1" smtClean="0">
                <a:solidFill>
                  <a:srgbClr val="3366FF"/>
                </a:solidFill>
              </a:rPr>
              <a:t>ježek</a:t>
            </a:r>
          </a:p>
          <a:p>
            <a:pPr eaLnBrk="1" hangingPunct="1"/>
            <a:r>
              <a:rPr lang="cs-CZ" sz="2000" b="1" smtClean="0">
                <a:solidFill>
                  <a:srgbClr val="3366FF"/>
                </a:solidFill>
              </a:rPr>
              <a:t>tulipán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bouře</a:t>
            </a:r>
          </a:p>
          <a:p>
            <a:pPr eaLnBrk="1" hangingPunct="1"/>
            <a:r>
              <a:rPr lang="cs-CZ" sz="2000" b="1" smtClean="0">
                <a:solidFill>
                  <a:srgbClr val="990000"/>
                </a:solidFill>
              </a:rPr>
              <a:t>vzduch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vichřice</a:t>
            </a:r>
          </a:p>
          <a:p>
            <a:pPr eaLnBrk="1" hangingPunct="1"/>
            <a:r>
              <a:rPr lang="cs-CZ" sz="2000" b="1" smtClean="0">
                <a:solidFill>
                  <a:srgbClr val="008000"/>
                </a:solidFill>
              </a:rPr>
              <a:t>sopky</a:t>
            </a:r>
          </a:p>
          <a:p>
            <a:pPr eaLnBrk="1" hangingPunct="1"/>
            <a:r>
              <a:rPr lang="cs-CZ" sz="2000" b="1" smtClean="0">
                <a:solidFill>
                  <a:srgbClr val="990000"/>
                </a:solidFill>
              </a:rPr>
              <a:t>kámen</a:t>
            </a:r>
          </a:p>
          <a:p>
            <a:pPr eaLnBrk="1" hangingPunct="1"/>
            <a:r>
              <a:rPr lang="cs-CZ" sz="2000" b="1" smtClean="0">
                <a:solidFill>
                  <a:srgbClr val="FF6600"/>
                </a:solidFill>
              </a:rPr>
              <a:t>růst</a:t>
            </a:r>
          </a:p>
          <a:p>
            <a:pPr eaLnBrk="1" hangingPunct="1"/>
            <a:r>
              <a:rPr lang="cs-CZ" sz="2000" b="1" smtClean="0">
                <a:solidFill>
                  <a:srgbClr val="FF6600"/>
                </a:solidFill>
              </a:rPr>
              <a:t>život</a:t>
            </a:r>
          </a:p>
          <a:p>
            <a:pPr eaLnBrk="1" hangingPunct="1"/>
            <a:r>
              <a:rPr lang="cs-CZ" sz="2000" b="1" smtClean="0">
                <a:solidFill>
                  <a:srgbClr val="990000"/>
                </a:solidFill>
              </a:rPr>
              <a:t>půda</a:t>
            </a:r>
          </a:p>
          <a:p>
            <a:pPr eaLnBrk="1" hangingPunct="1"/>
            <a:r>
              <a:rPr lang="cs-CZ" sz="2000" b="1" smtClean="0">
                <a:solidFill>
                  <a:srgbClr val="990000"/>
                </a:solidFill>
              </a:rPr>
              <a:t>hvězdy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Citace a zdroje: 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Sirotková, Eva.,Žižková, Libuše. Přírodopis pro 7.ročník zvláštní školy. Ostrava-Hrabůvka:Moravapress s.r.o., 1995.Příroda a přírodniny,s.8-10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312</Words>
  <Application>Microsoft Office PowerPoint</Application>
  <PresentationFormat>On-screen Show (4:3)</PresentationFormat>
  <Paragraphs>113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Příroda a přírodniny</vt:lpstr>
      <vt:lpstr>Přírodniny živé a neživé</vt:lpstr>
      <vt:lpstr>Přírodní děje</vt:lpstr>
      <vt:lpstr>Do vět doplň správné slovo a věty napiš</vt:lpstr>
      <vt:lpstr>Snímek 6</vt:lpstr>
      <vt:lpstr>Vztah přírody živé a neživé</vt:lpstr>
      <vt:lpstr>Spoj šipkami co k sobě patří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10</cp:revision>
  <dcterms:created xsi:type="dcterms:W3CDTF">2013-04-05T17:14:39Z</dcterms:created>
  <dcterms:modified xsi:type="dcterms:W3CDTF">2013-05-23T16:23:58Z</dcterms:modified>
</cp:coreProperties>
</file>