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800"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800"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800"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800" b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6600CC"/>
    <a:srgbClr val="FFFF00"/>
    <a:srgbClr val="FF00FF"/>
    <a:srgbClr val="00CC99"/>
    <a:srgbClr val="0066FF"/>
    <a:srgbClr val="FF0066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91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#2" qsCatId="simple" csTypeId="urn:microsoft.com/office/officeart/2005/8/colors/accent1_2#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600" dirty="0" smtClean="0"/>
            <a:t>NÁZEV:</a:t>
          </a:r>
          <a:r>
            <a:rPr lang="cs-CZ" sz="1600" baseline="0" dirty="0" smtClean="0"/>
            <a:t> VY_32_Přírodopis _2_Vznik života na  Zemi,</a:t>
          </a:r>
        </a:p>
        <a:p>
          <a:pPr algn="l" rtl="0"/>
          <a:r>
            <a:rPr lang="cs-CZ" sz="1600" baseline="0" dirty="0" smtClean="0"/>
            <a:t>ZŠ praktická, 6.r. -</a:t>
          </a:r>
          <a:r>
            <a:rPr lang="cs-CZ" sz="1600" dirty="0" smtClean="0"/>
            <a:t>TÉMA: Rozmanitost  živých organizmů</a:t>
          </a:r>
          <a:endParaRPr lang="cs-CZ" sz="16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600" dirty="0" smtClean="0"/>
            <a:t>NÁZEV ŠKOLY: ZŠ Kopřivnice, Štramberská 189, příspěvková organizace</a:t>
          </a:r>
          <a:endParaRPr lang="cs-CZ" sz="16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600" dirty="0" smtClean="0"/>
            <a:t>AUTOR: Mgr. Vlastimil Kopečný</a:t>
          </a:r>
        </a:p>
        <a:p>
          <a:pPr algn="l" rtl="0"/>
          <a:r>
            <a:rPr lang="cs-CZ" sz="1600" dirty="0" smtClean="0"/>
            <a:t>VYTVOŘENO: 6. 3.2013</a:t>
          </a:r>
          <a:endParaRPr lang="cs-CZ" sz="16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CZ. 1. 07 /1.4.00/21.1737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E7F14C03-D67D-4A82-8887-4A41904268DD}" type="pres">
      <dgm:prSet presAssocID="{4C35D32F-0EAB-4CD7-82EE-45574DC2A586}" presName="vertSpace4" presStyleLbl="node1" presStyleIdx="2" presStyleCnt="4"/>
      <dgm:spPr/>
    </dgm:pt>
    <dgm:pt modelId="{D699FC7A-A1D1-4730-93D3-51E197A3376C}" type="pres">
      <dgm:prSet presAssocID="{4C35D32F-0EAB-4CD7-82EE-45574DC2A586}" presName="circle4" presStyleLbl="node1" presStyleIdx="3" presStyleCnt="4"/>
      <dgm:spPr/>
    </dgm:pt>
    <dgm:pt modelId="{66FE7F87-EA69-4EF8-86F8-F43548846DDB}" type="pres">
      <dgm:prSet presAssocID="{4C35D32F-0EAB-4CD7-82EE-45574DC2A586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F902384-A84A-417E-997B-6A372FB09A33}" type="pres">
      <dgm:prSet presAssocID="{4C35D32F-0EAB-4CD7-82EE-45574DC2A586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C6FD66D-FBA9-4CB0-9B53-0FFD93524C7A}" type="presOf" srcId="{4C35D32F-0EAB-4CD7-82EE-45574DC2A586}" destId="{66FE7F87-EA69-4EF8-86F8-F43548846DDB}" srcOrd="0" destOrd="0" presId="urn:microsoft.com/office/officeart/2005/8/layout/target3"/>
    <dgm:cxn modelId="{87DF1C74-387F-4308-9FDB-62E33E2273ED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3" destOrd="0" parTransId="{A15F02C0-547C-48B3-9D05-E7F145EBF3C4}" sibTransId="{8C5711BF-38F0-4590-B6BC-B3119A33CA2E}"/>
    <dgm:cxn modelId="{0C1904BE-C389-4791-A4B4-9F91BEFE52B5}" type="presOf" srcId="{4C35D32F-0EAB-4CD7-82EE-45574DC2A586}" destId="{4F902384-A84A-417E-997B-6A372FB09A33}" srcOrd="1" destOrd="0" presId="urn:microsoft.com/office/officeart/2005/8/layout/target3"/>
    <dgm:cxn modelId="{D0538DB1-09A2-4EF7-901F-274B98296E84}" type="presOf" srcId="{757F3AB3-0718-4624-B441-E567A8F0AB56}" destId="{333A1088-737F-45CB-B68E-254E46348037}" srcOrd="0" destOrd="0" presId="urn:microsoft.com/office/officeart/2005/8/layout/target3"/>
    <dgm:cxn modelId="{70CA0D9B-9995-4BDF-932A-69B7C9F9B45A}" type="presOf" srcId="{B651F6E3-6281-48DB-9319-2AEAFDAE7572}" destId="{6BB5E863-4638-4E1D-BFDE-399D028AC4ED}" srcOrd="1" destOrd="0" presId="urn:microsoft.com/office/officeart/2005/8/layout/target3"/>
    <dgm:cxn modelId="{A8B29441-3E53-4E37-B1CF-52EAF2DAF56A}" type="presOf" srcId="{D1B46980-6531-4606-95E6-44980827E919}" destId="{2BE915AB-18AA-4053-B92C-3BFC9ED204BB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3889385-FB54-4E80-B799-ED3F3E3FCFDB}" type="presOf" srcId="{D1D4F407-5343-4D3F-B5B9-D407B03CAEB4}" destId="{D005CE8C-CC26-4C3E-AC11-E15060ECD759}" srcOrd="0" destOrd="0" presId="urn:microsoft.com/office/officeart/2005/8/layout/target3"/>
    <dgm:cxn modelId="{CBA0EC49-730A-4E45-81E3-1B52DFE11358}" type="presOf" srcId="{D1B46980-6531-4606-95E6-44980827E919}" destId="{6140AFEC-043D-4C43-A2F9-D0F5331DF3A3}" srcOrd="0" destOrd="0" presId="urn:microsoft.com/office/officeart/2005/8/layout/target3"/>
    <dgm:cxn modelId="{8BF33743-2E67-4859-8FC3-A305B03EC102}" type="presOf" srcId="{D1D4F407-5343-4D3F-B5B9-D407B03CAEB4}" destId="{AED2198E-93D5-4001-81B4-73124B309672}" srcOrd="1" destOrd="0" presId="urn:microsoft.com/office/officeart/2005/8/layout/target3"/>
    <dgm:cxn modelId="{F9221B46-E1F1-40AD-AAA8-C8248BD8848C}" type="presParOf" srcId="{333A1088-737F-45CB-B68E-254E46348037}" destId="{F5ABB229-8D3B-4694-996A-96F23CF14429}" srcOrd="0" destOrd="0" presId="urn:microsoft.com/office/officeart/2005/8/layout/target3"/>
    <dgm:cxn modelId="{8AEF9B65-F939-4BE1-AFDF-C083657245F2}" type="presParOf" srcId="{333A1088-737F-45CB-B68E-254E46348037}" destId="{F41139FD-01EE-4571-8B17-4FB00FC51163}" srcOrd="1" destOrd="0" presId="urn:microsoft.com/office/officeart/2005/8/layout/target3"/>
    <dgm:cxn modelId="{EF42C52F-963D-409C-9883-C938B723A945}" type="presParOf" srcId="{333A1088-737F-45CB-B68E-254E46348037}" destId="{D005CE8C-CC26-4C3E-AC11-E15060ECD759}" srcOrd="2" destOrd="0" presId="urn:microsoft.com/office/officeart/2005/8/layout/target3"/>
    <dgm:cxn modelId="{02B38D89-F61B-4D90-9D85-299A42D165A7}" type="presParOf" srcId="{333A1088-737F-45CB-B68E-254E46348037}" destId="{2C702D82-9B77-49B7-9568-BB8EB47C3372}" srcOrd="3" destOrd="0" presId="urn:microsoft.com/office/officeart/2005/8/layout/target3"/>
    <dgm:cxn modelId="{B5AEE1C2-18A4-4CB8-9C1B-7436A69769F0}" type="presParOf" srcId="{333A1088-737F-45CB-B68E-254E46348037}" destId="{A52A0455-90FF-4808-ABD0-F02540D31D5A}" srcOrd="4" destOrd="0" presId="urn:microsoft.com/office/officeart/2005/8/layout/target3"/>
    <dgm:cxn modelId="{F8861875-9056-4473-9982-EDA8DCD4B3F3}" type="presParOf" srcId="{333A1088-737F-45CB-B68E-254E46348037}" destId="{6140AFEC-043D-4C43-A2F9-D0F5331DF3A3}" srcOrd="5" destOrd="0" presId="urn:microsoft.com/office/officeart/2005/8/layout/target3"/>
    <dgm:cxn modelId="{71B9B297-BE4F-4D2A-AD52-FA32C44328F5}" type="presParOf" srcId="{333A1088-737F-45CB-B68E-254E46348037}" destId="{9358AC05-5D7D-4327-9F80-1AD486AEA664}" srcOrd="6" destOrd="0" presId="urn:microsoft.com/office/officeart/2005/8/layout/target3"/>
    <dgm:cxn modelId="{A7354482-3FD6-478A-B6D4-54443331A080}" type="presParOf" srcId="{333A1088-737F-45CB-B68E-254E46348037}" destId="{313FC574-E1CD-4FB4-B054-0B805CE0447D}" srcOrd="7" destOrd="0" presId="urn:microsoft.com/office/officeart/2005/8/layout/target3"/>
    <dgm:cxn modelId="{CC383434-BAB4-4EA6-AD27-03BCD4B2218F}" type="presParOf" srcId="{333A1088-737F-45CB-B68E-254E46348037}" destId="{619D679B-A015-4ECF-8348-D1034C574F40}" srcOrd="8" destOrd="0" presId="urn:microsoft.com/office/officeart/2005/8/layout/target3"/>
    <dgm:cxn modelId="{B8B60744-0E99-48F1-AA61-ACF95636C3A5}" type="presParOf" srcId="{333A1088-737F-45CB-B68E-254E46348037}" destId="{E7F14C03-D67D-4A82-8887-4A41904268DD}" srcOrd="9" destOrd="0" presId="urn:microsoft.com/office/officeart/2005/8/layout/target3"/>
    <dgm:cxn modelId="{359E6FC9-E851-478F-B89E-AD912C424019}" type="presParOf" srcId="{333A1088-737F-45CB-B68E-254E46348037}" destId="{D699FC7A-A1D1-4730-93D3-51E197A3376C}" srcOrd="10" destOrd="0" presId="urn:microsoft.com/office/officeart/2005/8/layout/target3"/>
    <dgm:cxn modelId="{93D68A6F-4449-4F19-8C0F-0E987D03F3FF}" type="presParOf" srcId="{333A1088-737F-45CB-B68E-254E46348037}" destId="{66FE7F87-EA69-4EF8-86F8-F43548846DDB}" srcOrd="11" destOrd="0" presId="urn:microsoft.com/office/officeart/2005/8/layout/target3"/>
    <dgm:cxn modelId="{2101E5E9-13DE-4325-8C2E-F547BA526832}" type="presParOf" srcId="{333A1088-737F-45CB-B68E-254E46348037}" destId="{AED2198E-93D5-4001-81B4-73124B309672}" srcOrd="12" destOrd="0" presId="urn:microsoft.com/office/officeart/2005/8/layout/target3"/>
    <dgm:cxn modelId="{705E1978-949E-4D59-B467-4B10DDFB05C6}" type="presParOf" srcId="{333A1088-737F-45CB-B68E-254E46348037}" destId="{2BE915AB-18AA-4053-B92C-3BFC9ED204BB}" srcOrd="13" destOrd="0" presId="urn:microsoft.com/office/officeart/2005/8/layout/target3"/>
    <dgm:cxn modelId="{56F2E3DD-5413-4E0B-ACCF-A07F491A0411}" type="presParOf" srcId="{333A1088-737F-45CB-B68E-254E46348037}" destId="{6BB5E863-4638-4E1D-BFDE-399D028AC4ED}" srcOrd="14" destOrd="0" presId="urn:microsoft.com/office/officeart/2005/8/layout/target3"/>
    <dgm:cxn modelId="{F54669B2-5476-42CF-97F2-4D11E2C59713}" type="presParOf" srcId="{333A1088-737F-45CB-B68E-254E46348037}" destId="{4F902384-A84A-417E-997B-6A372FB09A3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85EC74-89A0-4B6E-A14C-FE141A89EC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A525A3-4891-468F-8BFA-694BC2B31F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FCD1A7-C25C-4257-A995-A353BDD8CAD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6B329D-DA38-4046-A79D-3D446C6CD6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4D0EFE-37FF-4DC1-8C53-07C03E74A11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3CAFC8-1AC9-41C0-AD2D-E6D6DE58B5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DBD1D1-5F2F-4B7A-A404-897E7E0F06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898805-6763-475B-9A4B-E6A742232EE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C3CC3D-EEC4-4AC7-9B7E-5665B1E1E9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3C6B8F-0FEB-4DAF-9606-BAAC8482996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310F4E-7877-4FFC-AAE6-2471AB6F4C7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AFFA45-4DCE-4BCB-89F9-FEBAE45486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pPr>
              <a:defRPr/>
            </a:pPr>
            <a:fld id="{70BC77C5-22E5-425E-BD7F-AB37C39E9D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49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4338" name="Podnadpis 2"/>
          <p:cNvSpPr>
            <a:spLocks noGrp="1"/>
          </p:cNvSpPr>
          <p:nvPr>
            <p:ph type="subTitle" idx="4294967295"/>
          </p:nvPr>
        </p:nvSpPr>
        <p:spPr>
          <a:xfrm>
            <a:off x="1371600" y="3886200"/>
            <a:ext cx="6400800" cy="1752600"/>
          </a:xfrm>
        </p:spPr>
        <p:txBody>
          <a:bodyPr/>
          <a:lstStyle/>
          <a:p>
            <a:pPr marL="0" indent="0" algn="ctr" eaLnBrk="1" hangingPunct="1">
              <a:buFontTx/>
              <a:buNone/>
            </a:pPr>
            <a:endParaRPr lang="cs-CZ" smtClean="0"/>
          </a:p>
        </p:txBody>
      </p:sp>
      <p:pic>
        <p:nvPicPr>
          <p:cNvPr id="14339" name="Obrázek 4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2800" b="1" smtClean="0"/>
              <a:t>Anotace: vznik života na Zemi</a:t>
            </a:r>
          </a:p>
        </p:txBody>
      </p:sp>
      <p:sp>
        <p:nvSpPr>
          <p:cNvPr id="1536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cs-CZ" sz="2000" smtClean="0"/>
              <a:t>Opakování učiva názory na vznik a vývoj života, rozmanitost živých organizmů, společné znaky živých organizmů.</a:t>
            </a:r>
          </a:p>
          <a:p>
            <a:pPr eaLnBrk="1" hangingPunct="1">
              <a:buFontTx/>
              <a:buNone/>
            </a:pPr>
            <a:r>
              <a:rPr lang="cs-CZ" sz="2000" smtClean="0"/>
              <a:t>Kontrolní úkol, kdy žáci aplikují své znalosti při doplňování správných slov do vět. Úkol je vhodný k využití interaktivní tabule, kdy žáci spojují šipkami nebo dopisují do vět. Lze využít také ke kontrolnímu testování.</a:t>
            </a:r>
          </a:p>
          <a:p>
            <a:pPr eaLnBrk="1" hangingPunct="1">
              <a:buFontTx/>
              <a:buNone/>
            </a:pPr>
            <a:r>
              <a:rPr lang="cs-CZ" sz="2000" smtClean="0"/>
              <a:t>Po splnění úkolu následuje správné řešení pro kontrolu. Úkol lze vypracovat jak samostatně, tak lze využít pro skupinovou práci.</a:t>
            </a:r>
          </a:p>
          <a:p>
            <a:pPr eaLnBrk="1" hangingPunct="1">
              <a:buFontTx/>
              <a:buNone/>
            </a:pPr>
            <a:r>
              <a:rPr lang="cs-CZ" sz="2000" smtClean="0"/>
              <a:t>Při pilotáži bylo vhodně využito interaktivní tabule a ověřeno, že rozsah učiva je pro žáky vhodný. Opakovací úkol  žáci plnili ve skupinách a vedl k ověření získaných vědomostí zábavnou formou.</a:t>
            </a:r>
          </a:p>
          <a:p>
            <a:pPr eaLnBrk="1" hangingPunct="1">
              <a:buFontTx/>
              <a:buNone/>
            </a:pPr>
            <a:endParaRPr lang="cs-CZ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BBE3CE"/>
          </a:solidFill>
        </p:spPr>
        <p:txBody>
          <a:bodyPr/>
          <a:lstStyle/>
          <a:p>
            <a:pPr eaLnBrk="1" hangingPunct="1"/>
            <a:r>
              <a:rPr lang="cs-CZ" sz="2800" b="1" smtClean="0"/>
              <a:t>Názory na vznik a vývoj života</a:t>
            </a:r>
          </a:p>
        </p:txBody>
      </p:sp>
      <p:sp>
        <p:nvSpPr>
          <p:cNvPr id="1638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BBE3CE"/>
          </a:solidFill>
        </p:spPr>
        <p:txBody>
          <a:bodyPr/>
          <a:lstStyle/>
          <a:p>
            <a:pPr eaLnBrk="1" hangingPunct="1"/>
            <a:r>
              <a:rPr lang="cs-CZ" sz="2800" b="1" smtClean="0"/>
              <a:t>Život na Zemi – živé organizmy</a:t>
            </a:r>
          </a:p>
          <a:p>
            <a:pPr eaLnBrk="1" hangingPunct="1">
              <a:buFontTx/>
              <a:buNone/>
            </a:pPr>
            <a:r>
              <a:rPr lang="cs-CZ" sz="2800" b="1" smtClean="0"/>
              <a:t>                           </a:t>
            </a:r>
            <a:r>
              <a:rPr lang="cs-CZ" sz="2400" b="1" smtClean="0"/>
              <a:t>(rostliny a živočichové)</a:t>
            </a:r>
          </a:p>
          <a:p>
            <a:pPr eaLnBrk="1" hangingPunct="1">
              <a:buFontTx/>
              <a:buNone/>
            </a:pPr>
            <a:r>
              <a:rPr lang="cs-CZ" sz="2400" b="1" smtClean="0"/>
              <a:t>                                    </a:t>
            </a:r>
            <a:r>
              <a:rPr lang="cs-CZ" sz="2800" b="1" smtClean="0"/>
              <a:t>byly stvořeny</a:t>
            </a:r>
          </a:p>
          <a:p>
            <a:pPr eaLnBrk="1" hangingPunct="1">
              <a:buFontTx/>
              <a:buNone/>
            </a:pPr>
            <a:endParaRPr lang="cs-CZ" sz="2800" b="1" smtClean="0"/>
          </a:p>
          <a:p>
            <a:pPr eaLnBrk="1" hangingPunct="1">
              <a:buFontTx/>
              <a:buNone/>
            </a:pPr>
            <a:r>
              <a:rPr lang="cs-CZ" sz="2800" b="1" smtClean="0"/>
              <a:t>.   Život vznikl ve vesmíru – na naši Zemi</a:t>
            </a:r>
          </a:p>
          <a:p>
            <a:pPr eaLnBrk="1" hangingPunct="1">
              <a:buFontTx/>
              <a:buNone/>
            </a:pPr>
            <a:r>
              <a:rPr lang="cs-CZ" sz="2800" b="1" smtClean="0"/>
              <a:t>                               dopadly živé organizmy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BBE3CE"/>
          </a:solidFill>
        </p:spPr>
        <p:txBody>
          <a:bodyPr/>
          <a:lstStyle/>
          <a:p>
            <a:pPr eaLnBrk="1" hangingPunct="1"/>
            <a:r>
              <a:rPr lang="cs-CZ" b="1" smtClean="0"/>
              <a:t>Život vznikal postupně</a:t>
            </a:r>
          </a:p>
          <a:p>
            <a:pPr eaLnBrk="1" hangingPunct="1">
              <a:buFontTx/>
              <a:buNone/>
            </a:pPr>
            <a:endParaRPr lang="cs-CZ" sz="2800" b="1" smtClean="0"/>
          </a:p>
          <a:p>
            <a:pPr eaLnBrk="1" hangingPunct="1">
              <a:buFontTx/>
              <a:buNone/>
            </a:pPr>
            <a:r>
              <a:rPr lang="cs-CZ" sz="2800" b="1" smtClean="0"/>
              <a:t>- jednoduché nerostné látky </a:t>
            </a:r>
            <a:r>
              <a:rPr lang="cs-CZ" sz="2400" smtClean="0"/>
              <a:t>(voda, plyny)</a:t>
            </a:r>
          </a:p>
          <a:p>
            <a:pPr eaLnBrk="1" hangingPunct="1">
              <a:buFontTx/>
              <a:buNone/>
            </a:pPr>
            <a:r>
              <a:rPr lang="cs-CZ" sz="2800" b="1" smtClean="0"/>
              <a:t>- látky ústrojné – první buňka </a:t>
            </a:r>
            <a:r>
              <a:rPr lang="cs-CZ" sz="2400" smtClean="0"/>
              <a:t>(první organizmy žily v mořích) </a:t>
            </a:r>
            <a:r>
              <a:rPr lang="cs-CZ" sz="2800" b="1" smtClean="0"/>
              <a:t>– spojení buněk</a:t>
            </a:r>
          </a:p>
          <a:p>
            <a:pPr eaLnBrk="1" hangingPunct="1">
              <a:buFontTx/>
              <a:buNone/>
            </a:pPr>
            <a:r>
              <a:rPr lang="cs-CZ" sz="2800" b="1" smtClean="0"/>
              <a:t>- složitější organizmy </a:t>
            </a:r>
            <a:r>
              <a:rPr lang="cs-CZ" sz="2400" smtClean="0"/>
              <a:t>(miliarda let)</a:t>
            </a:r>
          </a:p>
          <a:p>
            <a:pPr eaLnBrk="1" hangingPunct="1">
              <a:buFontTx/>
              <a:buNone/>
            </a:pPr>
            <a:r>
              <a:rPr lang="cs-CZ" sz="2800" b="1" smtClean="0"/>
              <a:t>- první rostliny a živočichové </a:t>
            </a:r>
            <a:r>
              <a:rPr lang="cs-CZ" sz="2400" smtClean="0"/>
              <a:t>(3 miliardy let)</a:t>
            </a:r>
            <a:endParaRPr lang="cs-CZ" sz="28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BBE3CE"/>
          </a:solidFill>
        </p:spPr>
        <p:txBody>
          <a:bodyPr/>
          <a:lstStyle/>
          <a:p>
            <a:pPr eaLnBrk="1" hangingPunct="1"/>
            <a:r>
              <a:rPr lang="cs-CZ" sz="3200" b="1" smtClean="0"/>
              <a:t>Rozmanitost živých organizmů</a:t>
            </a:r>
          </a:p>
        </p:txBody>
      </p:sp>
      <p:sp>
        <p:nvSpPr>
          <p:cNvPr id="18434" name="Rectangle 4"/>
          <p:cNvSpPr>
            <a:spLocks noGrp="1" noChangeArrowheads="1"/>
          </p:cNvSpPr>
          <p:nvPr>
            <p:ph type="body" sz="half" idx="1"/>
          </p:nvPr>
        </p:nvSpPr>
        <p:spPr>
          <a:solidFill>
            <a:srgbClr val="BBE3CE"/>
          </a:solidFill>
        </p:spPr>
        <p:txBody>
          <a:bodyPr/>
          <a:lstStyle/>
          <a:p>
            <a:pPr eaLnBrk="1" hangingPunct="1">
              <a:buFontTx/>
              <a:buNone/>
            </a:pPr>
            <a:r>
              <a:rPr lang="cs-CZ" sz="2800" b="1" smtClean="0"/>
              <a:t>Živé organizmy se navzájem liší</a:t>
            </a:r>
          </a:p>
          <a:p>
            <a:pPr eaLnBrk="1" hangingPunct="1">
              <a:buFontTx/>
              <a:buNone/>
            </a:pPr>
            <a:endParaRPr lang="cs-CZ" sz="2800" b="1" smtClean="0"/>
          </a:p>
          <a:p>
            <a:pPr eaLnBrk="1" hangingPunct="1">
              <a:buFontTx/>
              <a:buChar char="-"/>
            </a:pPr>
            <a:r>
              <a:rPr lang="cs-CZ" sz="2800" b="1" smtClean="0"/>
              <a:t>tvarem</a:t>
            </a:r>
          </a:p>
          <a:p>
            <a:pPr eaLnBrk="1" hangingPunct="1">
              <a:buFontTx/>
              <a:buChar char="-"/>
            </a:pPr>
            <a:r>
              <a:rPr lang="cs-CZ" sz="2800" b="1" smtClean="0"/>
              <a:t>velikostí</a:t>
            </a:r>
          </a:p>
          <a:p>
            <a:pPr eaLnBrk="1" hangingPunct="1">
              <a:buFontTx/>
              <a:buChar char="-"/>
            </a:pPr>
            <a:r>
              <a:rPr lang="cs-CZ" sz="2800" b="1" smtClean="0"/>
              <a:t>barvou</a:t>
            </a:r>
          </a:p>
          <a:p>
            <a:pPr eaLnBrk="1" hangingPunct="1">
              <a:buFontTx/>
              <a:buChar char="-"/>
            </a:pPr>
            <a:r>
              <a:rPr lang="cs-CZ" sz="2800" b="1" smtClean="0"/>
              <a:t>projevy života</a:t>
            </a:r>
          </a:p>
          <a:p>
            <a:pPr algn="ctr" eaLnBrk="1" hangingPunct="1">
              <a:buFontTx/>
              <a:buChar char="-"/>
            </a:pPr>
            <a:endParaRPr lang="cs-CZ" sz="2800" b="1" smtClean="0"/>
          </a:p>
        </p:txBody>
      </p:sp>
      <p:pic>
        <p:nvPicPr>
          <p:cNvPr id="18435" name="Picture 8" descr="MP900149013[1]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/>
          <a:srcRect/>
          <a:stretch>
            <a:fillRect/>
          </a:stretch>
        </p:blipFill>
        <p:spPr>
          <a:xfrm>
            <a:off x="5054600" y="3938588"/>
            <a:ext cx="3224213" cy="2187575"/>
          </a:xfrm>
        </p:spPr>
      </p:pic>
      <p:pic>
        <p:nvPicPr>
          <p:cNvPr id="18436" name="Picture 12" descr="MP900449090[1]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5076825" y="1600200"/>
            <a:ext cx="3167063" cy="21859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BBE3CE"/>
          </a:solidFill>
        </p:spPr>
        <p:txBody>
          <a:bodyPr/>
          <a:lstStyle/>
          <a:p>
            <a:pPr eaLnBrk="1" hangingPunct="1"/>
            <a:r>
              <a:rPr lang="cs-CZ" sz="3200" b="1" smtClean="0"/>
              <a:t>Společné znaky živých organizmů</a:t>
            </a:r>
          </a:p>
        </p:txBody>
      </p:sp>
      <p:sp>
        <p:nvSpPr>
          <p:cNvPr id="1945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BBE3CE"/>
          </a:solidFill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sz="2000" b="1" smtClean="0"/>
              <a:t>Tělo je tvořeno látkami</a:t>
            </a:r>
            <a:r>
              <a:rPr lang="cs-CZ" sz="2800" b="1" smtClean="0"/>
              <a:t> ústrojnými – látky organické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b="1" smtClean="0"/>
              <a:t>                 </a:t>
            </a:r>
            <a:r>
              <a:rPr lang="cs-CZ" sz="2000" b="1" smtClean="0"/>
              <a:t>- cukry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2000" b="1" smtClean="0"/>
              <a:t>                            - tuky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2000" b="1" smtClean="0"/>
              <a:t>                            - bílkoviny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2800" b="1" smtClean="0"/>
              <a:t>.  </a:t>
            </a:r>
            <a:r>
              <a:rPr lang="cs-CZ" sz="2000" b="1" smtClean="0"/>
              <a:t>Tělo je tvořeno látkami</a:t>
            </a:r>
            <a:r>
              <a:rPr lang="cs-CZ" sz="2800" b="1" smtClean="0"/>
              <a:t> neústrojnými – látky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cs-CZ" sz="2000" b="1" smtClean="0"/>
              <a:t>vápník                                                               </a:t>
            </a:r>
            <a:r>
              <a:rPr lang="cs-CZ" sz="2800" b="1" smtClean="0"/>
              <a:t>anorganické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cs-CZ" sz="2000" b="1" smtClean="0"/>
              <a:t>železo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cs-CZ" sz="2000" b="1" smtClean="0"/>
              <a:t>sůl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cs-CZ" sz="2000" b="1" smtClean="0"/>
              <a:t>kyslík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cs-CZ" sz="2000" b="1" smtClean="0"/>
              <a:t>oxid uhličitý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endParaRPr lang="cs-CZ" sz="2000" b="1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b="1" smtClean="0"/>
              <a:t>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BBE3CE"/>
          </a:solidFill>
        </p:spPr>
        <p:txBody>
          <a:bodyPr/>
          <a:lstStyle/>
          <a:p>
            <a:pPr eaLnBrk="1" hangingPunct="1"/>
            <a:r>
              <a:rPr lang="cs-CZ" sz="2800" b="1" smtClean="0"/>
              <a:t>Do vět doplň správná slova a věty napiš</a:t>
            </a:r>
          </a:p>
        </p:txBody>
      </p:sp>
      <p:sp>
        <p:nvSpPr>
          <p:cNvPr id="20482" name="Rectangle 4"/>
          <p:cNvSpPr>
            <a:spLocks noGrp="1" noChangeArrowheads="1"/>
          </p:cNvSpPr>
          <p:nvPr>
            <p:ph type="body" sz="half" idx="1"/>
          </p:nvPr>
        </p:nvSpPr>
        <p:spPr>
          <a:solidFill>
            <a:srgbClr val="BBE3CE"/>
          </a:solidFill>
        </p:spPr>
        <p:txBody>
          <a:bodyPr/>
          <a:lstStyle/>
          <a:p>
            <a:pPr eaLnBrk="1" hangingPunct="1">
              <a:buFontTx/>
              <a:buNone/>
            </a:pPr>
            <a:r>
              <a:rPr lang="cs-CZ" sz="2400" b="1" smtClean="0"/>
              <a:t>. </a:t>
            </a:r>
            <a:r>
              <a:rPr lang="cs-CZ" sz="2000" b="1" smtClean="0"/>
              <a:t>Živé organizmy se navzájem…</a:t>
            </a:r>
          </a:p>
          <a:p>
            <a:pPr eaLnBrk="1" hangingPunct="1">
              <a:buFontTx/>
              <a:buNone/>
            </a:pPr>
            <a:r>
              <a:rPr lang="cs-CZ" sz="2000" b="1" smtClean="0"/>
              <a:t>. Všechny mořské organizmy</a:t>
            </a:r>
          </a:p>
          <a:p>
            <a:pPr eaLnBrk="1" hangingPunct="1">
              <a:buFontTx/>
              <a:buNone/>
            </a:pPr>
            <a:r>
              <a:rPr lang="cs-CZ" sz="2000" b="1" smtClean="0"/>
              <a:t>    žijí ve vodě……</a:t>
            </a:r>
          </a:p>
          <a:p>
            <a:pPr eaLnBrk="1" hangingPunct="1">
              <a:buFontTx/>
              <a:buNone/>
            </a:pPr>
            <a:r>
              <a:rPr lang="cs-CZ" sz="2000" b="1" smtClean="0"/>
              <a:t>. Ptáci mají……., ryby mají…….</a:t>
            </a:r>
          </a:p>
          <a:p>
            <a:pPr eaLnBrk="1" hangingPunct="1">
              <a:buFontTx/>
              <a:buNone/>
            </a:pPr>
            <a:r>
              <a:rPr lang="cs-CZ" sz="2000" b="1" smtClean="0"/>
              <a:t>. Život na Zemi vznikal…..</a:t>
            </a:r>
          </a:p>
          <a:p>
            <a:pPr eaLnBrk="1" hangingPunct="1">
              <a:buFontTx/>
              <a:buNone/>
            </a:pPr>
            <a:r>
              <a:rPr lang="cs-CZ" sz="2000" b="1" smtClean="0"/>
              <a:t>. První rostliny a živočichové se vyvinuli za……</a:t>
            </a:r>
          </a:p>
          <a:p>
            <a:pPr eaLnBrk="1" hangingPunct="1">
              <a:buFontTx/>
              <a:buNone/>
            </a:pPr>
            <a:r>
              <a:rPr lang="cs-CZ" sz="2000" b="1" smtClean="0"/>
              <a:t>. Ústrojné látky jsou…..</a:t>
            </a:r>
          </a:p>
          <a:p>
            <a:pPr eaLnBrk="1" hangingPunct="1">
              <a:buFontTx/>
              <a:buNone/>
            </a:pPr>
            <a:r>
              <a:rPr lang="cs-CZ" sz="2000" b="1" smtClean="0"/>
              <a:t>. Neústrojné látky jsou…..</a:t>
            </a:r>
          </a:p>
        </p:txBody>
      </p:sp>
      <p:sp>
        <p:nvSpPr>
          <p:cNvPr id="20483" name="Rectangle 5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r>
              <a:rPr lang="cs-CZ" sz="2000" b="1" smtClean="0"/>
              <a:t>liší, neliší</a:t>
            </a:r>
          </a:p>
          <a:p>
            <a:pPr eaLnBrk="1" hangingPunct="1"/>
            <a:endParaRPr lang="cs-CZ" sz="2000" b="1" smtClean="0"/>
          </a:p>
          <a:p>
            <a:pPr eaLnBrk="1" hangingPunct="1"/>
            <a:r>
              <a:rPr lang="cs-CZ" sz="2000" b="1" smtClean="0"/>
              <a:t>sladké, slané</a:t>
            </a:r>
          </a:p>
          <a:p>
            <a:pPr eaLnBrk="1" hangingPunct="1"/>
            <a:r>
              <a:rPr lang="cs-CZ" sz="2000" b="1" smtClean="0"/>
              <a:t>křídla, ploutve</a:t>
            </a:r>
          </a:p>
          <a:p>
            <a:pPr eaLnBrk="1" hangingPunct="1"/>
            <a:r>
              <a:rPr lang="cs-CZ" sz="2000" b="1" smtClean="0"/>
              <a:t>naráz, postupně</a:t>
            </a:r>
          </a:p>
          <a:p>
            <a:pPr eaLnBrk="1" hangingPunct="1"/>
            <a:r>
              <a:rPr lang="cs-CZ" sz="2000" b="1" smtClean="0"/>
              <a:t>milion let, několik let, miliardy let</a:t>
            </a:r>
          </a:p>
          <a:p>
            <a:pPr eaLnBrk="1" hangingPunct="1"/>
            <a:r>
              <a:rPr lang="cs-CZ" sz="2000" b="1" smtClean="0"/>
              <a:t>cukry, kyslík, oxid uhličitý, tuky, bílkoviny, vápník, železo</a:t>
            </a:r>
          </a:p>
          <a:p>
            <a:pPr eaLnBrk="1" hangingPunct="1"/>
            <a:endParaRPr lang="cs-CZ" sz="2000" b="1" smtClean="0"/>
          </a:p>
          <a:p>
            <a:pPr eaLnBrk="1" hangingPunct="1">
              <a:buFontTx/>
              <a:buNone/>
            </a:pPr>
            <a:endParaRPr lang="cs-CZ" sz="2000" b="1" smtClean="0"/>
          </a:p>
          <a:p>
            <a:pPr eaLnBrk="1" hangingPunct="1"/>
            <a:endParaRPr lang="cs-CZ" sz="20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3"/>
          <p:cNvSpPr>
            <a:spLocks noGrp="1" noChangeArrowheads="1"/>
          </p:cNvSpPr>
          <p:nvPr>
            <p:ph type="body" sz="half" idx="1"/>
          </p:nvPr>
        </p:nvSpPr>
        <p:spPr>
          <a:solidFill>
            <a:srgbClr val="BBE3CE"/>
          </a:solidFill>
        </p:spPr>
        <p:txBody>
          <a:bodyPr/>
          <a:lstStyle/>
          <a:p>
            <a:pPr eaLnBrk="1" hangingPunct="1">
              <a:buFontTx/>
              <a:buNone/>
            </a:pPr>
            <a:r>
              <a:rPr lang="cs-CZ" sz="2400" b="1" smtClean="0"/>
              <a:t>. </a:t>
            </a:r>
            <a:r>
              <a:rPr lang="cs-CZ" sz="2000" b="1" smtClean="0"/>
              <a:t>Živé organizmy se navzájem </a:t>
            </a:r>
            <a:r>
              <a:rPr lang="cs-CZ" sz="2000" b="1" smtClean="0">
                <a:solidFill>
                  <a:srgbClr val="FF0066"/>
                </a:solidFill>
              </a:rPr>
              <a:t>liší.</a:t>
            </a:r>
          </a:p>
          <a:p>
            <a:pPr eaLnBrk="1" hangingPunct="1">
              <a:buFontTx/>
              <a:buNone/>
            </a:pPr>
            <a:r>
              <a:rPr lang="cs-CZ" sz="2000" b="1" smtClean="0"/>
              <a:t>. Všechny mořské organizmy</a:t>
            </a:r>
          </a:p>
          <a:p>
            <a:pPr eaLnBrk="1" hangingPunct="1">
              <a:buFontTx/>
              <a:buNone/>
            </a:pPr>
            <a:r>
              <a:rPr lang="cs-CZ" sz="2000" b="1" smtClean="0"/>
              <a:t>    žijí ve vodě </a:t>
            </a:r>
            <a:r>
              <a:rPr lang="cs-CZ" sz="2000" b="1" smtClean="0">
                <a:solidFill>
                  <a:srgbClr val="0066FF"/>
                </a:solidFill>
              </a:rPr>
              <a:t>slané.</a:t>
            </a:r>
          </a:p>
          <a:p>
            <a:pPr eaLnBrk="1" hangingPunct="1">
              <a:buFontTx/>
              <a:buNone/>
            </a:pPr>
            <a:r>
              <a:rPr lang="cs-CZ" sz="2000" b="1" smtClean="0"/>
              <a:t>. Ptáci mají </a:t>
            </a:r>
            <a:r>
              <a:rPr lang="cs-CZ" sz="2000" b="1" smtClean="0">
                <a:solidFill>
                  <a:srgbClr val="00CC99"/>
                </a:solidFill>
              </a:rPr>
              <a:t>křídla</a:t>
            </a:r>
            <a:r>
              <a:rPr lang="cs-CZ" sz="2000" b="1" smtClean="0"/>
              <a:t>, ryby mají </a:t>
            </a:r>
            <a:r>
              <a:rPr lang="cs-CZ" sz="2000" b="1" smtClean="0">
                <a:solidFill>
                  <a:srgbClr val="FF00FF"/>
                </a:solidFill>
              </a:rPr>
              <a:t>ploutve</a:t>
            </a:r>
            <a:r>
              <a:rPr lang="cs-CZ" sz="2000" b="1" smtClean="0"/>
              <a:t>.</a:t>
            </a:r>
          </a:p>
          <a:p>
            <a:pPr eaLnBrk="1" hangingPunct="1">
              <a:buFontTx/>
              <a:buNone/>
            </a:pPr>
            <a:r>
              <a:rPr lang="cs-CZ" sz="2000" b="1" smtClean="0"/>
              <a:t>. Život na Zemi vznikal </a:t>
            </a:r>
            <a:r>
              <a:rPr lang="cs-CZ" sz="2000" b="1" smtClean="0">
                <a:solidFill>
                  <a:srgbClr val="FFFF00"/>
                </a:solidFill>
              </a:rPr>
              <a:t>postupně</a:t>
            </a:r>
            <a:r>
              <a:rPr lang="cs-CZ" sz="2000" b="1" smtClean="0"/>
              <a:t>.</a:t>
            </a:r>
          </a:p>
          <a:p>
            <a:pPr eaLnBrk="1" hangingPunct="1">
              <a:buFontTx/>
              <a:buNone/>
            </a:pPr>
            <a:r>
              <a:rPr lang="cs-CZ" sz="2000" b="1" smtClean="0"/>
              <a:t>. První rostliny a živočichové se vyvinuli za </a:t>
            </a:r>
            <a:r>
              <a:rPr lang="cs-CZ" sz="2000" b="1" smtClean="0">
                <a:solidFill>
                  <a:srgbClr val="6600CC"/>
                </a:solidFill>
              </a:rPr>
              <a:t>miliardy let</a:t>
            </a:r>
            <a:r>
              <a:rPr lang="cs-CZ" sz="2000" b="1" smtClean="0"/>
              <a:t>.</a:t>
            </a:r>
          </a:p>
          <a:p>
            <a:pPr eaLnBrk="1" hangingPunct="1">
              <a:buFontTx/>
              <a:buNone/>
            </a:pPr>
            <a:r>
              <a:rPr lang="cs-CZ" sz="2000" b="1" smtClean="0"/>
              <a:t>. Ústrojné látky jsou </a:t>
            </a:r>
            <a:r>
              <a:rPr lang="cs-CZ" sz="2000" b="1" smtClean="0">
                <a:solidFill>
                  <a:srgbClr val="663300"/>
                </a:solidFill>
              </a:rPr>
              <a:t>cukry</a:t>
            </a:r>
            <a:r>
              <a:rPr lang="cs-CZ" sz="2000" b="1" smtClean="0"/>
              <a:t>, </a:t>
            </a:r>
            <a:r>
              <a:rPr lang="cs-CZ" sz="2000" b="1" smtClean="0">
                <a:solidFill>
                  <a:srgbClr val="663300"/>
                </a:solidFill>
              </a:rPr>
              <a:t>tuky, bílkoviny</a:t>
            </a:r>
            <a:r>
              <a:rPr lang="cs-CZ" sz="2000" b="1" smtClean="0"/>
              <a:t>. Neústrojné látky jsou </a:t>
            </a:r>
            <a:r>
              <a:rPr lang="cs-CZ" sz="2000" b="1" smtClean="0">
                <a:solidFill>
                  <a:srgbClr val="FF6600"/>
                </a:solidFill>
              </a:rPr>
              <a:t>kyslík, oxid</a:t>
            </a:r>
            <a:r>
              <a:rPr lang="cs-CZ" sz="2000" b="1" smtClean="0"/>
              <a:t> </a:t>
            </a:r>
            <a:r>
              <a:rPr lang="cs-CZ" sz="2000" b="1" smtClean="0">
                <a:solidFill>
                  <a:srgbClr val="FF6600"/>
                </a:solidFill>
              </a:rPr>
              <a:t>uhličitý, vápník, železo</a:t>
            </a:r>
            <a:r>
              <a:rPr lang="cs-CZ" sz="2000" b="1" smtClean="0"/>
              <a:t>.</a:t>
            </a:r>
          </a:p>
        </p:txBody>
      </p:sp>
      <p:sp>
        <p:nvSpPr>
          <p:cNvPr id="21506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r>
              <a:rPr lang="cs-CZ" sz="2000" b="1" smtClean="0">
                <a:solidFill>
                  <a:srgbClr val="FF0066"/>
                </a:solidFill>
              </a:rPr>
              <a:t>liší</a:t>
            </a:r>
            <a:r>
              <a:rPr lang="cs-CZ" sz="2000" b="1" smtClean="0"/>
              <a:t>, neliší</a:t>
            </a:r>
          </a:p>
          <a:p>
            <a:pPr eaLnBrk="1" hangingPunct="1"/>
            <a:endParaRPr lang="cs-CZ" sz="2000" b="1" smtClean="0"/>
          </a:p>
          <a:p>
            <a:pPr eaLnBrk="1" hangingPunct="1"/>
            <a:r>
              <a:rPr lang="cs-CZ" sz="2000" b="1" smtClean="0"/>
              <a:t>sladké, </a:t>
            </a:r>
            <a:r>
              <a:rPr lang="cs-CZ" sz="2000" b="1" smtClean="0">
                <a:solidFill>
                  <a:srgbClr val="0066FF"/>
                </a:solidFill>
              </a:rPr>
              <a:t>slané</a:t>
            </a:r>
          </a:p>
          <a:p>
            <a:pPr eaLnBrk="1" hangingPunct="1"/>
            <a:r>
              <a:rPr lang="cs-CZ" sz="2000" b="1" smtClean="0">
                <a:solidFill>
                  <a:srgbClr val="00CC99"/>
                </a:solidFill>
              </a:rPr>
              <a:t>křídla</a:t>
            </a:r>
            <a:r>
              <a:rPr lang="cs-CZ" sz="2000" b="1" smtClean="0"/>
              <a:t>, </a:t>
            </a:r>
            <a:r>
              <a:rPr lang="cs-CZ" sz="2000" b="1" smtClean="0">
                <a:solidFill>
                  <a:srgbClr val="FF00FF"/>
                </a:solidFill>
              </a:rPr>
              <a:t>ploutve</a:t>
            </a:r>
          </a:p>
          <a:p>
            <a:pPr eaLnBrk="1" hangingPunct="1"/>
            <a:r>
              <a:rPr lang="cs-CZ" sz="2000" b="1" smtClean="0"/>
              <a:t>naráz, </a:t>
            </a:r>
            <a:r>
              <a:rPr lang="cs-CZ" sz="2000" b="1" smtClean="0">
                <a:solidFill>
                  <a:srgbClr val="FFFF00"/>
                </a:solidFill>
              </a:rPr>
              <a:t>postupně</a:t>
            </a:r>
          </a:p>
          <a:p>
            <a:pPr eaLnBrk="1" hangingPunct="1"/>
            <a:r>
              <a:rPr lang="cs-CZ" sz="2000" b="1" smtClean="0"/>
              <a:t>milion let, několik let, </a:t>
            </a:r>
            <a:r>
              <a:rPr lang="cs-CZ" sz="2000" b="1" smtClean="0">
                <a:solidFill>
                  <a:srgbClr val="6600CC"/>
                </a:solidFill>
              </a:rPr>
              <a:t>miliardy let</a:t>
            </a:r>
          </a:p>
          <a:p>
            <a:pPr eaLnBrk="1" hangingPunct="1"/>
            <a:r>
              <a:rPr lang="cs-CZ" sz="2000" b="1" smtClean="0">
                <a:solidFill>
                  <a:srgbClr val="663300"/>
                </a:solidFill>
              </a:rPr>
              <a:t>cukry,</a:t>
            </a:r>
            <a:r>
              <a:rPr lang="cs-CZ" sz="2000" b="1" smtClean="0"/>
              <a:t> </a:t>
            </a:r>
            <a:r>
              <a:rPr lang="cs-CZ" sz="2000" b="1" smtClean="0">
                <a:solidFill>
                  <a:srgbClr val="FF6600"/>
                </a:solidFill>
              </a:rPr>
              <a:t>kyslík, oxid uhličitý</a:t>
            </a:r>
            <a:r>
              <a:rPr lang="cs-CZ" sz="2000" b="1" smtClean="0"/>
              <a:t>, </a:t>
            </a:r>
            <a:r>
              <a:rPr lang="cs-CZ" sz="2000" b="1" smtClean="0">
                <a:solidFill>
                  <a:srgbClr val="663300"/>
                </a:solidFill>
              </a:rPr>
              <a:t>tuky</a:t>
            </a:r>
            <a:r>
              <a:rPr lang="cs-CZ" sz="2000" b="1" smtClean="0"/>
              <a:t>, </a:t>
            </a:r>
            <a:r>
              <a:rPr lang="cs-CZ" sz="2000" b="1" smtClean="0">
                <a:solidFill>
                  <a:srgbClr val="663300"/>
                </a:solidFill>
              </a:rPr>
              <a:t>bílkoviny,</a:t>
            </a:r>
            <a:r>
              <a:rPr lang="cs-CZ" sz="2000" b="1" smtClean="0"/>
              <a:t> </a:t>
            </a:r>
            <a:r>
              <a:rPr lang="cs-CZ" sz="2000" b="1" smtClean="0">
                <a:solidFill>
                  <a:srgbClr val="FF6600"/>
                </a:solidFill>
              </a:rPr>
              <a:t>vápník,</a:t>
            </a:r>
            <a:r>
              <a:rPr lang="cs-CZ" sz="2000" b="1" smtClean="0"/>
              <a:t> </a:t>
            </a:r>
            <a:r>
              <a:rPr lang="cs-CZ" sz="2000" b="1" smtClean="0">
                <a:solidFill>
                  <a:srgbClr val="FF6600"/>
                </a:solidFill>
              </a:rPr>
              <a:t>železo</a:t>
            </a:r>
          </a:p>
          <a:p>
            <a:pPr eaLnBrk="1" hangingPunct="1"/>
            <a:endParaRPr lang="cs-CZ" sz="2000" b="1" smtClean="0">
              <a:solidFill>
                <a:srgbClr val="FF6600"/>
              </a:solidFill>
            </a:endParaRPr>
          </a:p>
          <a:p>
            <a:pPr eaLnBrk="1" hangingPunct="1">
              <a:buFontTx/>
              <a:buNone/>
            </a:pPr>
            <a:endParaRPr lang="cs-CZ" sz="2000" b="1" smtClean="0"/>
          </a:p>
          <a:p>
            <a:pPr eaLnBrk="1" hangingPunct="1"/>
            <a:endParaRPr lang="cs-CZ" sz="20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cs-CZ" sz="2400" b="1" smtClean="0"/>
              <a:t>Citace a zdroje:</a:t>
            </a:r>
          </a:p>
          <a:p>
            <a:pPr eaLnBrk="1" hangingPunct="1">
              <a:buFontTx/>
              <a:buNone/>
            </a:pPr>
            <a:r>
              <a:rPr lang="cs-CZ" sz="1800" smtClean="0"/>
              <a:t>Skýbová, Jana. Obecný přírodopis. Praha: Septima, 2008. Vznik života na Zemi, s.5-8.</a:t>
            </a:r>
          </a:p>
          <a:p>
            <a:pPr eaLnBrk="1" hangingPunct="1">
              <a:buFontTx/>
              <a:buNone/>
            </a:pPr>
            <a:r>
              <a:rPr lang="cs-CZ" sz="1800" smtClean="0"/>
              <a:t>Ilustrace:www.office.microsoft.com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</TotalTime>
  <Words>344</Words>
  <Application>Microsoft Office PowerPoint</Application>
  <PresentationFormat>On-screen Show (4:3)</PresentationFormat>
  <Paragraphs>73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2" baseType="lpstr">
      <vt:lpstr>Arial</vt:lpstr>
      <vt:lpstr>Calibri</vt:lpstr>
      <vt:lpstr>Výchozí návrh</vt:lpstr>
      <vt:lpstr>Snímek 1</vt:lpstr>
      <vt:lpstr>Anotace: vznik života na Zemi</vt:lpstr>
      <vt:lpstr>Názory na vznik a vývoj života</vt:lpstr>
      <vt:lpstr>Snímek 4</vt:lpstr>
      <vt:lpstr>Rozmanitost živých organizmů</vt:lpstr>
      <vt:lpstr>Společné znaky živých organizmů</vt:lpstr>
      <vt:lpstr>Do vět doplň správná slova a věty napiš</vt:lpstr>
      <vt:lpstr>Snímek 8</vt:lpstr>
      <vt:lpstr>Snímek 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COMFOR</dc:creator>
  <cp:lastModifiedBy>COMFOR</cp:lastModifiedBy>
  <cp:revision>12</cp:revision>
  <dcterms:created xsi:type="dcterms:W3CDTF">2013-04-06T08:39:03Z</dcterms:created>
  <dcterms:modified xsi:type="dcterms:W3CDTF">2013-05-23T16:28:57Z</dcterms:modified>
</cp:coreProperties>
</file>