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CC"/>
    <a:srgbClr val="CCFF66"/>
    <a:srgbClr val="990000"/>
    <a:srgbClr val="6699FF"/>
    <a:srgbClr val="008000"/>
    <a:srgbClr val="FF0066"/>
    <a:srgbClr val="0033CC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VY_32_Přírodopis_3_Rostliny, </a:t>
          </a:r>
        </a:p>
        <a:p>
          <a:pPr algn="l" rtl="0"/>
          <a:r>
            <a:rPr lang="cs-CZ" sz="1600" baseline="0" dirty="0" smtClean="0"/>
            <a:t>ZŠ praktická, 6-7.r. -</a:t>
          </a:r>
          <a:r>
            <a:rPr lang="cs-CZ" sz="1600" dirty="0" smtClean="0"/>
            <a:t>TÉMA: Stavba rostlinného těla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11. 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F4ABC7-CE6B-4DC8-A19D-2235A712F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BC16D2-ABC8-4864-A2F3-1CA612FC2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C4BA00-D0D3-4696-871E-A55CEFAB8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79B3AD-B492-4D69-9E93-8CDB0B001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29A817-4305-4D18-97E1-6AB856AD6D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0EA876-1619-477D-86C0-D90E2487D9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55647-6874-439B-A6A2-BBF637FE7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E571F-2717-43E8-B47A-ED65FE1A4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9585EF-E942-4700-84D1-593CC5D814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902B7E-B469-4F2D-8E1F-78B3D7F67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22FB8C-A2B4-4B59-99AD-5AAA7B206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105586-414A-495E-B08B-D28B067AF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C39E6-DEB6-41E0-9C33-3DBEB667D7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BCADD462-B424-4007-924F-E2C14B84E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2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5363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stavba rostlinného těla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Shrnutí učiva stavba rostlinného těla – plod, semeno, kořen, stonek.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Kontrolní úkol, kdy žáci aplikují své znalosti při doplňování správných slov do vět. Úkol je vhodný k využití interaktivní tabule, kdy žáci spojují šipkami nebo dopisují do vět. Lze využít také ke kontrolnímu testování.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Po splnění úkolu následuje správné řešení pro kontrolu. Úkol lze vypracovat jak samostatně, tak lze využít pro skupinovou práci.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Při pilotáži bylo vhodně využito interaktivní tabule a ověřeno, že rozsah učiva je pro žáky vhodný. Kontrolní úkol jsou žáci schopni splnit samostatně.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Stavba rostlinného těla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Části rostlinného těla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květ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list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plod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stonek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kořen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vyživovací část - kořen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- stonek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- list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rozmnožovací část - květ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- plod</a:t>
            </a:r>
          </a:p>
        </p:txBody>
      </p:sp>
      <p:pic>
        <p:nvPicPr>
          <p:cNvPr id="17411" name="Picture 12" descr="MC900391486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19700" y="2420938"/>
            <a:ext cx="3024188" cy="31686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Plody dužnaté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400" b="1" smtClean="0"/>
              <a:t>pokožka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dužina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semeno</a:t>
            </a:r>
          </a:p>
          <a:p>
            <a:pPr eaLnBrk="1" hangingPunct="1">
              <a:buFontTx/>
              <a:buNone/>
            </a:pPr>
            <a:r>
              <a:rPr lang="cs-CZ" sz="2400" b="1" u="sng" smtClean="0"/>
              <a:t>malvice</a:t>
            </a:r>
            <a:r>
              <a:rPr lang="cs-CZ" sz="2400" b="1" smtClean="0"/>
              <a:t> - semeno v jádřinci - </a:t>
            </a:r>
            <a:r>
              <a:rPr lang="cs-CZ" sz="2400" b="1" smtClean="0">
                <a:solidFill>
                  <a:srgbClr val="0033CC"/>
                </a:solidFill>
              </a:rPr>
              <a:t>jablko, hruška</a:t>
            </a:r>
          </a:p>
          <a:p>
            <a:pPr eaLnBrk="1" hangingPunct="1">
              <a:buFontTx/>
              <a:buNone/>
            </a:pPr>
            <a:r>
              <a:rPr lang="cs-CZ" sz="2400" b="1" u="sng" smtClean="0"/>
              <a:t>peckovice </a:t>
            </a:r>
            <a:r>
              <a:rPr lang="cs-CZ" sz="2400" b="1" smtClean="0"/>
              <a:t>- semeno v pecce - </a:t>
            </a:r>
            <a:r>
              <a:rPr lang="cs-CZ" sz="2400" b="1" smtClean="0">
                <a:solidFill>
                  <a:srgbClr val="0033CC"/>
                </a:solidFill>
              </a:rPr>
              <a:t>třešně, švestka</a:t>
            </a:r>
          </a:p>
          <a:p>
            <a:pPr eaLnBrk="1" hangingPunct="1">
              <a:buFontTx/>
              <a:buNone/>
            </a:pPr>
            <a:r>
              <a:rPr lang="cs-CZ" sz="2400" b="1" u="sng" smtClean="0"/>
              <a:t>bobule</a:t>
            </a:r>
            <a:r>
              <a:rPr lang="cs-CZ" sz="2400" b="1" smtClean="0"/>
              <a:t> -  semeno v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dužině -  </a:t>
            </a:r>
            <a:r>
              <a:rPr lang="cs-CZ" sz="2400" b="1" smtClean="0">
                <a:solidFill>
                  <a:srgbClr val="0033CC"/>
                </a:solidFill>
              </a:rPr>
              <a:t>rybíz, rajče</a:t>
            </a:r>
            <a:endParaRPr lang="cs-CZ" sz="2400" b="1" u="sng" smtClean="0">
              <a:solidFill>
                <a:srgbClr val="0033CC"/>
              </a:solidFill>
            </a:endParaRPr>
          </a:p>
        </p:txBody>
      </p:sp>
      <p:pic>
        <p:nvPicPr>
          <p:cNvPr id="18435" name="Picture 7" descr="MC900441708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573713" y="1600200"/>
            <a:ext cx="2185987" cy="2185988"/>
          </a:xfrm>
        </p:spPr>
      </p:pic>
      <p:pic>
        <p:nvPicPr>
          <p:cNvPr id="18436" name="Picture 8" descr="MC900441719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573713" y="3938588"/>
            <a:ext cx="218757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Plody suché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Jsou potravou člověka i živočichů.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Char char="-"/>
            </a:pPr>
            <a:r>
              <a:rPr lang="cs-CZ" sz="2400" b="1" smtClean="0"/>
              <a:t>luštěniny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obilniny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mák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ořešák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kukuřice</a:t>
            </a:r>
          </a:p>
          <a:p>
            <a:pPr eaLnBrk="1" hangingPunct="1">
              <a:buFontTx/>
              <a:buChar char="-"/>
            </a:pPr>
            <a:r>
              <a:rPr lang="cs-CZ" sz="2400" b="1" smtClean="0"/>
              <a:t>slunečnice</a:t>
            </a:r>
          </a:p>
        </p:txBody>
      </p:sp>
      <p:pic>
        <p:nvPicPr>
          <p:cNvPr id="19459" name="Picture 7" descr="MP900400580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19700" y="1600200"/>
            <a:ext cx="2665413" cy="2185988"/>
          </a:xfrm>
        </p:spPr>
      </p:pic>
      <p:pic>
        <p:nvPicPr>
          <p:cNvPr id="19460" name="Picture 8" descr="MP900402030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364163" y="3938588"/>
            <a:ext cx="2303462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Semeno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 </a:t>
            </a:r>
            <a:r>
              <a:rPr lang="cs-CZ" sz="2000" b="1" u="sng" smtClean="0"/>
              <a:t>části semene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dělohy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zárodek - základ kořene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- základ stonku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- základ květu</a:t>
            </a:r>
          </a:p>
          <a:p>
            <a:pPr eaLnBrk="1" hangingPunct="1">
              <a:buFontTx/>
              <a:buNone/>
            </a:pPr>
            <a:r>
              <a:rPr lang="cs-CZ" sz="2000" b="1" u="sng" smtClean="0"/>
              <a:t>podmínky klíčení</a:t>
            </a:r>
            <a:r>
              <a:rPr lang="cs-CZ" sz="2000" b="1" smtClean="0"/>
              <a:t> – voda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 - vzduch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  - teplo</a:t>
            </a:r>
          </a:p>
          <a:p>
            <a:pPr eaLnBrk="1" hangingPunct="1">
              <a:buFontTx/>
              <a:buNone/>
            </a:pPr>
            <a:r>
              <a:rPr lang="cs-CZ" sz="2000" b="1" u="sng" smtClean="0"/>
              <a:t>Význam</a:t>
            </a:r>
            <a:r>
              <a:rPr lang="cs-CZ" sz="2000" b="1" smtClean="0"/>
              <a:t> - rostliny se semeny rozmnožují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- semena jsou potravou pro člověka i živočichy</a:t>
            </a:r>
          </a:p>
        </p:txBody>
      </p:sp>
      <p:pic>
        <p:nvPicPr>
          <p:cNvPr id="20483" name="Picture 14" descr="MC900358663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700213"/>
            <a:ext cx="3168650" cy="2305050"/>
          </a:xfrm>
        </p:spPr>
      </p:pic>
      <p:pic>
        <p:nvPicPr>
          <p:cNvPr id="20484" name="Picture 17" descr="MC900215377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407025" y="4141788"/>
            <a:ext cx="2520950" cy="17811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Kořen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u="sng" smtClean="0"/>
              <a:t>kořenová soustava rostliny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kořen hlavní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kořen postranní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kořenové vlásky</a:t>
            </a:r>
          </a:p>
          <a:p>
            <a:pPr eaLnBrk="1" hangingPunct="1">
              <a:buFontTx/>
              <a:buChar char="-"/>
            </a:pPr>
            <a:endParaRPr lang="cs-CZ" sz="2000" b="1" smtClean="0"/>
          </a:p>
          <a:p>
            <a:pPr algn="ctr" eaLnBrk="1" hangingPunct="1">
              <a:buFontTx/>
              <a:buNone/>
            </a:pPr>
            <a:r>
              <a:rPr lang="cs-CZ" sz="2000" b="1" u="sng" smtClean="0"/>
              <a:t>význam kořene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přijímá výživu z půdy</a:t>
            </a:r>
          </a:p>
          <a:p>
            <a:pPr eaLnBrk="1" hangingPunct="1">
              <a:buFontTx/>
              <a:buChar char="-"/>
            </a:pPr>
            <a:r>
              <a:rPr lang="cs-CZ" sz="2000" b="1" smtClean="0"/>
              <a:t>upevňuje rostlinu v půdě</a:t>
            </a:r>
          </a:p>
        </p:txBody>
      </p:sp>
      <p:pic>
        <p:nvPicPr>
          <p:cNvPr id="21507" name="Picture 8" descr="MC90040639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773238"/>
            <a:ext cx="3455988" cy="42481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Stonek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nadzemní část rostliny</a:t>
            </a:r>
          </a:p>
          <a:p>
            <a:pPr eaLnBrk="1" hangingPunct="1"/>
            <a:r>
              <a:rPr lang="cs-CZ" sz="2800" b="1" smtClean="0"/>
              <a:t>na stonku jsou pupeny</a:t>
            </a:r>
          </a:p>
          <a:p>
            <a:pPr eaLnBrk="1" hangingPunct="1"/>
            <a:r>
              <a:rPr lang="cs-CZ" sz="2800" b="1" smtClean="0"/>
              <a:t>z pupenů raší listy a květy</a:t>
            </a:r>
          </a:p>
          <a:p>
            <a:pPr eaLnBrk="1" hangingPunct="1"/>
            <a:r>
              <a:rPr lang="cs-CZ" sz="2800" b="1" smtClean="0"/>
              <a:t>stonek vede vodu s živinami rostlinou</a:t>
            </a:r>
          </a:p>
          <a:p>
            <a:pPr eaLnBrk="1" hangingPunct="1">
              <a:buFontTx/>
              <a:buNone/>
            </a:pPr>
            <a:endParaRPr lang="cs-CZ" sz="2800" b="1" smtClean="0"/>
          </a:p>
        </p:txBody>
      </p:sp>
      <p:pic>
        <p:nvPicPr>
          <p:cNvPr id="22531" name="Picture 9" descr="MC900027474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148263" y="2060575"/>
            <a:ext cx="3240087" cy="36734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věty vhodnými slovy a věty napiš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Části rostlinného těla jsou…..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Jádřinec je částí …….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Pecka je částí ……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Bobule je plodem………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Suchý plod dozrává ve ……….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Rostliny se semeny……….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Rostlina přijímá výživu z půdy pomocí………..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400" b="1" smtClean="0"/>
              <a:t>kořen, stonek, půda, voda</a:t>
            </a:r>
          </a:p>
          <a:p>
            <a:pPr eaLnBrk="1" hangingPunct="1"/>
            <a:r>
              <a:rPr lang="cs-CZ" sz="2400" b="1" smtClean="0"/>
              <a:t>třešně, jablka</a:t>
            </a:r>
          </a:p>
          <a:p>
            <a:pPr eaLnBrk="1" hangingPunct="1"/>
            <a:r>
              <a:rPr lang="cs-CZ" sz="2400" b="1" smtClean="0"/>
              <a:t>broskve, rybízu</a:t>
            </a:r>
          </a:p>
          <a:p>
            <a:pPr eaLnBrk="1" hangingPunct="1"/>
            <a:r>
              <a:rPr lang="cs-CZ" sz="2400" b="1" smtClean="0"/>
              <a:t>hrušky, rybízu</a:t>
            </a:r>
          </a:p>
          <a:p>
            <a:pPr eaLnBrk="1" hangingPunct="1"/>
            <a:r>
              <a:rPr lang="cs-CZ" sz="2400" b="1" smtClean="0"/>
              <a:t>banánu, slunečnici</a:t>
            </a:r>
          </a:p>
          <a:p>
            <a:pPr eaLnBrk="1" hangingPunct="1"/>
            <a:endParaRPr lang="cs-CZ" sz="2400" b="1" smtClean="0"/>
          </a:p>
          <a:p>
            <a:pPr eaLnBrk="1" hangingPunct="1"/>
            <a:r>
              <a:rPr lang="cs-CZ" sz="2400" b="1" smtClean="0"/>
              <a:t>dýchají, rozmnožují</a:t>
            </a:r>
          </a:p>
          <a:p>
            <a:pPr eaLnBrk="1" hangingPunct="1"/>
            <a:endParaRPr lang="cs-CZ" sz="2400" b="1" smtClean="0"/>
          </a:p>
          <a:p>
            <a:pPr eaLnBrk="1" hangingPunct="1"/>
            <a:r>
              <a:rPr lang="cs-CZ" sz="2400" b="1" smtClean="0"/>
              <a:t>stonku, kořene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BC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Části rostlinného těla jsou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>
                <a:solidFill>
                  <a:srgbClr val="0033CC"/>
                </a:solidFill>
              </a:rPr>
              <a:t>kořen, stonek</a:t>
            </a:r>
            <a:r>
              <a:rPr lang="cs-CZ" sz="24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Jádřinec je částí </a:t>
            </a:r>
            <a:r>
              <a:rPr lang="cs-CZ" sz="2400" b="1" smtClean="0">
                <a:solidFill>
                  <a:srgbClr val="FF0066"/>
                </a:solidFill>
              </a:rPr>
              <a:t>jablka</a:t>
            </a:r>
            <a:r>
              <a:rPr lang="cs-CZ" sz="24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Pecka je částí </a:t>
            </a:r>
            <a:r>
              <a:rPr lang="cs-CZ" sz="2400" b="1" smtClean="0">
                <a:solidFill>
                  <a:srgbClr val="008000"/>
                </a:solidFill>
              </a:rPr>
              <a:t>broskve</a:t>
            </a:r>
            <a:r>
              <a:rPr lang="cs-CZ" sz="24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Bobule je plodem </a:t>
            </a:r>
            <a:r>
              <a:rPr lang="cs-CZ" sz="2400" b="1" smtClean="0">
                <a:solidFill>
                  <a:srgbClr val="6699FF"/>
                </a:solidFill>
              </a:rPr>
              <a:t>rybízu.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Suchý plod dozrává ve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>
                <a:solidFill>
                  <a:srgbClr val="990000"/>
                </a:solidFill>
              </a:rPr>
              <a:t>slunečnici</a:t>
            </a:r>
            <a:r>
              <a:rPr lang="cs-CZ" sz="24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Rostliny se semeny </a:t>
            </a:r>
            <a:r>
              <a:rPr lang="cs-CZ" sz="2400" b="1" smtClean="0">
                <a:solidFill>
                  <a:srgbClr val="33CCCC"/>
                </a:solidFill>
              </a:rPr>
              <a:t>rozmnožují.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Rostlina přijímá výživu z půdy pomocí </a:t>
            </a:r>
            <a:r>
              <a:rPr lang="cs-CZ" sz="2400" b="1" smtClean="0">
                <a:solidFill>
                  <a:srgbClr val="FF6600"/>
                </a:solidFill>
              </a:rPr>
              <a:t>kořene</a:t>
            </a:r>
            <a:r>
              <a:rPr lang="cs-CZ" sz="2400" b="1" smtClean="0"/>
              <a:t>.</a:t>
            </a:r>
          </a:p>
        </p:txBody>
      </p:sp>
      <p:sp>
        <p:nvSpPr>
          <p:cNvPr id="2457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0033CC"/>
                </a:solidFill>
              </a:rPr>
              <a:t>kořen, stonek</a:t>
            </a:r>
            <a:r>
              <a:rPr lang="cs-CZ" sz="2400" b="1" smtClean="0"/>
              <a:t>, půda, voda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třešně, </a:t>
            </a:r>
            <a:r>
              <a:rPr lang="cs-CZ" sz="2400" b="1" smtClean="0">
                <a:solidFill>
                  <a:srgbClr val="FF0066"/>
                </a:solidFill>
              </a:rPr>
              <a:t>jablka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008000"/>
                </a:solidFill>
              </a:rPr>
              <a:t>broskve</a:t>
            </a:r>
            <a:r>
              <a:rPr lang="cs-CZ" sz="2400" b="1" smtClean="0"/>
              <a:t>, rybízu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hrušky, </a:t>
            </a:r>
            <a:r>
              <a:rPr lang="cs-CZ" sz="2400" b="1" smtClean="0">
                <a:solidFill>
                  <a:srgbClr val="6699FF"/>
                </a:solidFill>
              </a:rPr>
              <a:t>rybízu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banánu, </a:t>
            </a:r>
            <a:r>
              <a:rPr lang="cs-CZ" sz="2400" b="1" smtClean="0">
                <a:solidFill>
                  <a:srgbClr val="990000"/>
                </a:solidFill>
              </a:rPr>
              <a:t>slunečnici</a:t>
            </a:r>
          </a:p>
          <a:p>
            <a:pPr eaLnBrk="1" hangingPunct="1">
              <a:lnSpc>
                <a:spcPct val="90000"/>
              </a:lnSpc>
            </a:pPr>
            <a:endParaRPr lang="cs-CZ" sz="2400" b="1" smtClean="0">
              <a:solidFill>
                <a:srgbClr val="99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dýchají, </a:t>
            </a:r>
            <a:r>
              <a:rPr lang="cs-CZ" sz="2400" b="1" smtClean="0">
                <a:solidFill>
                  <a:srgbClr val="33CCCC"/>
                </a:solidFill>
              </a:rPr>
              <a:t>rozmnožují</a:t>
            </a:r>
          </a:p>
          <a:p>
            <a:pPr eaLnBrk="1" hangingPunct="1">
              <a:lnSpc>
                <a:spcPct val="90000"/>
              </a:lnSpc>
            </a:pPr>
            <a:endParaRPr lang="cs-CZ" sz="2400" b="1" smtClean="0">
              <a:solidFill>
                <a:srgbClr val="33CCCC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stonku, </a:t>
            </a:r>
            <a:r>
              <a:rPr lang="cs-CZ" sz="2400" b="1" smtClean="0">
                <a:solidFill>
                  <a:srgbClr val="FF6600"/>
                </a:solidFill>
              </a:rPr>
              <a:t>kořene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Citace a zdroje:</a:t>
            </a:r>
          </a:p>
          <a:p>
            <a:pPr eaLnBrk="1" hangingPunct="1">
              <a:buFontTx/>
              <a:buNone/>
            </a:pPr>
            <a:r>
              <a:rPr lang="cs-CZ" sz="1800" smtClean="0"/>
              <a:t>Sirotková Eva.,Žižková, Libuše. Přírodopis pro 7.ročník zvláštní školy. </a:t>
            </a:r>
          </a:p>
          <a:p>
            <a:pPr eaLnBrk="1" hangingPunct="1">
              <a:buFontTx/>
              <a:buNone/>
            </a:pPr>
            <a:r>
              <a:rPr lang="cs-CZ" sz="1800" smtClean="0"/>
              <a:t>Ostrava-Hrabůvka:Moravapress s.r.o.,1995. Úvod do botaniky,s.52-58</a:t>
            </a:r>
          </a:p>
          <a:p>
            <a:pPr eaLnBrk="1" hangingPunct="1">
              <a:buFontTx/>
              <a:buNone/>
            </a:pPr>
            <a:r>
              <a:rPr lang="cs-CZ" sz="1800" smtClean="0"/>
              <a:t>Ilustrace: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332</Words>
  <Application>Microsoft Office PowerPoint</Application>
  <PresentationFormat>On-screen Show (4:3)</PresentationFormat>
  <Paragraphs>98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Výchozí návrh</vt:lpstr>
      <vt:lpstr>Snímek 1</vt:lpstr>
      <vt:lpstr>Anotace: stavba rostlinného těla</vt:lpstr>
      <vt:lpstr>Stavba rostlinného těla</vt:lpstr>
      <vt:lpstr>Plody dužnaté</vt:lpstr>
      <vt:lpstr>Plody suché</vt:lpstr>
      <vt:lpstr>Semeno</vt:lpstr>
      <vt:lpstr>Kořen</vt:lpstr>
      <vt:lpstr>Stonek</vt:lpstr>
      <vt:lpstr>Doplň věty vhodnými slovy a věty napiš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9</cp:revision>
  <dcterms:created xsi:type="dcterms:W3CDTF">2013-04-06T14:30:50Z</dcterms:created>
  <dcterms:modified xsi:type="dcterms:W3CDTF">2013-05-23T16:28:36Z</dcterms:modified>
</cp:coreProperties>
</file>