
<file path=[Content_Types].xml><?xml version="1.0" encoding="utf-8"?>
<Types xmlns="http://schemas.openxmlformats.org/package/2006/content-types"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59" r:id="rId5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8" d="100"/>
          <a:sy n="68" d="100"/>
        </p:scale>
        <p:origin x="-888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presProps" Target="presProps.xml"/><Relationship Id="rId5" Type="http://schemas.openxmlformats.org/officeDocument/2006/relationships/slide" Target="slides/slide4.xml"/><Relationship Id="rId4" Type="http://schemas.openxmlformats.org/officeDocument/2006/relationships/slide" Target="slides/slide3.xml"/><Relationship Id="rId9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BC483D-C0A5-4393-AD48-BB66713FC7C7}" type="datetimeFigureOut">
              <a:rPr lang="cs-CZ" smtClean="0"/>
              <a:t>10.3.2011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DBB7D0-3BF0-41C7-A9C2-29F3AA68F33C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BC483D-C0A5-4393-AD48-BB66713FC7C7}" type="datetimeFigureOut">
              <a:rPr lang="cs-CZ" smtClean="0"/>
              <a:t>10.3.2011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DBB7D0-3BF0-41C7-A9C2-29F3AA68F33C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BC483D-C0A5-4393-AD48-BB66713FC7C7}" type="datetimeFigureOut">
              <a:rPr lang="cs-CZ" smtClean="0"/>
              <a:t>10.3.2011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DBB7D0-3BF0-41C7-A9C2-29F3AA68F33C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BC483D-C0A5-4393-AD48-BB66713FC7C7}" type="datetimeFigureOut">
              <a:rPr lang="cs-CZ" smtClean="0"/>
              <a:t>10.3.2011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DBB7D0-3BF0-41C7-A9C2-29F3AA68F33C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BC483D-C0A5-4393-AD48-BB66713FC7C7}" type="datetimeFigureOut">
              <a:rPr lang="cs-CZ" smtClean="0"/>
              <a:t>10.3.2011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DBB7D0-3BF0-41C7-A9C2-29F3AA68F33C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BC483D-C0A5-4393-AD48-BB66713FC7C7}" type="datetimeFigureOut">
              <a:rPr lang="cs-CZ" smtClean="0"/>
              <a:t>10.3.2011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DBB7D0-3BF0-41C7-A9C2-29F3AA68F33C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BC483D-C0A5-4393-AD48-BB66713FC7C7}" type="datetimeFigureOut">
              <a:rPr lang="cs-CZ" smtClean="0"/>
              <a:t>10.3.2011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DBB7D0-3BF0-41C7-A9C2-29F3AA68F33C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BC483D-C0A5-4393-AD48-BB66713FC7C7}" type="datetimeFigureOut">
              <a:rPr lang="cs-CZ" smtClean="0"/>
              <a:t>10.3.2011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DBB7D0-3BF0-41C7-A9C2-29F3AA68F33C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BC483D-C0A5-4393-AD48-BB66713FC7C7}" type="datetimeFigureOut">
              <a:rPr lang="cs-CZ" smtClean="0"/>
              <a:t>10.3.2011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DBB7D0-3BF0-41C7-A9C2-29F3AA68F33C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BC483D-C0A5-4393-AD48-BB66713FC7C7}" type="datetimeFigureOut">
              <a:rPr lang="cs-CZ" smtClean="0"/>
              <a:t>10.3.2011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DBB7D0-3BF0-41C7-A9C2-29F3AA68F33C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BC483D-C0A5-4393-AD48-BB66713FC7C7}" type="datetimeFigureOut">
              <a:rPr lang="cs-CZ" smtClean="0"/>
              <a:t>10.3.2011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DBB7D0-3BF0-41C7-A9C2-29F3AA68F33C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5BC483D-C0A5-4393-AD48-BB66713FC7C7}" type="datetimeFigureOut">
              <a:rPr lang="cs-CZ" smtClean="0"/>
              <a:t>10.3.2011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CDBB7D0-3BF0-41C7-A9C2-29F3AA68F33C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4.jpeg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Prvouka pro 2. tř.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dirty="0" smtClean="0"/>
              <a:t>Houby </a:t>
            </a:r>
          </a:p>
          <a:p>
            <a:r>
              <a:rPr lang="cs-CZ" dirty="0" smtClean="0"/>
              <a:t>III/2</a:t>
            </a:r>
          </a:p>
          <a:p>
            <a:r>
              <a:rPr lang="cs-CZ" dirty="0"/>
              <a:t>6</a:t>
            </a:r>
          </a:p>
        </p:txBody>
      </p:sp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835696" y="404664"/>
            <a:ext cx="5715000" cy="12477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Houby 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cs-CZ" dirty="0" smtClean="0"/>
              <a:t>Základní dělení hub je na houby:</a:t>
            </a:r>
          </a:p>
          <a:p>
            <a:r>
              <a:rPr lang="cs-CZ" dirty="0" smtClean="0"/>
              <a:t>Jedlé – můžeme je bez obav jíst a připravovat z nich různé pokrmy.</a:t>
            </a:r>
          </a:p>
          <a:p>
            <a:r>
              <a:rPr lang="cs-CZ" dirty="0" smtClean="0"/>
              <a:t>Nejedlé – nejsou jedovaté. Pouze nemají dobrou chuť a nehodí se k přípravě pokrmů. </a:t>
            </a:r>
          </a:p>
          <a:p>
            <a:r>
              <a:rPr lang="cs-CZ" dirty="0" smtClean="0"/>
              <a:t>Jedovaté – jsou velice nebezpečné. Při jejich požití může dojít až ke smrti strávníka.</a:t>
            </a:r>
          </a:p>
          <a:p>
            <a:r>
              <a:rPr lang="cs-CZ" dirty="0" smtClean="0"/>
              <a:t>Sbíráme pouze takové houby, které dobře známe.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Houby 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Jedlé houby – hřib, babka, kozák, klouzek</a:t>
            </a:r>
          </a:p>
          <a:p>
            <a:r>
              <a:rPr lang="cs-CZ" dirty="0" smtClean="0"/>
              <a:t>Nejedlé houby  - choroš, hadovka smrdutá</a:t>
            </a:r>
          </a:p>
          <a:p>
            <a:r>
              <a:rPr lang="cs-CZ" dirty="0" smtClean="0"/>
              <a:t>Jedovaté houby – muchomůrka červená, muchomůrka zelená, závojenka olovnatá</a:t>
            </a:r>
            <a:endParaRPr lang="cs-CZ" dirty="0"/>
          </a:p>
        </p:txBody>
      </p:sp>
      <p:pic>
        <p:nvPicPr>
          <p:cNvPr id="1026" name="Picture 2" descr="Soubor:Suillus luteus 2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83568" y="4149080"/>
            <a:ext cx="2701808" cy="2016224"/>
          </a:xfrm>
          <a:prstGeom prst="rect">
            <a:avLst/>
          </a:prstGeom>
          <a:noFill/>
        </p:spPr>
      </p:pic>
      <p:pic>
        <p:nvPicPr>
          <p:cNvPr id="1028" name="Picture 4" descr="Soubor:Phallus impudicus docs009 (b)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067944" y="4077072"/>
            <a:ext cx="1512168" cy="2187896"/>
          </a:xfrm>
          <a:prstGeom prst="rect">
            <a:avLst/>
          </a:prstGeom>
          <a:noFill/>
        </p:spPr>
      </p:pic>
      <p:pic>
        <p:nvPicPr>
          <p:cNvPr id="1030" name="Picture 6" descr="Soubor:Amanita phalloides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6300192" y="4077072"/>
            <a:ext cx="1545861" cy="2153421"/>
          </a:xfrm>
          <a:prstGeom prst="rect">
            <a:avLst/>
          </a:prstGeom>
          <a:noFill/>
        </p:spPr>
      </p:pic>
      <p:sp>
        <p:nvSpPr>
          <p:cNvPr id="7" name="TextovéPole 6"/>
          <p:cNvSpPr txBox="1"/>
          <p:nvPr/>
        </p:nvSpPr>
        <p:spPr>
          <a:xfrm>
            <a:off x="683568" y="5733256"/>
            <a:ext cx="201622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/>
              <a:t>Obr. 1</a:t>
            </a:r>
            <a:endParaRPr lang="cs-CZ" b="1" dirty="0"/>
          </a:p>
        </p:txBody>
      </p:sp>
      <p:sp>
        <p:nvSpPr>
          <p:cNvPr id="8" name="TextovéPole 7"/>
          <p:cNvSpPr txBox="1"/>
          <p:nvPr/>
        </p:nvSpPr>
        <p:spPr>
          <a:xfrm>
            <a:off x="4211960" y="5805264"/>
            <a:ext cx="129614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>
                <a:solidFill>
                  <a:srgbClr val="FF0000"/>
                </a:solidFill>
              </a:rPr>
              <a:t>Obr. 2</a:t>
            </a:r>
            <a:endParaRPr lang="cs-CZ" b="1" dirty="0">
              <a:solidFill>
                <a:srgbClr val="FF0000"/>
              </a:solidFill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6516216" y="5805264"/>
            <a:ext cx="151216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/>
              <a:t>Obr. 3</a:t>
            </a:r>
            <a:endParaRPr lang="cs-CZ" b="1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12" dur="5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4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22" dur="500"/>
                                        <p:tgtEl>
                                          <p:spTgt spid="10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4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32" dur="500"/>
                                        <p:tgtEl>
                                          <p:spTgt spid="10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Zdroje 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z="1400" dirty="0" smtClean="0">
                <a:latin typeface="Calibri" pitchFamily="34" charset="0"/>
                <a:cs typeface="+mn-ea"/>
              </a:rPr>
              <a:t>Autorem materi</a:t>
            </a:r>
            <a:r>
              <a:rPr lang="cs-CZ" sz="1400" dirty="0" smtClean="0">
                <a:cs typeface="+mn-ea"/>
              </a:rPr>
              <a:t>á</a:t>
            </a:r>
            <a:r>
              <a:rPr lang="cs-CZ" sz="1400" dirty="0" smtClean="0">
                <a:latin typeface="Calibri" pitchFamily="34" charset="0"/>
                <a:cs typeface="+mn-ea"/>
              </a:rPr>
              <a:t>lu a v</a:t>
            </a:r>
            <a:r>
              <a:rPr lang="cs-CZ" sz="1400" dirty="0" smtClean="0">
                <a:cs typeface="+mn-ea"/>
              </a:rPr>
              <a:t>š</a:t>
            </a:r>
            <a:r>
              <a:rPr lang="cs-CZ" sz="1400" dirty="0" smtClean="0">
                <a:latin typeface="Calibri" pitchFamily="34" charset="0"/>
                <a:cs typeface="+mn-ea"/>
              </a:rPr>
              <a:t>ech jeho č</a:t>
            </a:r>
            <a:r>
              <a:rPr lang="cs-CZ" sz="1400" dirty="0" smtClean="0">
                <a:cs typeface="+mn-ea"/>
              </a:rPr>
              <a:t>á</a:t>
            </a:r>
            <a:r>
              <a:rPr lang="cs-CZ" sz="1400" dirty="0" smtClean="0">
                <a:latin typeface="Calibri" pitchFamily="34" charset="0"/>
                <a:cs typeface="+mn-ea"/>
              </a:rPr>
              <a:t>st</a:t>
            </a:r>
            <a:r>
              <a:rPr lang="cs-CZ" sz="1400" dirty="0" smtClean="0">
                <a:cs typeface="+mn-ea"/>
              </a:rPr>
              <a:t>í</a:t>
            </a:r>
            <a:r>
              <a:rPr lang="cs-CZ" sz="1400" dirty="0" smtClean="0">
                <a:latin typeface="Calibri" pitchFamily="34" charset="0"/>
                <a:cs typeface="+mn-ea"/>
              </a:rPr>
              <a:t>, nen</a:t>
            </a:r>
            <a:r>
              <a:rPr lang="cs-CZ" sz="1400" dirty="0" smtClean="0">
                <a:cs typeface="+mn-ea"/>
              </a:rPr>
              <a:t>í</a:t>
            </a:r>
            <a:r>
              <a:rPr lang="cs-CZ" sz="1400" dirty="0" smtClean="0">
                <a:latin typeface="Calibri" pitchFamily="34" charset="0"/>
                <a:cs typeface="+mn-ea"/>
              </a:rPr>
              <a:t>-li uvedeno jinak, je Mgr. </a:t>
            </a:r>
            <a:r>
              <a:rPr lang="cs-CZ" sz="1400" dirty="0" smtClean="0">
                <a:latin typeface="Calibri" pitchFamily="34" charset="0"/>
              </a:rPr>
              <a:t>Erik </a:t>
            </a:r>
            <a:r>
              <a:rPr lang="cs-CZ" sz="1400" dirty="0" err="1" smtClean="0">
                <a:latin typeface="Calibri" pitchFamily="34" charset="0"/>
              </a:rPr>
              <a:t>Hillebrand</a:t>
            </a:r>
            <a:endParaRPr lang="cs-CZ" sz="1400" dirty="0" smtClean="0">
              <a:latin typeface="Calibri" pitchFamily="34" charset="0"/>
            </a:endParaRPr>
          </a:p>
          <a:p>
            <a:r>
              <a:rPr lang="cs-CZ" sz="1400" dirty="0" smtClean="0"/>
              <a:t>Obr. 1 Soubor:</a:t>
            </a:r>
            <a:r>
              <a:rPr lang="cs-CZ" sz="1400" dirty="0" err="1" smtClean="0"/>
              <a:t>Suillus</a:t>
            </a:r>
            <a:r>
              <a:rPr lang="cs-CZ" sz="1400" dirty="0" smtClean="0"/>
              <a:t> </a:t>
            </a:r>
            <a:r>
              <a:rPr lang="cs-CZ" sz="1400" dirty="0" err="1"/>
              <a:t>luteus</a:t>
            </a:r>
            <a:r>
              <a:rPr lang="cs-CZ" sz="1400" dirty="0"/>
              <a:t> 2.jpg. In </a:t>
            </a:r>
            <a:r>
              <a:rPr lang="cs-CZ" sz="1400" i="1" dirty="0" err="1"/>
              <a:t>Wikipedia</a:t>
            </a:r>
            <a:r>
              <a:rPr lang="cs-CZ" sz="1400" i="1" dirty="0"/>
              <a:t> : </a:t>
            </a:r>
            <a:r>
              <a:rPr lang="cs-CZ" sz="1400" i="1" dirty="0" err="1"/>
              <a:t>the</a:t>
            </a:r>
            <a:r>
              <a:rPr lang="cs-CZ" sz="1400" i="1" dirty="0"/>
              <a:t> free </a:t>
            </a:r>
            <a:r>
              <a:rPr lang="cs-CZ" sz="1400" i="1" dirty="0" err="1"/>
              <a:t>encyclopedia</a:t>
            </a:r>
            <a:r>
              <a:rPr lang="cs-CZ" sz="1400" dirty="0"/>
              <a:t> [online]. St. </a:t>
            </a:r>
            <a:r>
              <a:rPr lang="cs-CZ" sz="1400" dirty="0" err="1"/>
              <a:t>Petersburg</a:t>
            </a:r>
            <a:r>
              <a:rPr lang="cs-CZ" sz="1400" dirty="0"/>
              <a:t> (Florida) : </a:t>
            </a:r>
            <a:r>
              <a:rPr lang="cs-CZ" sz="1400" dirty="0" err="1"/>
              <a:t>Wikipedia</a:t>
            </a:r>
            <a:r>
              <a:rPr lang="cs-CZ" sz="1400" dirty="0"/>
              <a:t> </a:t>
            </a:r>
            <a:r>
              <a:rPr lang="cs-CZ" sz="1400" dirty="0" err="1"/>
              <a:t>Foundation</a:t>
            </a:r>
            <a:r>
              <a:rPr lang="cs-CZ" sz="1400" dirty="0"/>
              <a:t>, [cit. 2011-03-10]. Dostupné z WWW: &lt;http://cs.wikipedia.org/wiki/Soubor:Suillus_luteus_2.jpg</a:t>
            </a:r>
            <a:r>
              <a:rPr lang="cs-CZ" sz="1400" dirty="0" smtClean="0"/>
              <a:t>&gt;.</a:t>
            </a:r>
          </a:p>
          <a:p>
            <a:r>
              <a:rPr lang="cs-CZ" sz="1400" dirty="0" smtClean="0"/>
              <a:t>Obr. 2 </a:t>
            </a:r>
            <a:r>
              <a:rPr lang="cs-CZ" sz="1400" dirty="0"/>
              <a:t>Soubor:</a:t>
            </a:r>
            <a:r>
              <a:rPr lang="cs-CZ" sz="1400" dirty="0" err="1"/>
              <a:t>Phallus</a:t>
            </a:r>
            <a:r>
              <a:rPr lang="cs-CZ" sz="1400" dirty="0"/>
              <a:t> </a:t>
            </a:r>
            <a:r>
              <a:rPr lang="cs-CZ" sz="1400" dirty="0" err="1"/>
              <a:t>impudicus</a:t>
            </a:r>
            <a:r>
              <a:rPr lang="cs-CZ" sz="1400" dirty="0"/>
              <a:t> docs009 (b).</a:t>
            </a:r>
            <a:r>
              <a:rPr lang="cs-CZ" sz="1400" dirty="0" err="1"/>
              <a:t>jpg</a:t>
            </a:r>
            <a:r>
              <a:rPr lang="cs-CZ" sz="1400" dirty="0"/>
              <a:t>. In </a:t>
            </a:r>
            <a:r>
              <a:rPr lang="cs-CZ" sz="1400" i="1" dirty="0" err="1"/>
              <a:t>Wikipedia</a:t>
            </a:r>
            <a:r>
              <a:rPr lang="cs-CZ" sz="1400" i="1" dirty="0"/>
              <a:t> : </a:t>
            </a:r>
            <a:r>
              <a:rPr lang="cs-CZ" sz="1400" i="1" dirty="0" err="1"/>
              <a:t>the</a:t>
            </a:r>
            <a:r>
              <a:rPr lang="cs-CZ" sz="1400" i="1" dirty="0"/>
              <a:t> free </a:t>
            </a:r>
            <a:r>
              <a:rPr lang="cs-CZ" sz="1400" i="1" dirty="0" err="1"/>
              <a:t>encyclopedia</a:t>
            </a:r>
            <a:r>
              <a:rPr lang="cs-CZ" sz="1400" dirty="0"/>
              <a:t>[online]. St. </a:t>
            </a:r>
            <a:r>
              <a:rPr lang="cs-CZ" sz="1400" dirty="0" err="1"/>
              <a:t>Petersburg</a:t>
            </a:r>
            <a:r>
              <a:rPr lang="cs-CZ" sz="1400" dirty="0"/>
              <a:t> (Florida) : </a:t>
            </a:r>
            <a:r>
              <a:rPr lang="cs-CZ" sz="1400" dirty="0" err="1"/>
              <a:t>Wikipedia</a:t>
            </a:r>
            <a:r>
              <a:rPr lang="cs-CZ" sz="1400" dirty="0"/>
              <a:t> </a:t>
            </a:r>
            <a:r>
              <a:rPr lang="cs-CZ" sz="1400" dirty="0" err="1"/>
              <a:t>Foundation</a:t>
            </a:r>
            <a:r>
              <a:rPr lang="cs-CZ" sz="1400" dirty="0"/>
              <a:t>, [cit. 2011-03-10]. Dostupné z WWW: &lt;http://cs.wikipedia.org/wiki/Soubor:Phallus_impudicus_docs009_(b).jpg</a:t>
            </a:r>
            <a:r>
              <a:rPr lang="cs-CZ" sz="1400" dirty="0" smtClean="0"/>
              <a:t>&gt;.</a:t>
            </a:r>
          </a:p>
          <a:p>
            <a:r>
              <a:rPr lang="cs-CZ" sz="1400" dirty="0" smtClean="0"/>
              <a:t>Obr. 3 </a:t>
            </a:r>
            <a:r>
              <a:rPr lang="cs-CZ" sz="1400" dirty="0"/>
              <a:t>Soubor:</a:t>
            </a:r>
            <a:r>
              <a:rPr lang="cs-CZ" sz="1400" dirty="0" err="1"/>
              <a:t>Amanita</a:t>
            </a:r>
            <a:r>
              <a:rPr lang="cs-CZ" sz="1400" dirty="0"/>
              <a:t> </a:t>
            </a:r>
            <a:r>
              <a:rPr lang="cs-CZ" sz="1400" dirty="0" err="1"/>
              <a:t>phalloides.jpg</a:t>
            </a:r>
            <a:r>
              <a:rPr lang="cs-CZ" sz="1400" dirty="0"/>
              <a:t>. In </a:t>
            </a:r>
            <a:r>
              <a:rPr lang="cs-CZ" sz="1400" i="1" dirty="0" err="1"/>
              <a:t>Wikipedia</a:t>
            </a:r>
            <a:r>
              <a:rPr lang="cs-CZ" sz="1400" i="1" dirty="0"/>
              <a:t> : </a:t>
            </a:r>
            <a:r>
              <a:rPr lang="cs-CZ" sz="1400" i="1" dirty="0" err="1"/>
              <a:t>the</a:t>
            </a:r>
            <a:r>
              <a:rPr lang="cs-CZ" sz="1400" i="1" dirty="0"/>
              <a:t> free </a:t>
            </a:r>
            <a:r>
              <a:rPr lang="cs-CZ" sz="1400" i="1" dirty="0" err="1"/>
              <a:t>encyclopedia</a:t>
            </a:r>
            <a:r>
              <a:rPr lang="cs-CZ" sz="1400" dirty="0"/>
              <a:t> [online]. St. </a:t>
            </a:r>
            <a:r>
              <a:rPr lang="cs-CZ" sz="1400" dirty="0" err="1"/>
              <a:t>Petersburg</a:t>
            </a:r>
            <a:r>
              <a:rPr lang="cs-CZ" sz="1400" dirty="0"/>
              <a:t> (Florida) : </a:t>
            </a:r>
            <a:r>
              <a:rPr lang="cs-CZ" sz="1400" dirty="0" err="1"/>
              <a:t>Wikipedia</a:t>
            </a:r>
            <a:r>
              <a:rPr lang="cs-CZ" sz="1400" dirty="0"/>
              <a:t> </a:t>
            </a:r>
            <a:r>
              <a:rPr lang="cs-CZ" sz="1400" dirty="0" err="1"/>
              <a:t>Foundation</a:t>
            </a:r>
            <a:r>
              <a:rPr lang="cs-CZ" sz="1400" dirty="0"/>
              <a:t>, [cit. 2011-03-10]. Dostupné z WWW: &lt;http://cs.wikipedia.org/wiki/Soubor:Amanita_phalloides.jpg&gt;.</a:t>
            </a:r>
            <a:endParaRPr lang="cs-CZ" sz="1400" dirty="0" smtClean="0"/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21</TotalTime>
  <Words>135</Words>
  <Application>Microsoft Office PowerPoint</Application>
  <PresentationFormat>Předvádění na obrazovce (4:3)</PresentationFormat>
  <Paragraphs>22</Paragraphs>
  <Slides>4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4</vt:i4>
      </vt:variant>
    </vt:vector>
  </HeadingPairs>
  <TitlesOfParts>
    <vt:vector size="5" baseType="lpstr">
      <vt:lpstr>Motiv sady Office</vt:lpstr>
      <vt:lpstr>Prvouka pro 2. tř.</vt:lpstr>
      <vt:lpstr>Houby </vt:lpstr>
      <vt:lpstr>Houby </vt:lpstr>
      <vt:lpstr>Zdroje 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Prvouka pro 2. tř.</dc:title>
  <dc:creator>ucitel</dc:creator>
  <cp:lastModifiedBy>ucitel</cp:lastModifiedBy>
  <cp:revision>3</cp:revision>
  <dcterms:created xsi:type="dcterms:W3CDTF">2011-03-10T14:57:20Z</dcterms:created>
  <dcterms:modified xsi:type="dcterms:W3CDTF">2011-03-10T15:19:02Z</dcterms:modified>
</cp:coreProperties>
</file>