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6" r:id="rId8"/>
    <p:sldId id="267" r:id="rId9"/>
    <p:sldId id="265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66"/>
    <a:srgbClr val="FF6600"/>
    <a:srgbClr val="BDE1C3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28" autoAdjust="0"/>
    <p:restoredTop sz="94660"/>
  </p:normalViewPr>
  <p:slideViewPr>
    <p:cSldViewPr>
      <p:cViewPr varScale="1">
        <p:scale>
          <a:sx n="93" d="100"/>
          <a:sy n="93" d="100"/>
        </p:scale>
        <p:origin x="-93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4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4" qsCatId="simple" csTypeId="urn:microsoft.com/office/officeart/2005/8/colors/accent1_2#4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dirty="0" smtClean="0"/>
            <a:t>NÁZEV:</a:t>
          </a:r>
          <a:r>
            <a:rPr lang="cs-CZ" sz="1600" baseline="0" dirty="0" smtClean="0"/>
            <a:t> VY_32_Přírodopis_4_Rostliny, </a:t>
          </a:r>
        </a:p>
        <a:p>
          <a:pPr algn="l" rtl="0"/>
          <a:r>
            <a:rPr lang="cs-CZ" sz="1600" baseline="0" dirty="0" smtClean="0"/>
            <a:t>ZŠ praktická, 6-7.r. -</a:t>
          </a:r>
          <a:r>
            <a:rPr lang="cs-CZ" sz="1600" dirty="0" smtClean="0"/>
            <a:t>TÉMA: List, květ, květenství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/>
            <a:t>NÁZEV ŠKOLY: ZŠ Kopřivnice, Štramberská 189, příspěvková organizace</a:t>
          </a:r>
          <a:endParaRPr lang="cs-CZ" sz="16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/>
            <a:t>AUTOR: Mgr. Vlastimil Kopečný</a:t>
          </a:r>
        </a:p>
        <a:p>
          <a:pPr algn="l" rtl="0"/>
          <a:r>
            <a:rPr lang="cs-CZ" sz="1600" dirty="0" smtClean="0"/>
            <a:t>VYTVOŘENO: 14. 3.2013</a:t>
          </a:r>
          <a:endParaRPr lang="cs-CZ" sz="16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CZ. 1. 07 /1.4.00/21.1737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E7F14C03-D67D-4A82-8887-4A41904268DD}" type="pres">
      <dgm:prSet presAssocID="{4C35D32F-0EAB-4CD7-82EE-45574DC2A586}" presName="vertSpace4" presStyleLbl="node1" presStyleIdx="2" presStyleCnt="4"/>
      <dgm:spPr/>
    </dgm:pt>
    <dgm:pt modelId="{D699FC7A-A1D1-4730-93D3-51E197A3376C}" type="pres">
      <dgm:prSet presAssocID="{4C35D32F-0EAB-4CD7-82EE-45574DC2A586}" presName="circle4" presStyleLbl="node1" presStyleIdx="3" presStyleCnt="4"/>
      <dgm:spPr/>
    </dgm:pt>
    <dgm:pt modelId="{66FE7F87-EA69-4EF8-86F8-F43548846DDB}" type="pres">
      <dgm:prSet presAssocID="{4C35D32F-0EAB-4CD7-82EE-45574DC2A586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F902384-A84A-417E-997B-6A372FB09A33}" type="pres">
      <dgm:prSet presAssocID="{4C35D32F-0EAB-4CD7-82EE-45574DC2A586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C6FD66D-FBA9-4CB0-9B53-0FFD93524C7A}" type="presOf" srcId="{4C35D32F-0EAB-4CD7-82EE-45574DC2A586}" destId="{66FE7F87-EA69-4EF8-86F8-F43548846DDB}" srcOrd="0" destOrd="0" presId="urn:microsoft.com/office/officeart/2005/8/layout/target3"/>
    <dgm:cxn modelId="{87DF1C74-387F-4308-9FDB-62E33E2273ED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3" destOrd="0" parTransId="{A15F02C0-547C-48B3-9D05-E7F145EBF3C4}" sibTransId="{8C5711BF-38F0-4590-B6BC-B3119A33CA2E}"/>
    <dgm:cxn modelId="{0C1904BE-C389-4791-A4B4-9F91BEFE52B5}" type="presOf" srcId="{4C35D32F-0EAB-4CD7-82EE-45574DC2A586}" destId="{4F902384-A84A-417E-997B-6A372FB09A33}" srcOrd="1" destOrd="0" presId="urn:microsoft.com/office/officeart/2005/8/layout/target3"/>
    <dgm:cxn modelId="{D0538DB1-09A2-4EF7-901F-274B98296E84}" type="presOf" srcId="{757F3AB3-0718-4624-B441-E567A8F0AB56}" destId="{333A1088-737F-45CB-B68E-254E46348037}" srcOrd="0" destOrd="0" presId="urn:microsoft.com/office/officeart/2005/8/layout/target3"/>
    <dgm:cxn modelId="{70CA0D9B-9995-4BDF-932A-69B7C9F9B45A}" type="presOf" srcId="{B651F6E3-6281-48DB-9319-2AEAFDAE7572}" destId="{6BB5E863-4638-4E1D-BFDE-399D028AC4ED}" srcOrd="1" destOrd="0" presId="urn:microsoft.com/office/officeart/2005/8/layout/target3"/>
    <dgm:cxn modelId="{A8B29441-3E53-4E37-B1CF-52EAF2DAF56A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3889385-FB54-4E80-B799-ED3F3E3FCFDB}" type="presOf" srcId="{D1D4F407-5343-4D3F-B5B9-D407B03CAEB4}" destId="{D005CE8C-CC26-4C3E-AC11-E15060ECD759}" srcOrd="0" destOrd="0" presId="urn:microsoft.com/office/officeart/2005/8/layout/target3"/>
    <dgm:cxn modelId="{CBA0EC49-730A-4E45-81E3-1B52DFE11358}" type="presOf" srcId="{D1B46980-6531-4606-95E6-44980827E919}" destId="{6140AFEC-043D-4C43-A2F9-D0F5331DF3A3}" srcOrd="0" destOrd="0" presId="urn:microsoft.com/office/officeart/2005/8/layout/target3"/>
    <dgm:cxn modelId="{8BF33743-2E67-4859-8FC3-A305B03EC102}" type="presOf" srcId="{D1D4F407-5343-4D3F-B5B9-D407B03CAEB4}" destId="{AED2198E-93D5-4001-81B4-73124B309672}" srcOrd="1" destOrd="0" presId="urn:microsoft.com/office/officeart/2005/8/layout/target3"/>
    <dgm:cxn modelId="{F9221B46-E1F1-40AD-AAA8-C8248BD8848C}" type="presParOf" srcId="{333A1088-737F-45CB-B68E-254E46348037}" destId="{F5ABB229-8D3B-4694-996A-96F23CF14429}" srcOrd="0" destOrd="0" presId="urn:microsoft.com/office/officeart/2005/8/layout/target3"/>
    <dgm:cxn modelId="{8AEF9B65-F939-4BE1-AFDF-C083657245F2}" type="presParOf" srcId="{333A1088-737F-45CB-B68E-254E46348037}" destId="{F41139FD-01EE-4571-8B17-4FB00FC51163}" srcOrd="1" destOrd="0" presId="urn:microsoft.com/office/officeart/2005/8/layout/target3"/>
    <dgm:cxn modelId="{EF42C52F-963D-409C-9883-C938B723A945}" type="presParOf" srcId="{333A1088-737F-45CB-B68E-254E46348037}" destId="{D005CE8C-CC26-4C3E-AC11-E15060ECD759}" srcOrd="2" destOrd="0" presId="urn:microsoft.com/office/officeart/2005/8/layout/target3"/>
    <dgm:cxn modelId="{02B38D89-F61B-4D90-9D85-299A42D165A7}" type="presParOf" srcId="{333A1088-737F-45CB-B68E-254E46348037}" destId="{2C702D82-9B77-49B7-9568-BB8EB47C3372}" srcOrd="3" destOrd="0" presId="urn:microsoft.com/office/officeart/2005/8/layout/target3"/>
    <dgm:cxn modelId="{B5AEE1C2-18A4-4CB8-9C1B-7436A69769F0}" type="presParOf" srcId="{333A1088-737F-45CB-B68E-254E46348037}" destId="{A52A0455-90FF-4808-ABD0-F02540D31D5A}" srcOrd="4" destOrd="0" presId="urn:microsoft.com/office/officeart/2005/8/layout/target3"/>
    <dgm:cxn modelId="{F8861875-9056-4473-9982-EDA8DCD4B3F3}" type="presParOf" srcId="{333A1088-737F-45CB-B68E-254E46348037}" destId="{6140AFEC-043D-4C43-A2F9-D0F5331DF3A3}" srcOrd="5" destOrd="0" presId="urn:microsoft.com/office/officeart/2005/8/layout/target3"/>
    <dgm:cxn modelId="{71B9B297-BE4F-4D2A-AD52-FA32C44328F5}" type="presParOf" srcId="{333A1088-737F-45CB-B68E-254E46348037}" destId="{9358AC05-5D7D-4327-9F80-1AD486AEA664}" srcOrd="6" destOrd="0" presId="urn:microsoft.com/office/officeart/2005/8/layout/target3"/>
    <dgm:cxn modelId="{A7354482-3FD6-478A-B6D4-54443331A080}" type="presParOf" srcId="{333A1088-737F-45CB-B68E-254E46348037}" destId="{313FC574-E1CD-4FB4-B054-0B805CE0447D}" srcOrd="7" destOrd="0" presId="urn:microsoft.com/office/officeart/2005/8/layout/target3"/>
    <dgm:cxn modelId="{CC383434-BAB4-4EA6-AD27-03BCD4B2218F}" type="presParOf" srcId="{333A1088-737F-45CB-B68E-254E46348037}" destId="{619D679B-A015-4ECF-8348-D1034C574F40}" srcOrd="8" destOrd="0" presId="urn:microsoft.com/office/officeart/2005/8/layout/target3"/>
    <dgm:cxn modelId="{B8B60744-0E99-48F1-AA61-ACF95636C3A5}" type="presParOf" srcId="{333A1088-737F-45CB-B68E-254E46348037}" destId="{E7F14C03-D67D-4A82-8887-4A41904268DD}" srcOrd="9" destOrd="0" presId="urn:microsoft.com/office/officeart/2005/8/layout/target3"/>
    <dgm:cxn modelId="{359E6FC9-E851-478F-B89E-AD912C424019}" type="presParOf" srcId="{333A1088-737F-45CB-B68E-254E46348037}" destId="{D699FC7A-A1D1-4730-93D3-51E197A3376C}" srcOrd="10" destOrd="0" presId="urn:microsoft.com/office/officeart/2005/8/layout/target3"/>
    <dgm:cxn modelId="{93D68A6F-4449-4F19-8C0F-0E987D03F3FF}" type="presParOf" srcId="{333A1088-737F-45CB-B68E-254E46348037}" destId="{66FE7F87-EA69-4EF8-86F8-F43548846DDB}" srcOrd="11" destOrd="0" presId="urn:microsoft.com/office/officeart/2005/8/layout/target3"/>
    <dgm:cxn modelId="{2101E5E9-13DE-4325-8C2E-F547BA526832}" type="presParOf" srcId="{333A1088-737F-45CB-B68E-254E46348037}" destId="{AED2198E-93D5-4001-81B4-73124B309672}" srcOrd="12" destOrd="0" presId="urn:microsoft.com/office/officeart/2005/8/layout/target3"/>
    <dgm:cxn modelId="{705E1978-949E-4D59-B467-4B10DDFB05C6}" type="presParOf" srcId="{333A1088-737F-45CB-B68E-254E46348037}" destId="{2BE915AB-18AA-4053-B92C-3BFC9ED204BB}" srcOrd="13" destOrd="0" presId="urn:microsoft.com/office/officeart/2005/8/layout/target3"/>
    <dgm:cxn modelId="{56F2E3DD-5413-4E0B-ACCF-A07F491A0411}" type="presParOf" srcId="{333A1088-737F-45CB-B68E-254E46348037}" destId="{6BB5E863-4638-4E1D-BFDE-399D028AC4ED}" srcOrd="14" destOrd="0" presId="urn:microsoft.com/office/officeart/2005/8/layout/target3"/>
    <dgm:cxn modelId="{F54669B2-5476-42CF-97F2-4D11E2C59713}" type="presParOf" srcId="{333A1088-737F-45CB-B68E-254E46348037}" destId="{4F902384-A84A-417E-997B-6A372FB09A3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4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F3207B7-5E8B-4EA6-84EC-DF15D4B8E8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245AF22-0544-4074-89B6-1819233ECF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4C4A7C2-3389-4730-B8F8-FC7D16D398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1419B08-8A41-4B18-99DA-52730DCED7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F893E29-4A42-46E3-AE33-94F6C917C7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C9A859A-57BB-4387-A27A-4A6CF9C75C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5C65CC9-2E5C-4FFF-8967-7DF9F54E0D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3B125E-7498-473D-B49E-9D64609B5A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FCC4F8D-1225-4C31-A412-F07CB46657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6432B97-C2FA-4C55-807F-A678D2C9F3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ED76780-B447-4B92-8D1D-7251FC3B0C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D31F2893-6EDB-4DB5-AA6C-31AABF9D16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Rowanberries_in_late_August_2004_in_Helsinki.jpg" TargetMode="External"/><Relationship Id="rId2" Type="http://schemas.openxmlformats.org/officeDocument/2006/relationships/hyperlink" Target="http://cs.wikipedia.org/wiki/Soubor:Leaf_1_web.jpg" TargetMode="Externa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Amaryllis_stamens_aka.jpg" TargetMode="External"/><Relationship Id="rId2" Type="http://schemas.openxmlformats.org/officeDocument/2006/relationships/hyperlink" Target="http://cs.wikipedia.org/wiki/Soubor:Lil_regale_01Infl_China_Sichuan_Pingwu_09_06_04.jpg" TargetMode="External"/><Relationship Id="rId1" Type="http://schemas.openxmlformats.org/officeDocument/2006/relationships/slideLayout" Target="../slideLayouts/slideLayout4.xml"/><Relationship Id="rId4" Type="http://schemas.openxmlformats.org/officeDocument/2006/relationships/hyperlink" Target="http://cs.wikipedia.org/wiki/Soubor:Amaryllis_stigma.jpg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Lil_regale_01Infl_China_Sichuan_Pingwu_09_06_04.jpg" TargetMode="External"/><Relationship Id="rId2" Type="http://schemas.openxmlformats.org/officeDocument/2006/relationships/hyperlink" Target="http://cs.wikipedia.org/wiki/Soubor:Leaf_1_web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Rowanberries_in_late_August_2004_in_Helsinki.jpg" TargetMode="External"/><Relationship Id="rId5" Type="http://schemas.openxmlformats.org/officeDocument/2006/relationships/hyperlink" Target="http://cs.wikipedia.org/wiki/Soubor:Amaryllis_stigma.jpg" TargetMode="External"/><Relationship Id="rId4" Type="http://schemas.openxmlformats.org/officeDocument/2006/relationships/hyperlink" Target="http://cs.wikipedia.org/wiki/Soubor:Amaryllis_stamens_aka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3314" name="Podnadpis 2"/>
          <p:cNvSpPr>
            <a:spLocks noGrp="1"/>
          </p:cNvSpPr>
          <p:nvPr>
            <p:ph type="subTitle" idx="4294967295"/>
          </p:nvPr>
        </p:nvSpPr>
        <p:spPr>
          <a:xfrm>
            <a:off x="1371600" y="3886200"/>
            <a:ext cx="6400800" cy="1752600"/>
          </a:xfrm>
        </p:spPr>
        <p:txBody>
          <a:bodyPr/>
          <a:lstStyle/>
          <a:p>
            <a:pPr marL="0" indent="0" algn="ctr" eaLnBrk="1" hangingPunct="1">
              <a:buFontTx/>
              <a:buNone/>
            </a:pPr>
            <a:endParaRPr lang="cs-CZ" smtClean="0"/>
          </a:p>
        </p:txBody>
      </p:sp>
      <p:pic>
        <p:nvPicPr>
          <p:cNvPr id="13315" name="Obrázek 4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2800" b="1" smtClean="0"/>
              <a:t>Anotace: list, květ, květenství</a:t>
            </a:r>
          </a:p>
        </p:txBody>
      </p:sp>
      <p:sp>
        <p:nvSpPr>
          <p:cNvPr id="14338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sz="2000" smtClean="0"/>
              <a:t>Shrnutí učiva list – části listu,význam, květ – části květu,květenství- význam květu opylování, oplození</a:t>
            </a:r>
            <a:r>
              <a:rPr lang="cs-CZ" sz="2400" smtClean="0"/>
              <a:t>.</a:t>
            </a:r>
          </a:p>
          <a:p>
            <a:pPr eaLnBrk="1" hangingPunct="1">
              <a:buFontTx/>
              <a:buNone/>
            </a:pPr>
            <a:r>
              <a:rPr lang="cs-CZ" sz="2000" smtClean="0"/>
              <a:t>Kontrolní úkol, kdy žáci aplikují své znalosti při doplňování správných slov do vět. Úkol je vhodný k využití interaktivní tabule, kdy žáci spojují šipkami nebo dopisují do vět. Lze využít také ke kontrolnímu testování.</a:t>
            </a:r>
          </a:p>
          <a:p>
            <a:pPr eaLnBrk="1" hangingPunct="1">
              <a:buFontTx/>
              <a:buNone/>
            </a:pPr>
            <a:r>
              <a:rPr lang="cs-CZ" sz="2000" smtClean="0"/>
              <a:t>Po splnění úkolu následuje správné řešení pro kontrolu. Úkol lze vypracovat jak samostatně, tak lze využít pro skupinovou práci.</a:t>
            </a:r>
          </a:p>
          <a:p>
            <a:pPr eaLnBrk="1" hangingPunct="1">
              <a:buFontTx/>
              <a:buNone/>
            </a:pPr>
            <a:r>
              <a:rPr lang="cs-CZ" sz="2000" smtClean="0"/>
              <a:t>Při pilotáži bylo vhodně využito interaktivní tabule a ověřeno, že rozsah učiva je pro žáky vhodný. Kontrolní úkol jsou žáci schopni splnit samostatně.</a:t>
            </a:r>
          </a:p>
          <a:p>
            <a:pPr eaLnBrk="1" hangingPunct="1">
              <a:buFontTx/>
              <a:buNone/>
            </a:pPr>
            <a:endParaRPr lang="cs-CZ" sz="24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4"/>
          <p:cNvSpPr>
            <a:spLocks noGrp="1" noChangeArrowheads="1"/>
          </p:cNvSpPr>
          <p:nvPr>
            <p:ph type="title" idx="4294967295"/>
          </p:nvPr>
        </p:nvSpPr>
        <p:spPr>
          <a:solidFill>
            <a:srgbClr val="BDE1C3"/>
          </a:solidFill>
        </p:spPr>
        <p:txBody>
          <a:bodyPr/>
          <a:lstStyle/>
          <a:p>
            <a:pPr eaLnBrk="1" hangingPunct="1"/>
            <a:r>
              <a:rPr lang="cs-CZ" sz="3600" b="1" smtClean="0"/>
              <a:t>List</a:t>
            </a:r>
          </a:p>
        </p:txBody>
      </p:sp>
      <p:sp>
        <p:nvSpPr>
          <p:cNvPr id="15362" name="Rectangle 5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457200" y="1600200"/>
            <a:ext cx="4038600" cy="4525963"/>
          </a:xfrm>
          <a:solidFill>
            <a:srgbClr val="BDE1C3"/>
          </a:solidFill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2000" b="1" smtClean="0"/>
              <a:t>části listu – řapík</a:t>
            </a:r>
          </a:p>
          <a:p>
            <a:pPr eaLnBrk="1" hangingPunct="1">
              <a:buFontTx/>
              <a:buNone/>
            </a:pPr>
            <a:r>
              <a:rPr lang="cs-CZ" sz="2000" b="1" smtClean="0"/>
              <a:t>                  - čepel s žilnatinou</a:t>
            </a:r>
          </a:p>
          <a:p>
            <a:pPr eaLnBrk="1" hangingPunct="1">
              <a:buFontTx/>
              <a:buNone/>
            </a:pPr>
            <a:r>
              <a:rPr lang="cs-CZ" sz="2000" b="1" smtClean="0"/>
              <a:t>čepel – jednoduchý – celistvá čepel  </a:t>
            </a:r>
            <a:r>
              <a:rPr lang="cs-CZ" sz="2000" smtClean="0"/>
              <a:t>(dub, buk, bříza)</a:t>
            </a:r>
          </a:p>
          <a:p>
            <a:pPr eaLnBrk="1" hangingPunct="1">
              <a:buFontTx/>
              <a:buNone/>
            </a:pPr>
            <a:r>
              <a:rPr lang="cs-CZ" sz="2000" b="1" smtClean="0"/>
              <a:t>           -  složený – složená s malých lístků </a:t>
            </a:r>
            <a:r>
              <a:rPr lang="cs-CZ" sz="2000" smtClean="0"/>
              <a:t>(jírovec, akát</a:t>
            </a:r>
            <a:r>
              <a:rPr lang="cs-CZ" sz="2000" b="1" smtClean="0"/>
              <a:t>, </a:t>
            </a:r>
            <a:r>
              <a:rPr lang="cs-CZ" sz="2000" smtClean="0"/>
              <a:t>jeřáb)</a:t>
            </a:r>
          </a:p>
          <a:p>
            <a:pPr eaLnBrk="1" hangingPunct="1">
              <a:buFontTx/>
              <a:buNone/>
            </a:pPr>
            <a:r>
              <a:rPr lang="cs-CZ" sz="2000" b="1" smtClean="0"/>
              <a:t>význam listů  - rostlina listy dýchá a odpařuje vodu</a:t>
            </a:r>
          </a:p>
        </p:txBody>
      </p:sp>
      <p:sp>
        <p:nvSpPr>
          <p:cNvPr id="15364" name="Rectangle 6"/>
          <p:cNvSpPr>
            <a:spLocks noChangeArrowheads="1"/>
          </p:cNvSpPr>
          <p:nvPr/>
        </p:nvSpPr>
        <p:spPr bwMode="auto">
          <a:xfrm>
            <a:off x="4716463" y="2420938"/>
            <a:ext cx="3959225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20000"/>
              </a:spcBef>
            </a:pPr>
            <a:r>
              <a:rPr lang="cs-CZ">
                <a:hlinkClick r:id="rId2"/>
              </a:rPr>
              <a:t>http://cs.wikipedia.org/wiki/Soubor:Leaf_1_web.jpg</a:t>
            </a:r>
            <a:endParaRPr lang="cs-CZ"/>
          </a:p>
        </p:txBody>
      </p:sp>
      <p:sp>
        <p:nvSpPr>
          <p:cNvPr id="15365" name="Rectangle 7"/>
          <p:cNvSpPr>
            <a:spLocks noChangeArrowheads="1"/>
          </p:cNvSpPr>
          <p:nvPr/>
        </p:nvSpPr>
        <p:spPr bwMode="auto">
          <a:xfrm>
            <a:off x="4787900" y="3716338"/>
            <a:ext cx="3960813" cy="915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20000"/>
              </a:spcBef>
            </a:pPr>
            <a:r>
              <a:rPr lang="cs-CZ">
                <a:hlinkClick r:id="rId3"/>
              </a:rPr>
              <a:t>http://cs.wikipedia.org/wiki/Soubor:Rowanberries_in_late_August_2004_in_Helsinki.jpg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9"/>
          <p:cNvSpPr>
            <a:spLocks noGrp="1" noChangeArrowheads="1"/>
          </p:cNvSpPr>
          <p:nvPr>
            <p:ph type="title"/>
          </p:nvPr>
        </p:nvSpPr>
        <p:spPr>
          <a:solidFill>
            <a:srgbClr val="BDE1C3"/>
          </a:solidFill>
        </p:spPr>
        <p:txBody>
          <a:bodyPr/>
          <a:lstStyle/>
          <a:p>
            <a:pPr eaLnBrk="1" hangingPunct="1"/>
            <a:r>
              <a:rPr lang="cs-CZ" sz="3600" b="1" smtClean="0"/>
              <a:t>květ</a:t>
            </a:r>
          </a:p>
        </p:txBody>
      </p:sp>
      <p:sp>
        <p:nvSpPr>
          <p:cNvPr id="16386" name="Rectangle 10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solidFill>
            <a:srgbClr val="BDE1C3"/>
          </a:solidFill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2400" b="1" smtClean="0"/>
              <a:t>části květu – květní lístky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                    -  tyčinky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                    -  pestík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květní lístky chrání vnitřní části květu                                                                                                                                                                                                              </a:t>
            </a:r>
          </a:p>
        </p:txBody>
      </p:sp>
      <p:sp>
        <p:nvSpPr>
          <p:cNvPr id="16387" name="Rectangle 11"/>
          <p:cNvSpPr>
            <a:spLocks noGrp="1" noChangeArrowheads="1"/>
          </p:cNvSpPr>
          <p:nvPr>
            <p:ph type="body" sz="half" idx="2"/>
          </p:nvPr>
        </p:nvSpPr>
        <p:spPr>
          <a:xfrm>
            <a:off x="5105400" y="1600200"/>
            <a:ext cx="4038600" cy="4525963"/>
          </a:xfrm>
          <a:solidFill>
            <a:srgbClr val="BDE1C3"/>
          </a:solidFill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2000" b="1" smtClean="0"/>
              <a:t>tyčinka – prašník</a:t>
            </a:r>
          </a:p>
          <a:p>
            <a:pPr eaLnBrk="1" hangingPunct="1">
              <a:buFontTx/>
              <a:buNone/>
            </a:pPr>
            <a:r>
              <a:rPr lang="cs-CZ" sz="2000" b="1" smtClean="0"/>
              <a:t>               - pylová zrna</a:t>
            </a:r>
          </a:p>
          <a:p>
            <a:pPr eaLnBrk="1" hangingPunct="1">
              <a:buFontTx/>
              <a:buNone/>
            </a:pPr>
            <a:r>
              <a:rPr lang="cs-CZ" sz="2000" b="1" smtClean="0"/>
              <a:t>               - nitka</a:t>
            </a:r>
          </a:p>
          <a:p>
            <a:pPr eaLnBrk="1" hangingPunct="1">
              <a:buFontTx/>
              <a:buNone/>
            </a:pPr>
            <a:endParaRPr lang="cs-CZ" sz="2000" b="1" smtClean="0"/>
          </a:p>
          <a:p>
            <a:pPr eaLnBrk="1" hangingPunct="1">
              <a:buFontTx/>
              <a:buNone/>
            </a:pPr>
            <a:endParaRPr lang="cs-CZ" sz="2000" b="1" smtClean="0"/>
          </a:p>
          <a:p>
            <a:pPr eaLnBrk="1" hangingPunct="1">
              <a:buFontTx/>
              <a:buNone/>
            </a:pPr>
            <a:endParaRPr lang="cs-CZ" sz="2000" b="1" smtClean="0"/>
          </a:p>
          <a:p>
            <a:pPr eaLnBrk="1" hangingPunct="1">
              <a:buFontTx/>
              <a:buNone/>
            </a:pPr>
            <a:r>
              <a:rPr lang="cs-CZ" sz="2000" b="1" smtClean="0"/>
              <a:t>pestík – blizna, čnělka, semeník,vajíčka                                                                               </a:t>
            </a:r>
          </a:p>
        </p:txBody>
      </p:sp>
      <p:sp>
        <p:nvSpPr>
          <p:cNvPr id="16388" name="Rectangle 20"/>
          <p:cNvSpPr>
            <a:spLocks noChangeArrowheads="1"/>
          </p:cNvSpPr>
          <p:nvPr/>
        </p:nvSpPr>
        <p:spPr bwMode="auto">
          <a:xfrm>
            <a:off x="1331913" y="3789363"/>
            <a:ext cx="2879725" cy="119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20000"/>
              </a:spcBef>
            </a:pPr>
            <a:r>
              <a:rPr lang="cs-CZ">
                <a:hlinkClick r:id="rId2"/>
              </a:rPr>
              <a:t>http://cs.wikipedia.org/wiki/Soubor:Lil_regale_01Infl_China_Sichuan_Pingwu_09_06_04.jpg</a:t>
            </a:r>
            <a:endParaRPr lang="cs-CZ"/>
          </a:p>
        </p:txBody>
      </p:sp>
      <p:sp>
        <p:nvSpPr>
          <p:cNvPr id="16389" name="Rectangle 21"/>
          <p:cNvSpPr>
            <a:spLocks noChangeArrowheads="1"/>
          </p:cNvSpPr>
          <p:nvPr/>
        </p:nvSpPr>
        <p:spPr bwMode="auto">
          <a:xfrm>
            <a:off x="5292725" y="2781300"/>
            <a:ext cx="2514600" cy="915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hlinkClick r:id="rId3"/>
              </a:rPr>
              <a:t>http://cs.wikipedia.org/wiki/Soubor:Amaryllis_stamens_aka.jpg</a:t>
            </a:r>
            <a:endParaRPr lang="cs-CZ"/>
          </a:p>
        </p:txBody>
      </p:sp>
      <p:sp>
        <p:nvSpPr>
          <p:cNvPr id="16390" name="Rectangle 23"/>
          <p:cNvSpPr>
            <a:spLocks noChangeArrowheads="1"/>
          </p:cNvSpPr>
          <p:nvPr/>
        </p:nvSpPr>
        <p:spPr bwMode="auto">
          <a:xfrm>
            <a:off x="5076825" y="4868863"/>
            <a:ext cx="3240088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hlinkClick r:id="rId4"/>
              </a:rPr>
              <a:t>http://cs.wikipedia.org/wiki/Soubor:Amaryllis_stigma.jpg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BDE1C3"/>
          </a:solidFill>
        </p:spPr>
        <p:txBody>
          <a:bodyPr/>
          <a:lstStyle/>
          <a:p>
            <a:pPr eaLnBrk="1" hangingPunct="1"/>
            <a:r>
              <a:rPr lang="cs-CZ" sz="2800" b="1" smtClean="0"/>
              <a:t>Květenství</a:t>
            </a:r>
          </a:p>
        </p:txBody>
      </p:sp>
      <p:sp>
        <p:nvSpPr>
          <p:cNvPr id="17410" name="Rectangle 8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457200" y="1600200"/>
            <a:ext cx="4038600" cy="4525963"/>
          </a:xfrm>
          <a:solidFill>
            <a:srgbClr val="BDE1C3"/>
          </a:solidFill>
        </p:spPr>
        <p:txBody>
          <a:bodyPr/>
          <a:lstStyle/>
          <a:p>
            <a:pPr>
              <a:buFontTx/>
              <a:buNone/>
            </a:pPr>
            <a:r>
              <a:rPr lang="cs-CZ" sz="2800" b="1" smtClean="0"/>
              <a:t>Na stonku některých rostlin vyrůstá </a:t>
            </a:r>
          </a:p>
          <a:p>
            <a:pPr>
              <a:buFontTx/>
              <a:buNone/>
            </a:pPr>
            <a:r>
              <a:rPr lang="cs-CZ" sz="2800" b="1" smtClean="0"/>
              <a:t>jeden květ – sněženka</a:t>
            </a:r>
            <a:r>
              <a:rPr lang="cs-CZ" sz="2800" smtClean="0"/>
              <a:t>.</a:t>
            </a:r>
          </a:p>
          <a:p>
            <a:pPr>
              <a:buFontTx/>
              <a:buNone/>
            </a:pPr>
            <a:endParaRPr lang="cs-CZ" sz="2800" smtClean="0"/>
          </a:p>
          <a:p>
            <a:pPr>
              <a:buFontTx/>
              <a:buNone/>
            </a:pPr>
            <a:endParaRPr lang="cs-CZ" sz="2800" smtClean="0"/>
          </a:p>
          <a:p>
            <a:pPr>
              <a:buFontTx/>
              <a:buNone/>
            </a:pPr>
            <a:r>
              <a:rPr lang="cs-CZ" sz="2800" b="1" smtClean="0"/>
              <a:t>Seskupení drobných květů – květenství </a:t>
            </a:r>
          </a:p>
          <a:p>
            <a:pPr>
              <a:buFontTx/>
              <a:buNone/>
            </a:pPr>
            <a:r>
              <a:rPr lang="cs-CZ" sz="2800" b="1" smtClean="0"/>
              <a:t>    - jetel.</a:t>
            </a:r>
          </a:p>
        </p:txBody>
      </p:sp>
      <p:pic>
        <p:nvPicPr>
          <p:cNvPr id="17411" name="Picture 11" descr="MC900088216[1]"/>
          <p:cNvPicPr>
            <a:picLocks noGrp="1" noChangeAspect="1" noChangeArrowheads="1"/>
          </p:cNvPicPr>
          <p:nvPr>
            <p:ph sz="quarter" idx="4294967295"/>
          </p:nvPr>
        </p:nvPicPr>
        <p:blipFill>
          <a:blip r:embed="rId2"/>
          <a:srcRect/>
          <a:stretch>
            <a:fillRect/>
          </a:stretch>
        </p:blipFill>
        <p:spPr>
          <a:xfrm>
            <a:off x="5805488" y="1600200"/>
            <a:ext cx="2366962" cy="2185988"/>
          </a:xfrm>
          <a:solidFill>
            <a:srgbClr val="BDE1C3"/>
          </a:solidFill>
        </p:spPr>
      </p:pic>
      <p:pic>
        <p:nvPicPr>
          <p:cNvPr id="17412" name="Picture 19" descr="MC900123161[1]"/>
          <p:cNvPicPr>
            <a:picLocks noGrp="1" noChangeAspect="1" noChangeArrowheads="1"/>
          </p:cNvPicPr>
          <p:nvPr>
            <p:ph sz="quarter" idx="4294967295"/>
          </p:nvPr>
        </p:nvPicPr>
        <p:blipFill>
          <a:blip r:embed="rId3"/>
          <a:srcRect/>
          <a:stretch>
            <a:fillRect/>
          </a:stretch>
        </p:blipFill>
        <p:spPr>
          <a:xfrm>
            <a:off x="5894388" y="3938588"/>
            <a:ext cx="2206625" cy="2187575"/>
          </a:xfrm>
          <a:solidFill>
            <a:srgbClr val="BDE1C3"/>
          </a:solidFill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BDE1C3"/>
          </a:solidFill>
        </p:spPr>
        <p:txBody>
          <a:bodyPr/>
          <a:lstStyle/>
          <a:p>
            <a:pPr eaLnBrk="1" hangingPunct="1">
              <a:buFontTx/>
              <a:buNone/>
            </a:pPr>
            <a:r>
              <a:rPr lang="cs-CZ" b="1" u="sng" smtClean="0"/>
              <a:t>význam květu</a:t>
            </a:r>
            <a:r>
              <a:rPr lang="cs-CZ" b="1" smtClean="0"/>
              <a:t> – z květu vzniká plod se semeny</a:t>
            </a:r>
          </a:p>
          <a:p>
            <a:pPr eaLnBrk="1" hangingPunct="1">
              <a:buFontTx/>
              <a:buNone/>
            </a:pPr>
            <a:r>
              <a:rPr lang="cs-CZ" b="1" u="sng" smtClean="0"/>
              <a:t>opylení</a:t>
            </a:r>
            <a:r>
              <a:rPr lang="cs-CZ" b="1" smtClean="0"/>
              <a:t> – přenesení pylu na bliznu</a:t>
            </a:r>
          </a:p>
          <a:p>
            <a:pPr eaLnBrk="1" hangingPunct="1">
              <a:buFontTx/>
              <a:buNone/>
            </a:pPr>
            <a:r>
              <a:rPr lang="cs-CZ" b="1" u="sng" smtClean="0"/>
              <a:t>rostliny opyluje</a:t>
            </a:r>
            <a:r>
              <a:rPr lang="cs-CZ" b="1" smtClean="0"/>
              <a:t> – hmyz a vítr</a:t>
            </a:r>
          </a:p>
          <a:p>
            <a:pPr eaLnBrk="1" hangingPunct="1">
              <a:buFontTx/>
              <a:buNone/>
            </a:pPr>
            <a:r>
              <a:rPr lang="cs-CZ" b="1" u="sng" smtClean="0"/>
              <a:t>oplození</a:t>
            </a:r>
            <a:r>
              <a:rPr lang="cs-CZ" b="1" smtClean="0"/>
              <a:t> – spojení pylu s vajíčkem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BDE1C3"/>
          </a:solidFill>
        </p:spPr>
        <p:txBody>
          <a:bodyPr/>
          <a:lstStyle/>
          <a:p>
            <a:pPr eaLnBrk="1" hangingPunct="1"/>
            <a:r>
              <a:rPr lang="cs-CZ" sz="2800" b="1" smtClean="0"/>
              <a:t>Spoj šipkami, co k sobě patří</a:t>
            </a:r>
          </a:p>
        </p:txBody>
      </p:sp>
      <p:sp>
        <p:nvSpPr>
          <p:cNvPr id="19458" name="Rectangle 4"/>
          <p:cNvSpPr>
            <a:spLocks noGrp="1" noChangeArrowheads="1"/>
          </p:cNvSpPr>
          <p:nvPr>
            <p:ph type="body" idx="1"/>
          </p:nvPr>
        </p:nvSpPr>
        <p:spPr>
          <a:solidFill>
            <a:srgbClr val="BDE1C3"/>
          </a:solidFill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2000" b="1" smtClean="0"/>
              <a:t>kořen                          - přijímá sluneční světlo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000" b="1" smtClean="0"/>
              <a:t>                                         - upevňuje rostlinu v půdě        </a:t>
            </a:r>
          </a:p>
          <a:p>
            <a:pPr eaLnBrk="1" hangingPunct="1">
              <a:lnSpc>
                <a:spcPct val="90000"/>
              </a:lnSpc>
            </a:pPr>
            <a:r>
              <a:rPr lang="cs-CZ" sz="2000" b="1" smtClean="0"/>
              <a:t>listy rostliny               - dýchají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000" b="1" smtClean="0"/>
              <a:t>                                         -  vytvářejí plody</a:t>
            </a:r>
          </a:p>
          <a:p>
            <a:pPr eaLnBrk="1" hangingPunct="1">
              <a:lnSpc>
                <a:spcPct val="90000"/>
              </a:lnSpc>
            </a:pPr>
            <a:r>
              <a:rPr lang="cs-CZ" sz="2000" b="1" smtClean="0"/>
              <a:t>opylení                       -  spojení pylu s vajíčkem</a:t>
            </a:r>
          </a:p>
          <a:p>
            <a:pPr eaLnBrk="1" hangingPunct="1">
              <a:lnSpc>
                <a:spcPct val="90000"/>
              </a:lnSpc>
            </a:pPr>
            <a:r>
              <a:rPr lang="cs-CZ" sz="2000" b="1" smtClean="0"/>
              <a:t>oplození                     -  přenesení pylu na bliznu</a:t>
            </a:r>
          </a:p>
          <a:p>
            <a:pPr eaLnBrk="1" hangingPunct="1">
              <a:lnSpc>
                <a:spcPct val="90000"/>
              </a:lnSpc>
            </a:pPr>
            <a:endParaRPr lang="cs-CZ" sz="2000" b="1" smtClean="0"/>
          </a:p>
          <a:p>
            <a:pPr eaLnBrk="1" hangingPunct="1">
              <a:lnSpc>
                <a:spcPct val="90000"/>
              </a:lnSpc>
            </a:pPr>
            <a:r>
              <a:rPr lang="cs-CZ" sz="2000" b="1" smtClean="0"/>
              <a:t>květenství                  - jeden velký květ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000" b="1" smtClean="0"/>
              <a:t>                                         - seskupení drobných květů</a:t>
            </a:r>
          </a:p>
          <a:p>
            <a:pPr eaLnBrk="1" hangingPunct="1">
              <a:lnSpc>
                <a:spcPct val="90000"/>
              </a:lnSpc>
            </a:pPr>
            <a:r>
              <a:rPr lang="cs-CZ" sz="2000" b="1" smtClean="0"/>
              <a:t>vnitřní část květu      - pestík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000" b="1" smtClean="0"/>
              <a:t>                                          - list</a:t>
            </a:r>
          </a:p>
          <a:p>
            <a:pPr eaLnBrk="1" hangingPunct="1">
              <a:lnSpc>
                <a:spcPct val="90000"/>
              </a:lnSpc>
            </a:pPr>
            <a:r>
              <a:rPr lang="cs-CZ" sz="2000" b="1" smtClean="0"/>
              <a:t>rostliny opyluje          - hmyz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000" b="1" smtClean="0"/>
              <a:t>                                          - člověk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BDE1C3"/>
          </a:solidFill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2000" b="1" smtClean="0"/>
              <a:t>kořen                          - přijímá sluneční světlo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000" b="1" smtClean="0"/>
              <a:t>                                         - </a:t>
            </a:r>
            <a:r>
              <a:rPr lang="cs-CZ" sz="2000" b="1" smtClean="0">
                <a:solidFill>
                  <a:srgbClr val="FF6600"/>
                </a:solidFill>
              </a:rPr>
              <a:t>upevňuje rostlinu v půdě</a:t>
            </a:r>
            <a:r>
              <a:rPr lang="cs-CZ" sz="2000" b="1" smtClean="0"/>
              <a:t>        </a:t>
            </a:r>
          </a:p>
          <a:p>
            <a:pPr eaLnBrk="1" hangingPunct="1">
              <a:lnSpc>
                <a:spcPct val="90000"/>
              </a:lnSpc>
            </a:pPr>
            <a:r>
              <a:rPr lang="cs-CZ" sz="2000" b="1" smtClean="0"/>
              <a:t>listy rostliny               - </a:t>
            </a:r>
            <a:r>
              <a:rPr lang="cs-CZ" sz="2000" b="1" smtClean="0">
                <a:solidFill>
                  <a:srgbClr val="FF6600"/>
                </a:solidFill>
              </a:rPr>
              <a:t>dýchají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000" b="1" smtClean="0"/>
              <a:t>                                         -  vytvářejí plody</a:t>
            </a:r>
          </a:p>
          <a:p>
            <a:pPr eaLnBrk="1" hangingPunct="1">
              <a:lnSpc>
                <a:spcPct val="90000"/>
              </a:lnSpc>
            </a:pPr>
            <a:r>
              <a:rPr lang="cs-CZ" sz="2000" b="1" smtClean="0"/>
              <a:t>opylení                       -  </a:t>
            </a:r>
            <a:r>
              <a:rPr lang="cs-CZ" sz="2000" b="1" smtClean="0">
                <a:solidFill>
                  <a:srgbClr val="FF6600"/>
                </a:solidFill>
              </a:rPr>
              <a:t>spojení pylu s vajíčkem</a:t>
            </a:r>
          </a:p>
          <a:p>
            <a:pPr eaLnBrk="1" hangingPunct="1">
              <a:lnSpc>
                <a:spcPct val="90000"/>
              </a:lnSpc>
            </a:pPr>
            <a:r>
              <a:rPr lang="cs-CZ" sz="2000" b="1" smtClean="0"/>
              <a:t>oplození                     -  </a:t>
            </a:r>
            <a:r>
              <a:rPr lang="cs-CZ" sz="2000" b="1" smtClean="0">
                <a:solidFill>
                  <a:srgbClr val="FF6600"/>
                </a:solidFill>
              </a:rPr>
              <a:t>přenesení pylu na bliznu</a:t>
            </a:r>
          </a:p>
          <a:p>
            <a:pPr eaLnBrk="1" hangingPunct="1">
              <a:lnSpc>
                <a:spcPct val="90000"/>
              </a:lnSpc>
            </a:pPr>
            <a:endParaRPr lang="cs-CZ" sz="2000" b="1" smtClean="0"/>
          </a:p>
          <a:p>
            <a:pPr eaLnBrk="1" hangingPunct="1">
              <a:lnSpc>
                <a:spcPct val="90000"/>
              </a:lnSpc>
            </a:pPr>
            <a:r>
              <a:rPr lang="cs-CZ" sz="2000" b="1" smtClean="0"/>
              <a:t>květenství                  - jeden velký květ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000" b="1" smtClean="0"/>
              <a:t>                                         - </a:t>
            </a:r>
            <a:r>
              <a:rPr lang="cs-CZ" sz="2000" b="1" smtClean="0">
                <a:solidFill>
                  <a:srgbClr val="FF6600"/>
                </a:solidFill>
              </a:rPr>
              <a:t>seskupení drobných květů</a:t>
            </a:r>
          </a:p>
          <a:p>
            <a:pPr eaLnBrk="1" hangingPunct="1">
              <a:lnSpc>
                <a:spcPct val="90000"/>
              </a:lnSpc>
            </a:pPr>
            <a:r>
              <a:rPr lang="cs-CZ" sz="2000" b="1" smtClean="0"/>
              <a:t>vnitřní část květu      - </a:t>
            </a:r>
            <a:r>
              <a:rPr lang="cs-CZ" sz="2000" b="1" smtClean="0">
                <a:solidFill>
                  <a:srgbClr val="FF6600"/>
                </a:solidFill>
              </a:rPr>
              <a:t>pestík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000" b="1" smtClean="0"/>
              <a:t>                                          - list</a:t>
            </a:r>
          </a:p>
          <a:p>
            <a:pPr eaLnBrk="1" hangingPunct="1">
              <a:lnSpc>
                <a:spcPct val="90000"/>
              </a:lnSpc>
            </a:pPr>
            <a:r>
              <a:rPr lang="cs-CZ" sz="2000" b="1" smtClean="0"/>
              <a:t>rostliny opyluje          - </a:t>
            </a:r>
            <a:r>
              <a:rPr lang="cs-CZ" sz="2000" b="1" smtClean="0">
                <a:solidFill>
                  <a:srgbClr val="FF6600"/>
                </a:solidFill>
              </a:rPr>
              <a:t>hmyz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000" b="1" smtClean="0"/>
              <a:t>                                          - člověk</a:t>
            </a:r>
          </a:p>
        </p:txBody>
      </p:sp>
      <p:sp>
        <p:nvSpPr>
          <p:cNvPr id="20482" name="Line 4"/>
          <p:cNvSpPr>
            <a:spLocks noChangeShapeType="1"/>
          </p:cNvSpPr>
          <p:nvPr/>
        </p:nvSpPr>
        <p:spPr bwMode="auto">
          <a:xfrm>
            <a:off x="1619250" y="1773238"/>
            <a:ext cx="1800225" cy="3603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0483" name="Line 5"/>
          <p:cNvSpPr>
            <a:spLocks noChangeShapeType="1"/>
          </p:cNvSpPr>
          <p:nvPr/>
        </p:nvSpPr>
        <p:spPr bwMode="auto">
          <a:xfrm>
            <a:off x="2411413" y="2492375"/>
            <a:ext cx="1081087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0484" name="Line 6"/>
          <p:cNvSpPr>
            <a:spLocks noChangeShapeType="1"/>
          </p:cNvSpPr>
          <p:nvPr/>
        </p:nvSpPr>
        <p:spPr bwMode="auto">
          <a:xfrm>
            <a:off x="1835150" y="3141663"/>
            <a:ext cx="1657350" cy="3587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0485" name="Line 7"/>
          <p:cNvSpPr>
            <a:spLocks noChangeShapeType="1"/>
          </p:cNvSpPr>
          <p:nvPr/>
        </p:nvSpPr>
        <p:spPr bwMode="auto">
          <a:xfrm flipV="1">
            <a:off x="1979613" y="3141663"/>
            <a:ext cx="1439862" cy="3587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0486" name="Line 8"/>
          <p:cNvSpPr>
            <a:spLocks noChangeShapeType="1"/>
          </p:cNvSpPr>
          <p:nvPr/>
        </p:nvSpPr>
        <p:spPr bwMode="auto">
          <a:xfrm>
            <a:off x="2195513" y="4076700"/>
            <a:ext cx="1296987" cy="431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0487" name="Line 9"/>
          <p:cNvSpPr>
            <a:spLocks noChangeShapeType="1"/>
          </p:cNvSpPr>
          <p:nvPr/>
        </p:nvSpPr>
        <p:spPr bwMode="auto">
          <a:xfrm>
            <a:off x="3059113" y="4797425"/>
            <a:ext cx="5048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0488" name="Line 10"/>
          <p:cNvSpPr>
            <a:spLocks noChangeShapeType="1"/>
          </p:cNvSpPr>
          <p:nvPr/>
        </p:nvSpPr>
        <p:spPr bwMode="auto">
          <a:xfrm>
            <a:off x="2771775" y="5516563"/>
            <a:ext cx="7207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557338"/>
            <a:ext cx="8229600" cy="4525962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800" b="1" smtClean="0"/>
              <a:t>Citace a zdroje:</a:t>
            </a:r>
            <a:r>
              <a:rPr lang="cs-CZ" sz="1600" b="1" smtClean="0"/>
              <a:t> </a:t>
            </a:r>
            <a:r>
              <a:rPr lang="cs-CZ" sz="1600" smtClean="0"/>
              <a:t>ilustrace: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000" smtClean="0">
                <a:hlinkClick r:id="rId2"/>
              </a:rPr>
              <a:t>http://cs.wikipedia.org/wiki/Soubor:Leaf_1_web.jpg</a:t>
            </a:r>
            <a:endParaRPr lang="cs-CZ" sz="2000" smtClean="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000" smtClean="0">
                <a:hlinkClick r:id="rId3"/>
              </a:rPr>
              <a:t>http://cs.wikipedia.org/wiki/Soubor:Lil_regale_01Infl_China_Sichuan_Pingwu_09_06_04.jpg</a:t>
            </a:r>
            <a:endParaRPr lang="cs-CZ" sz="2000" smtClean="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000" smtClean="0">
                <a:hlinkClick r:id="rId4"/>
              </a:rPr>
              <a:t>http://cs.wikipedia.org/wiki/Soubor:Amaryllis_stamens_aka.jpg</a:t>
            </a:r>
            <a:endParaRPr lang="cs-CZ" sz="2000" smtClean="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000" smtClean="0">
                <a:hlinkClick r:id="rId5"/>
              </a:rPr>
              <a:t>http://cs.wikipedia.org/wiki/Soubor:Amaryllis_stigma.jpg</a:t>
            </a:r>
            <a:endParaRPr lang="cs-CZ" sz="2000" smtClean="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000" smtClean="0">
                <a:hlinkClick r:id="rId6"/>
              </a:rPr>
              <a:t>http://cs.wikipedia.org/wiki/Soubor:Rowanberries_in_late_August_2004_in_Helsinki.jpg</a:t>
            </a:r>
            <a:endParaRPr lang="cs-CZ" sz="2000" smtClean="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1600" smtClean="0"/>
              <a:t>www.office.microsoft.com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cs-CZ" sz="2000" smtClean="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000" smtClean="0"/>
              <a:t>text: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000" smtClean="0"/>
              <a:t> </a:t>
            </a:r>
            <a:r>
              <a:rPr lang="cs-CZ" sz="1800" smtClean="0"/>
              <a:t>Sirotková Eva.,Žižková, Libuše. Přírodopis pro 7.ročník zvláštní školy. Ostrava-Hrabůvka:Moravapress s.r.o.,1995., Úvod do botaniky, s.63 -67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000" smtClean="0"/>
              <a:t>    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138</TotalTime>
  <Words>308</Words>
  <Application>Microsoft Office PowerPoint</Application>
  <PresentationFormat>On-screen Show (4:3)</PresentationFormat>
  <Paragraphs>77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2" baseType="lpstr">
      <vt:lpstr>Arial</vt:lpstr>
      <vt:lpstr>Calibri</vt:lpstr>
      <vt:lpstr>Výchozí návrh</vt:lpstr>
      <vt:lpstr>Snímek 1</vt:lpstr>
      <vt:lpstr>Anotace: list, květ, květenství</vt:lpstr>
      <vt:lpstr>List</vt:lpstr>
      <vt:lpstr>květ</vt:lpstr>
      <vt:lpstr>Květenství</vt:lpstr>
      <vt:lpstr>Snímek 6</vt:lpstr>
      <vt:lpstr>Spoj šipkami, co k sobě patří</vt:lpstr>
      <vt:lpstr>Snímek 8</vt:lpstr>
      <vt:lpstr>Snímek 9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COMFOR</dc:creator>
  <cp:lastModifiedBy>COMFOR</cp:lastModifiedBy>
  <cp:revision>7</cp:revision>
  <dcterms:created xsi:type="dcterms:W3CDTF">2013-04-06T16:26:56Z</dcterms:created>
  <dcterms:modified xsi:type="dcterms:W3CDTF">2013-05-23T16:28:12Z</dcterms:modified>
</cp:coreProperties>
</file>