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70" r:id="rId8"/>
    <p:sldId id="264" r:id="rId9"/>
    <p:sldId id="265" r:id="rId10"/>
    <p:sldId id="266" r:id="rId11"/>
    <p:sldId id="267" r:id="rId12"/>
    <p:sldId id="268" r:id="rId13"/>
    <p:sldId id="271" r:id="rId14"/>
    <p:sldId id="269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800000"/>
    <a:srgbClr val="006600"/>
    <a:srgbClr val="0066FF"/>
    <a:srgbClr val="FF6600"/>
    <a:srgbClr val="B4EA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VY_32_Přírodopis_5_Byliny a dřeviny, ZŠ praktická7.r. -</a:t>
          </a:r>
          <a:r>
            <a:rPr lang="cs-CZ" sz="1600" dirty="0" smtClean="0"/>
            <a:t>TÉMA: Stonek bylin a dřevin, pokojové a okrasné rostliny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Kopřivnice, Štramberská 189, 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Vlastimil Kopečný</a:t>
          </a:r>
        </a:p>
        <a:p>
          <a:pPr algn="l" rtl="0"/>
          <a:r>
            <a:rPr lang="cs-CZ" sz="1600" dirty="0" smtClean="0"/>
            <a:t>VYTVOŘENO: 19. 3.2013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 1. 07 /1.4.00/21.1737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E7F14C03-D67D-4A82-8887-4A41904268DD}" type="pres">
      <dgm:prSet presAssocID="{4C35D32F-0EAB-4CD7-82EE-45574DC2A586}" presName="vertSpace4" presStyleLbl="node1" presStyleIdx="2" presStyleCnt="4"/>
      <dgm:spPr/>
    </dgm:pt>
    <dgm:pt modelId="{D699FC7A-A1D1-4730-93D3-51E197A3376C}" type="pres">
      <dgm:prSet presAssocID="{4C35D32F-0EAB-4CD7-82EE-45574DC2A586}" presName="circle4" presStyleLbl="node1" presStyleIdx="3" presStyleCnt="4"/>
      <dgm:spPr/>
    </dgm:pt>
    <dgm:pt modelId="{66FE7F87-EA69-4EF8-86F8-F43548846DDB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902384-A84A-417E-997B-6A372FB09A33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6FD66D-FBA9-4CB0-9B53-0FFD93524C7A}" type="presOf" srcId="{4C35D32F-0EAB-4CD7-82EE-45574DC2A586}" destId="{66FE7F87-EA69-4EF8-86F8-F43548846DDB}" srcOrd="0" destOrd="0" presId="urn:microsoft.com/office/officeart/2005/8/layout/target3"/>
    <dgm:cxn modelId="{87DF1C74-387F-4308-9FDB-62E33E2273ED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0C1904BE-C389-4791-A4B4-9F91BEFE52B5}" type="presOf" srcId="{4C35D32F-0EAB-4CD7-82EE-45574DC2A586}" destId="{4F902384-A84A-417E-997B-6A372FB09A33}" srcOrd="1" destOrd="0" presId="urn:microsoft.com/office/officeart/2005/8/layout/target3"/>
    <dgm:cxn modelId="{D0538DB1-09A2-4EF7-901F-274B98296E84}" type="presOf" srcId="{757F3AB3-0718-4624-B441-E567A8F0AB56}" destId="{333A1088-737F-45CB-B68E-254E46348037}" srcOrd="0" destOrd="0" presId="urn:microsoft.com/office/officeart/2005/8/layout/target3"/>
    <dgm:cxn modelId="{70CA0D9B-9995-4BDF-932A-69B7C9F9B45A}" type="presOf" srcId="{B651F6E3-6281-48DB-9319-2AEAFDAE7572}" destId="{6BB5E863-4638-4E1D-BFDE-399D028AC4ED}" srcOrd="1" destOrd="0" presId="urn:microsoft.com/office/officeart/2005/8/layout/target3"/>
    <dgm:cxn modelId="{A8B29441-3E53-4E37-B1CF-52EAF2DAF56A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3889385-FB54-4E80-B799-ED3F3E3FCFDB}" type="presOf" srcId="{D1D4F407-5343-4D3F-B5B9-D407B03CAEB4}" destId="{D005CE8C-CC26-4C3E-AC11-E15060ECD759}" srcOrd="0" destOrd="0" presId="urn:microsoft.com/office/officeart/2005/8/layout/target3"/>
    <dgm:cxn modelId="{CBA0EC49-730A-4E45-81E3-1B52DFE11358}" type="presOf" srcId="{D1B46980-6531-4606-95E6-44980827E919}" destId="{6140AFEC-043D-4C43-A2F9-D0F5331DF3A3}" srcOrd="0" destOrd="0" presId="urn:microsoft.com/office/officeart/2005/8/layout/target3"/>
    <dgm:cxn modelId="{8BF33743-2E67-4859-8FC3-A305B03EC102}" type="presOf" srcId="{D1D4F407-5343-4D3F-B5B9-D407B03CAEB4}" destId="{AED2198E-93D5-4001-81B4-73124B309672}" srcOrd="1" destOrd="0" presId="urn:microsoft.com/office/officeart/2005/8/layout/target3"/>
    <dgm:cxn modelId="{F9221B46-E1F1-40AD-AAA8-C8248BD8848C}" type="presParOf" srcId="{333A1088-737F-45CB-B68E-254E46348037}" destId="{F5ABB229-8D3B-4694-996A-96F23CF14429}" srcOrd="0" destOrd="0" presId="urn:microsoft.com/office/officeart/2005/8/layout/target3"/>
    <dgm:cxn modelId="{8AEF9B65-F939-4BE1-AFDF-C083657245F2}" type="presParOf" srcId="{333A1088-737F-45CB-B68E-254E46348037}" destId="{F41139FD-01EE-4571-8B17-4FB00FC51163}" srcOrd="1" destOrd="0" presId="urn:microsoft.com/office/officeart/2005/8/layout/target3"/>
    <dgm:cxn modelId="{EF42C52F-963D-409C-9883-C938B723A945}" type="presParOf" srcId="{333A1088-737F-45CB-B68E-254E46348037}" destId="{D005CE8C-CC26-4C3E-AC11-E15060ECD759}" srcOrd="2" destOrd="0" presId="urn:microsoft.com/office/officeart/2005/8/layout/target3"/>
    <dgm:cxn modelId="{02B38D89-F61B-4D90-9D85-299A42D165A7}" type="presParOf" srcId="{333A1088-737F-45CB-B68E-254E46348037}" destId="{2C702D82-9B77-49B7-9568-BB8EB47C3372}" srcOrd="3" destOrd="0" presId="urn:microsoft.com/office/officeart/2005/8/layout/target3"/>
    <dgm:cxn modelId="{B5AEE1C2-18A4-4CB8-9C1B-7436A69769F0}" type="presParOf" srcId="{333A1088-737F-45CB-B68E-254E46348037}" destId="{A52A0455-90FF-4808-ABD0-F02540D31D5A}" srcOrd="4" destOrd="0" presId="urn:microsoft.com/office/officeart/2005/8/layout/target3"/>
    <dgm:cxn modelId="{F8861875-9056-4473-9982-EDA8DCD4B3F3}" type="presParOf" srcId="{333A1088-737F-45CB-B68E-254E46348037}" destId="{6140AFEC-043D-4C43-A2F9-D0F5331DF3A3}" srcOrd="5" destOrd="0" presId="urn:microsoft.com/office/officeart/2005/8/layout/target3"/>
    <dgm:cxn modelId="{71B9B297-BE4F-4D2A-AD52-FA32C44328F5}" type="presParOf" srcId="{333A1088-737F-45CB-B68E-254E46348037}" destId="{9358AC05-5D7D-4327-9F80-1AD486AEA664}" srcOrd="6" destOrd="0" presId="urn:microsoft.com/office/officeart/2005/8/layout/target3"/>
    <dgm:cxn modelId="{A7354482-3FD6-478A-B6D4-54443331A080}" type="presParOf" srcId="{333A1088-737F-45CB-B68E-254E46348037}" destId="{313FC574-E1CD-4FB4-B054-0B805CE0447D}" srcOrd="7" destOrd="0" presId="urn:microsoft.com/office/officeart/2005/8/layout/target3"/>
    <dgm:cxn modelId="{CC383434-BAB4-4EA6-AD27-03BCD4B2218F}" type="presParOf" srcId="{333A1088-737F-45CB-B68E-254E46348037}" destId="{619D679B-A015-4ECF-8348-D1034C574F40}" srcOrd="8" destOrd="0" presId="urn:microsoft.com/office/officeart/2005/8/layout/target3"/>
    <dgm:cxn modelId="{B8B60744-0E99-48F1-AA61-ACF95636C3A5}" type="presParOf" srcId="{333A1088-737F-45CB-B68E-254E46348037}" destId="{E7F14C03-D67D-4A82-8887-4A41904268DD}" srcOrd="9" destOrd="0" presId="urn:microsoft.com/office/officeart/2005/8/layout/target3"/>
    <dgm:cxn modelId="{359E6FC9-E851-478F-B89E-AD912C424019}" type="presParOf" srcId="{333A1088-737F-45CB-B68E-254E46348037}" destId="{D699FC7A-A1D1-4730-93D3-51E197A3376C}" srcOrd="10" destOrd="0" presId="urn:microsoft.com/office/officeart/2005/8/layout/target3"/>
    <dgm:cxn modelId="{93D68A6F-4449-4F19-8C0F-0E987D03F3FF}" type="presParOf" srcId="{333A1088-737F-45CB-B68E-254E46348037}" destId="{66FE7F87-EA69-4EF8-86F8-F43548846DDB}" srcOrd="11" destOrd="0" presId="urn:microsoft.com/office/officeart/2005/8/layout/target3"/>
    <dgm:cxn modelId="{2101E5E9-13DE-4325-8C2E-F547BA526832}" type="presParOf" srcId="{333A1088-737F-45CB-B68E-254E46348037}" destId="{AED2198E-93D5-4001-81B4-73124B309672}" srcOrd="12" destOrd="0" presId="urn:microsoft.com/office/officeart/2005/8/layout/target3"/>
    <dgm:cxn modelId="{705E1978-949E-4D59-B467-4B10DDFB05C6}" type="presParOf" srcId="{333A1088-737F-45CB-B68E-254E46348037}" destId="{2BE915AB-18AA-4053-B92C-3BFC9ED204BB}" srcOrd="13" destOrd="0" presId="urn:microsoft.com/office/officeart/2005/8/layout/target3"/>
    <dgm:cxn modelId="{56F2E3DD-5413-4E0B-ACCF-A07F491A0411}" type="presParOf" srcId="{333A1088-737F-45CB-B68E-254E46348037}" destId="{6BB5E863-4638-4E1D-BFDE-399D028AC4ED}" srcOrd="14" destOrd="0" presId="urn:microsoft.com/office/officeart/2005/8/layout/target3"/>
    <dgm:cxn modelId="{F54669B2-5476-42CF-97F2-4D11E2C59713}" type="presParOf" srcId="{333A1088-737F-45CB-B68E-254E46348037}" destId="{4F902384-A84A-417E-997B-6A372FB09A3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Kopřivnice, Štramberská 189, příspěvková organizace</a:t>
          </a:r>
          <a:endParaRPr lang="cs-CZ" sz="1600" kern="1200" dirty="0"/>
        </a:p>
      </dsp:txBody>
      <dsp:txXfrm>
        <a:off x="1258000" y="0"/>
        <a:ext cx="6498543" cy="541389"/>
      </dsp:txXfrm>
    </dsp:sp>
    <dsp:sp modelId="{A52A0455-90FF-4808-ABD0-F02540D31D5A}">
      <dsp:nvSpPr>
        <dsp:cNvPr id="0" name=""/>
        <dsp:cNvSpPr/>
      </dsp:nvSpPr>
      <dsp:spPr>
        <a:xfrm>
          <a:off x="334387" y="541389"/>
          <a:ext cx="1878939" cy="187893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541389"/>
          <a:ext cx="6498543" cy="1878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Vlastimil Kopečný</a:t>
          </a:r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VYTVOŘENO: 19. 3.2013</a:t>
          </a:r>
          <a:endParaRPr lang="cs-CZ" sz="1600" kern="1200" dirty="0"/>
        </a:p>
      </dsp:txBody>
      <dsp:txXfrm>
        <a:off x="1273857" y="541389"/>
        <a:ext cx="6498543" cy="541389"/>
      </dsp:txXfrm>
    </dsp:sp>
    <dsp:sp modelId="{313FC574-E1CD-4FB4-B054-0B805CE0447D}">
      <dsp:nvSpPr>
        <dsp:cNvPr id="0" name=""/>
        <dsp:cNvSpPr/>
      </dsp:nvSpPr>
      <dsp:spPr>
        <a:xfrm>
          <a:off x="668774" y="1082778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1082778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VY_32_Přírodopis_5_Byliny a dřeviny, ZŠ praktická7.r. -</a:t>
          </a:r>
          <a:r>
            <a:rPr lang="cs-CZ" sz="1600" kern="1200" dirty="0" smtClean="0"/>
            <a:t>TÉMA: Stonek bylin a dřevin, pokojové a okrasné rostliny</a:t>
          </a:r>
          <a:endParaRPr lang="cs-CZ" sz="1600" kern="1200" dirty="0"/>
        </a:p>
      </dsp:txBody>
      <dsp:txXfrm>
        <a:off x="1273857" y="1082778"/>
        <a:ext cx="6498543" cy="541389"/>
      </dsp:txXfrm>
    </dsp:sp>
    <dsp:sp modelId="{D699FC7A-A1D1-4730-93D3-51E197A3376C}">
      <dsp:nvSpPr>
        <dsp:cNvPr id="0" name=""/>
        <dsp:cNvSpPr/>
      </dsp:nvSpPr>
      <dsp:spPr>
        <a:xfrm>
          <a:off x="1003162" y="1624167"/>
          <a:ext cx="541389" cy="54138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E7F87-EA69-4EF8-86F8-F43548846DDB}">
      <dsp:nvSpPr>
        <dsp:cNvPr id="0" name=""/>
        <dsp:cNvSpPr/>
      </dsp:nvSpPr>
      <dsp:spPr>
        <a:xfrm>
          <a:off x="1273857" y="1624167"/>
          <a:ext cx="6498543" cy="5413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 1. 07 /1.4.00/21.1737 </a:t>
          </a:r>
          <a:endParaRPr lang="cs-CZ" sz="2000" kern="1200" dirty="0"/>
        </a:p>
      </dsp:txBody>
      <dsp:txXfrm>
        <a:off x="1273857" y="1624167"/>
        <a:ext cx="6498543" cy="541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4E2C9-7445-44D3-8B0B-292BAA75E0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AAE1F-8A90-47FE-95FF-6946797968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2A0AB-95CE-45B7-9B10-677201BB39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6E6CD-9392-4A6D-8161-41DBF2AF8B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8540E-5ABE-4E7B-A023-DEB6033451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246854-83A4-4674-951A-11467B54BD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EB5363-174F-4BFF-9394-1F2E04FD88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8E179-B8CB-40A7-9F2B-5322203CCE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C0803-CA9C-499A-AA37-5B936082C2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66074-9DAC-4994-A381-20E5CED75D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BDC36-FC14-465F-8197-DD7EF32BF3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8873F-DBFA-41B2-A01D-AE7A49A169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2E03D9-7907-43D4-837A-89971DCFB0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CF7EDEC2-0057-4672-A136-CCCEECCC8A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362" name="Podnadpis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cs-CZ" smtClean="0"/>
          </a:p>
        </p:txBody>
      </p:sp>
      <p:pic>
        <p:nvPicPr>
          <p:cNvPr id="15363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b="1" smtClean="0"/>
              <a:t>Anotace: byliny a dřeviny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2000" smtClean="0"/>
              <a:t>Shrnutí učiva stonek bylin, stonek dřevin, ovocné stromy a keře, štěpování, význam štěpování, pokojové a okrasné rostliny.</a:t>
            </a:r>
          </a:p>
          <a:p>
            <a:pPr eaLnBrk="1" hangingPunct="1">
              <a:buFontTx/>
              <a:buNone/>
            </a:pPr>
            <a:r>
              <a:rPr lang="cs-CZ" sz="2000" smtClean="0"/>
              <a:t> Kontrolní úkoly, kdy žáci aplikují své znalosti při doplňování správných slov do vět. Úkoly jsou  vhodné k využití interaktivní tabule, kdy žáci spojují šipkami nebo dopisují do vět. Lze využít také ke kontrolnímu testování.</a:t>
            </a:r>
          </a:p>
          <a:p>
            <a:pPr eaLnBrk="1" hangingPunct="1">
              <a:buFontTx/>
              <a:buNone/>
            </a:pPr>
            <a:r>
              <a:rPr lang="cs-CZ" sz="2000" smtClean="0"/>
              <a:t>Po splnění úkolu následuje správné řešení pro kontrolu. Úkoly lze vypracovat jak samostatně, tak lze využít pro skupinovou práci.</a:t>
            </a:r>
          </a:p>
          <a:p>
            <a:pPr eaLnBrk="1" hangingPunct="1">
              <a:buFontTx/>
              <a:buNone/>
            </a:pPr>
            <a:r>
              <a:rPr lang="cs-CZ" sz="2000" smtClean="0"/>
              <a:t>Při pilotáži bylo vhodně využito interaktivní tabule a ověřeno, že rozsah učiva je pro žáky vhodný. Zadané úkoly jsou žáci schopni splnit samostatně.</a:t>
            </a:r>
          </a:p>
          <a:p>
            <a:pPr eaLnBrk="1" hangingPunct="1">
              <a:buFontTx/>
              <a:buNone/>
            </a:pPr>
            <a:endParaRPr lang="cs-CZ" sz="2000" smtClean="0"/>
          </a:p>
          <a:p>
            <a:pPr eaLnBrk="1" hangingPunct="1">
              <a:buFontTx/>
              <a:buNone/>
            </a:pP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Rostliny a jejich rozdělení</a:t>
            </a:r>
          </a:p>
        </p:txBody>
      </p:sp>
      <p:sp>
        <p:nvSpPr>
          <p:cNvPr id="17410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800" b="1" smtClean="0"/>
              <a:t>rostliny – dřeviny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               -  byliny</a:t>
            </a:r>
          </a:p>
          <a:p>
            <a:pPr eaLnBrk="1" hangingPunct="1">
              <a:buFontTx/>
              <a:buNone/>
            </a:pPr>
            <a:endParaRPr lang="cs-CZ" sz="2800" b="1" smtClean="0"/>
          </a:p>
          <a:p>
            <a:pPr eaLnBrk="1" hangingPunct="1">
              <a:buFontTx/>
              <a:buNone/>
            </a:pPr>
            <a:r>
              <a:rPr lang="cs-CZ" sz="2800" b="1" smtClean="0"/>
              <a:t>dřeviny – stromy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               - keře</a:t>
            </a:r>
          </a:p>
        </p:txBody>
      </p:sp>
      <p:pic>
        <p:nvPicPr>
          <p:cNvPr id="17411" name="Picture 9" descr="MC900027245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919788" y="1849438"/>
            <a:ext cx="1493837" cy="1685925"/>
          </a:xfrm>
        </p:spPr>
      </p:pic>
      <p:pic>
        <p:nvPicPr>
          <p:cNvPr id="17412" name="Picture 10" descr="MP900201203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13325" y="3938588"/>
            <a:ext cx="3306763" cy="2187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Stonek dřevin</a:t>
            </a:r>
          </a:p>
        </p:txBody>
      </p:sp>
      <p:sp>
        <p:nvSpPr>
          <p:cNvPr id="18434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4EABD"/>
          </a:solidFill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2800" smtClean="0"/>
              <a:t> </a:t>
            </a:r>
            <a:r>
              <a:rPr lang="cs-CZ" b="1" smtClean="0"/>
              <a:t>Stavba stonku</a:t>
            </a:r>
          </a:p>
          <a:p>
            <a:pPr algn="ctr" eaLnBrk="1" hangingPunct="1">
              <a:buFontTx/>
              <a:buNone/>
            </a:pPr>
            <a:r>
              <a:rPr lang="cs-CZ" b="1" smtClean="0"/>
              <a:t>dřevin</a:t>
            </a:r>
          </a:p>
          <a:p>
            <a:pPr algn="ctr" eaLnBrk="1" hangingPunct="1">
              <a:buFontTx/>
              <a:buNone/>
            </a:pPr>
            <a:endParaRPr lang="cs-CZ" b="1" smtClean="0"/>
          </a:p>
          <a:p>
            <a:pPr eaLnBrk="1" hangingPunct="1">
              <a:buFontTx/>
              <a:buNone/>
            </a:pPr>
            <a:r>
              <a:rPr lang="cs-CZ" sz="2800" b="1" smtClean="0"/>
              <a:t>           - kůra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           - lýko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           - dřevo</a:t>
            </a:r>
          </a:p>
        </p:txBody>
      </p:sp>
      <p:pic>
        <p:nvPicPr>
          <p:cNvPr id="18435" name="Picture 9" descr="MC900193374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1936750"/>
            <a:ext cx="4038600" cy="38512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8229600" cy="1143000"/>
          </a:xfrm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Stonek bylin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4038600" cy="4525963"/>
          </a:xfrm>
          <a:solidFill>
            <a:srgbClr val="B4EABD"/>
          </a:solidFill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2800" b="1" smtClean="0"/>
              <a:t>Stavba stonku bylin</a:t>
            </a:r>
          </a:p>
          <a:p>
            <a:pPr eaLnBrk="1" hangingPunct="1">
              <a:buFontTx/>
              <a:buChar char="-"/>
            </a:pPr>
            <a:r>
              <a:rPr lang="cs-CZ" sz="1800" b="1" smtClean="0"/>
              <a:t>lodyha – stonek s listy</a:t>
            </a:r>
          </a:p>
          <a:p>
            <a:pPr eaLnBrk="1" hangingPunct="1">
              <a:buFontTx/>
              <a:buNone/>
            </a:pPr>
            <a:r>
              <a:rPr lang="cs-CZ" sz="1800" b="1" smtClean="0"/>
              <a:t>                    hluchavka</a:t>
            </a:r>
            <a:r>
              <a:rPr lang="cs-CZ" sz="2400" b="1" smtClean="0"/>
              <a:t>      </a:t>
            </a:r>
          </a:p>
          <a:p>
            <a:pPr eaLnBrk="1" hangingPunct="1">
              <a:buFontTx/>
              <a:buChar char="-"/>
            </a:pPr>
            <a:endParaRPr lang="cs-CZ" sz="2400" b="1" smtClean="0"/>
          </a:p>
          <a:p>
            <a:pPr eaLnBrk="1" hangingPunct="1">
              <a:buFontTx/>
              <a:buChar char="-"/>
            </a:pPr>
            <a:r>
              <a:rPr lang="cs-CZ" sz="1800" b="1" smtClean="0"/>
              <a:t>stvol –   stonek bez listů</a:t>
            </a:r>
          </a:p>
          <a:p>
            <a:pPr eaLnBrk="1" hangingPunct="1">
              <a:buFontTx/>
              <a:buNone/>
            </a:pPr>
            <a:r>
              <a:rPr lang="cs-CZ" sz="1800" b="1" smtClean="0"/>
              <a:t>                    prvosenka</a:t>
            </a:r>
          </a:p>
          <a:p>
            <a:pPr eaLnBrk="1" hangingPunct="1">
              <a:buFontTx/>
              <a:buChar char="-"/>
            </a:pPr>
            <a:endParaRPr lang="cs-CZ" sz="2400" b="1" smtClean="0"/>
          </a:p>
          <a:p>
            <a:pPr eaLnBrk="1" hangingPunct="1">
              <a:buFontTx/>
              <a:buChar char="-"/>
            </a:pPr>
            <a:r>
              <a:rPr lang="cs-CZ" sz="1800" b="1" smtClean="0"/>
              <a:t>stéblo – dutý stonek - žito</a:t>
            </a:r>
          </a:p>
        </p:txBody>
      </p:sp>
      <p:pic>
        <p:nvPicPr>
          <p:cNvPr id="19459" name="Picture 9" descr="MC900027474[1]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19700" y="1916113"/>
            <a:ext cx="2160588" cy="1762125"/>
          </a:xfrm>
        </p:spPr>
      </p:pic>
      <p:pic>
        <p:nvPicPr>
          <p:cNvPr id="19460" name="Picture 11" descr="&amp;Zcaron;ito seté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4221163"/>
            <a:ext cx="23812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Spoj šipkami, co k sobě patří</a:t>
            </a:r>
          </a:p>
        </p:txBody>
      </p:sp>
      <p:sp>
        <p:nvSpPr>
          <p:cNvPr id="20482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byliny mají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dřeviny mají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dřeviny jsou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stavba dřevnatého stonku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stonkem bylin je</a:t>
            </a:r>
          </a:p>
        </p:txBody>
      </p:sp>
      <p:sp>
        <p:nvSpPr>
          <p:cNvPr id="20483" name="Rectangle 5"/>
          <p:cNvSpPr>
            <a:spLocks noGrp="1" noChangeArrowheads="1"/>
          </p:cNvSpPr>
          <p:nvPr>
            <p:ph type="body" sz="half" idx="2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stonek převážně dužnatý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stonek převážně dřevnatý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hrušeň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smrk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jahoda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kůra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lýko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stvol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lodyha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dřevo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stéblo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3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byliny mají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dřeviny mají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dřeviny jsou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stavba dřevnatého stonku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stonkem bylin je</a:t>
            </a:r>
          </a:p>
        </p:txBody>
      </p:sp>
      <p:sp>
        <p:nvSpPr>
          <p:cNvPr id="21506" name="Rectangle 4"/>
          <p:cNvSpPr>
            <a:spLocks noGrp="1" noChangeArrowheads="1"/>
          </p:cNvSpPr>
          <p:nvPr>
            <p:ph type="body" sz="half" idx="2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stonek převážně dužnatý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stonek převážně dřevnatý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hrušeň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smrk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jahoda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kůra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lýko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stvol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lodyha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dřevo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stéblo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</p:txBody>
      </p:sp>
      <p:sp>
        <p:nvSpPr>
          <p:cNvPr id="21507" name="Line 6"/>
          <p:cNvSpPr>
            <a:spLocks noChangeShapeType="1"/>
          </p:cNvSpPr>
          <p:nvPr/>
        </p:nvSpPr>
        <p:spPr bwMode="auto">
          <a:xfrm flipV="1">
            <a:off x="2195513" y="1773238"/>
            <a:ext cx="252095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08" name="Line 7"/>
          <p:cNvSpPr>
            <a:spLocks noChangeShapeType="1"/>
          </p:cNvSpPr>
          <p:nvPr/>
        </p:nvSpPr>
        <p:spPr bwMode="auto">
          <a:xfrm flipV="1">
            <a:off x="2411413" y="2133600"/>
            <a:ext cx="2232025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09" name="Line 8"/>
          <p:cNvSpPr>
            <a:spLocks noChangeShapeType="1"/>
          </p:cNvSpPr>
          <p:nvPr/>
        </p:nvSpPr>
        <p:spPr bwMode="auto">
          <a:xfrm flipV="1">
            <a:off x="2411413" y="2781300"/>
            <a:ext cx="230505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10" name="Line 9"/>
          <p:cNvSpPr>
            <a:spLocks noChangeShapeType="1"/>
          </p:cNvSpPr>
          <p:nvPr/>
        </p:nvSpPr>
        <p:spPr bwMode="auto">
          <a:xfrm flipV="1">
            <a:off x="2411413" y="3068638"/>
            <a:ext cx="230505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11" name="Line 10"/>
          <p:cNvSpPr>
            <a:spLocks noChangeShapeType="1"/>
          </p:cNvSpPr>
          <p:nvPr/>
        </p:nvSpPr>
        <p:spPr bwMode="auto">
          <a:xfrm flipV="1">
            <a:off x="4284663" y="4076700"/>
            <a:ext cx="503237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12" name="Line 11"/>
          <p:cNvSpPr>
            <a:spLocks noChangeShapeType="1"/>
          </p:cNvSpPr>
          <p:nvPr/>
        </p:nvSpPr>
        <p:spPr bwMode="auto">
          <a:xfrm flipV="1">
            <a:off x="4284663" y="4365625"/>
            <a:ext cx="503237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13" name="Line 12"/>
          <p:cNvSpPr>
            <a:spLocks noChangeShapeType="1"/>
          </p:cNvSpPr>
          <p:nvPr/>
        </p:nvSpPr>
        <p:spPr bwMode="auto">
          <a:xfrm>
            <a:off x="4284663" y="4724400"/>
            <a:ext cx="503237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14" name="Line 13"/>
          <p:cNvSpPr>
            <a:spLocks noChangeShapeType="1"/>
          </p:cNvSpPr>
          <p:nvPr/>
        </p:nvSpPr>
        <p:spPr bwMode="auto">
          <a:xfrm flipV="1">
            <a:off x="2987675" y="4797425"/>
            <a:ext cx="1728788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15" name="Line 14"/>
          <p:cNvSpPr>
            <a:spLocks noChangeShapeType="1"/>
          </p:cNvSpPr>
          <p:nvPr/>
        </p:nvSpPr>
        <p:spPr bwMode="auto">
          <a:xfrm flipV="1">
            <a:off x="2987675" y="5084763"/>
            <a:ext cx="1655763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16" name="Line 15"/>
          <p:cNvSpPr>
            <a:spLocks noChangeShapeType="1"/>
          </p:cNvSpPr>
          <p:nvPr/>
        </p:nvSpPr>
        <p:spPr bwMode="auto">
          <a:xfrm>
            <a:off x="2987675" y="5084763"/>
            <a:ext cx="1800225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ovocné stromy </a:t>
            </a:r>
          </a:p>
        </p:txBody>
      </p:sp>
      <p:sp>
        <p:nvSpPr>
          <p:cNvPr id="22530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b="1" smtClean="0"/>
              <a:t>hrušeň                třešeň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meruňka             broskvoň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švestka              jabloň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meruňka             ořešák</a:t>
            </a:r>
          </a:p>
          <a:p>
            <a:pPr eaLnBrk="1" hangingPunct="1">
              <a:buFontTx/>
              <a:buNone/>
            </a:pPr>
            <a:endParaRPr lang="cs-CZ" sz="2400" b="1" smtClean="0"/>
          </a:p>
          <a:p>
            <a:pPr eaLnBrk="1" hangingPunct="1">
              <a:buFontTx/>
              <a:buNone/>
            </a:pPr>
            <a:r>
              <a:rPr lang="cs-CZ" sz="2400" b="1" u="sng" smtClean="0"/>
              <a:t>Štěpování</a:t>
            </a:r>
            <a:r>
              <a:rPr lang="cs-CZ" sz="2400" b="1" smtClean="0"/>
              <a:t>  - očkováním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                  - roubováním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</a:t>
            </a:r>
            <a:r>
              <a:rPr lang="cs-CZ" sz="1800" b="1" smtClean="0"/>
              <a:t>spojení částí ze dvou různých</a:t>
            </a:r>
            <a:r>
              <a:rPr lang="cs-CZ" sz="2400" b="1" smtClean="0"/>
              <a:t> </a:t>
            </a:r>
            <a:r>
              <a:rPr lang="cs-CZ" sz="1800" b="1" smtClean="0"/>
              <a:t>ovocných dřevin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Význam</a:t>
            </a:r>
            <a:r>
              <a:rPr lang="cs-CZ" sz="1800" b="1" smtClean="0"/>
              <a:t> – dřevina s lepšími plody</a:t>
            </a:r>
          </a:p>
          <a:p>
            <a:pPr eaLnBrk="1" hangingPunct="1">
              <a:buFontTx/>
              <a:buNone/>
            </a:pPr>
            <a:endParaRPr lang="cs-CZ" sz="2400" b="1" smtClean="0"/>
          </a:p>
        </p:txBody>
      </p:sp>
      <p:pic>
        <p:nvPicPr>
          <p:cNvPr id="22531" name="Picture 7" descr="MC900358579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45163" y="1779588"/>
            <a:ext cx="1843087" cy="1825625"/>
          </a:xfrm>
        </p:spPr>
      </p:pic>
      <p:pic>
        <p:nvPicPr>
          <p:cNvPr id="22532" name="Picture 8" descr="MC900358563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745163" y="4325938"/>
            <a:ext cx="1843087" cy="14112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3200" b="1" smtClean="0"/>
              <a:t>ovocné keře</a:t>
            </a:r>
          </a:p>
        </p:txBody>
      </p:sp>
      <p:sp>
        <p:nvSpPr>
          <p:cNvPr id="23554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800" b="1" smtClean="0"/>
              <a:t>maliník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ostružiník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jahodník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rybíz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angrešt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vinná réva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borůvka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josta</a:t>
            </a:r>
          </a:p>
        </p:txBody>
      </p:sp>
      <p:pic>
        <p:nvPicPr>
          <p:cNvPr id="23555" name="Picture 8" descr="MC900358609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19700" y="4300538"/>
            <a:ext cx="3024188" cy="1720850"/>
          </a:xfrm>
        </p:spPr>
      </p:pic>
      <p:pic>
        <p:nvPicPr>
          <p:cNvPr id="23556" name="Picture 10" descr="MC900358611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19700" y="1930400"/>
            <a:ext cx="3097213" cy="20748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dovážené ovoce</a:t>
            </a:r>
          </a:p>
        </p:txBody>
      </p:sp>
      <p:sp>
        <p:nvSpPr>
          <p:cNvPr id="24578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000" b="1" smtClean="0"/>
              <a:t>citron                        datle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pomeranč                 fíky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mandarinka              kivi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grapefruit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banán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ananas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kokosový ořech</a:t>
            </a:r>
          </a:p>
          <a:p>
            <a:pPr eaLnBrk="1" hangingPunct="1">
              <a:buFontTx/>
              <a:buNone/>
            </a:pPr>
            <a:endParaRPr lang="cs-CZ" sz="2000" b="1" smtClean="0"/>
          </a:p>
          <a:p>
            <a:pPr eaLnBrk="1" hangingPunct="1">
              <a:buFontTx/>
              <a:buNone/>
            </a:pPr>
            <a:r>
              <a:rPr lang="cs-CZ" sz="2000" b="1" smtClean="0"/>
              <a:t>Rostou v tropických a subtropických oblastech</a:t>
            </a:r>
            <a:r>
              <a:rPr lang="cs-CZ" sz="2400" b="1" smtClean="0"/>
              <a:t>.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Význam – obsahují cukry a vitamíny. </a:t>
            </a:r>
          </a:p>
          <a:p>
            <a:pPr eaLnBrk="1" hangingPunct="1">
              <a:buFontTx/>
              <a:buNone/>
            </a:pPr>
            <a:endParaRPr lang="cs-CZ" sz="2400" b="1" smtClean="0"/>
          </a:p>
          <a:p>
            <a:pPr eaLnBrk="1" hangingPunct="1">
              <a:buFontTx/>
              <a:buNone/>
            </a:pPr>
            <a:endParaRPr lang="cs-CZ" sz="2400" b="1" smtClean="0"/>
          </a:p>
        </p:txBody>
      </p:sp>
      <p:pic>
        <p:nvPicPr>
          <p:cNvPr id="24579" name="Picture 7" descr="MC900441718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573713" y="1600200"/>
            <a:ext cx="2185987" cy="2185988"/>
          </a:xfrm>
        </p:spPr>
      </p:pic>
      <p:pic>
        <p:nvPicPr>
          <p:cNvPr id="24580" name="Picture 10" descr="MP900406872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435600" y="3938588"/>
            <a:ext cx="2808288" cy="2187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Pokojové a okrasné rostliny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B4EABD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b="1" u="sng" smtClean="0"/>
              <a:t>pěstování v bytech</a:t>
            </a:r>
            <a:r>
              <a:rPr lang="cs-CZ" sz="2400" b="1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        </a:t>
            </a:r>
            <a:r>
              <a:rPr lang="cs-CZ" sz="2000" b="1" smtClean="0"/>
              <a:t>- okrasné květem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         - okrasné listem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rozmnožování    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       </a:t>
            </a:r>
            <a:r>
              <a:rPr lang="cs-CZ" sz="2000" b="1" smtClean="0"/>
              <a:t>- stonkovými řízky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        - listovými řízky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.  </a:t>
            </a:r>
            <a:r>
              <a:rPr lang="cs-CZ" sz="2400" b="1" u="sng" smtClean="0"/>
              <a:t>okrasné rostliny</a:t>
            </a:r>
            <a:r>
              <a:rPr lang="cs-CZ" sz="2400" b="1" smtClean="0"/>
              <a:t> </a:t>
            </a:r>
            <a:r>
              <a:rPr lang="cs-CZ" sz="2000" b="1" smtClean="0"/>
              <a:t>pěstujeme - na zahradách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                        - v parcích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   </a:t>
            </a:r>
          </a:p>
          <a:p>
            <a:pPr eaLnBrk="1" hangingPunct="1">
              <a:lnSpc>
                <a:spcPct val="90000"/>
              </a:lnSpc>
            </a:pPr>
            <a:endParaRPr lang="cs-CZ" sz="2400" smtClean="0"/>
          </a:p>
        </p:txBody>
      </p:sp>
      <p:pic>
        <p:nvPicPr>
          <p:cNvPr id="25603" name="Picture 10" descr="j028190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19700" y="4005263"/>
            <a:ext cx="2952750" cy="1889125"/>
          </a:xfrm>
        </p:spPr>
      </p:pic>
      <p:pic>
        <p:nvPicPr>
          <p:cNvPr id="25604" name="Picture 12" descr="MC900123349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445125" y="1600200"/>
            <a:ext cx="2444750" cy="2185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Do vět doplň správná slova a věty napiš.</a:t>
            </a:r>
          </a:p>
        </p:txBody>
      </p:sp>
      <p:sp>
        <p:nvSpPr>
          <p:cNvPr id="26626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4038600" cy="4525963"/>
          </a:xfrm>
          <a:solidFill>
            <a:srgbClr val="B4EABD"/>
          </a:solidFill>
        </p:spPr>
        <p:txBody>
          <a:bodyPr/>
          <a:lstStyle/>
          <a:p>
            <a:pPr eaLnBrk="1" hangingPunct="1"/>
            <a:r>
              <a:rPr lang="cs-CZ" sz="2400" b="1" dirty="0" smtClean="0"/>
              <a:t>Stonek dřevin nazýváme……..</a:t>
            </a:r>
          </a:p>
          <a:p>
            <a:pPr eaLnBrk="1" hangingPunct="1"/>
            <a:r>
              <a:rPr lang="cs-CZ" sz="2400" b="1" dirty="0" smtClean="0"/>
              <a:t>Stonek bylin je obyčejně………..</a:t>
            </a:r>
          </a:p>
          <a:p>
            <a:pPr eaLnBrk="1" hangingPunct="1"/>
            <a:r>
              <a:rPr lang="cs-CZ" sz="2400" b="1" dirty="0" smtClean="0"/>
              <a:t>Živiny jsou vedeny </a:t>
            </a:r>
            <a:r>
              <a:rPr lang="cs-CZ" sz="2400" b="1" dirty="0" smtClean="0"/>
              <a:t>                z </a:t>
            </a:r>
            <a:r>
              <a:rPr lang="cs-CZ" sz="2400" b="1" dirty="0" smtClean="0"/>
              <a:t>kořene do listů…….</a:t>
            </a:r>
          </a:p>
          <a:p>
            <a:pPr eaLnBrk="1" hangingPunct="1"/>
            <a:r>
              <a:rPr lang="cs-CZ" sz="2400" b="1" dirty="0" smtClean="0"/>
              <a:t>Stromy štěpujeme, abychom……….</a:t>
            </a:r>
          </a:p>
          <a:p>
            <a:pPr eaLnBrk="1" hangingPunct="1"/>
            <a:r>
              <a:rPr lang="cs-CZ" sz="2400" b="1" dirty="0" smtClean="0"/>
              <a:t>Rostlina přijímá kořenem………</a:t>
            </a:r>
          </a:p>
        </p:txBody>
      </p:sp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4716463" y="1628775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/>
              <a:t>stéblo</a:t>
            </a:r>
          </a:p>
        </p:txBody>
      </p:sp>
      <p:sp>
        <p:nvSpPr>
          <p:cNvPr id="26628" name="Rectangle 7"/>
          <p:cNvSpPr>
            <a:spLocks noChangeArrowheads="1"/>
          </p:cNvSpPr>
          <p:nvPr/>
        </p:nvSpPr>
        <p:spPr bwMode="auto">
          <a:xfrm>
            <a:off x="5867400" y="2349500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/>
              <a:t>dužnatý</a:t>
            </a:r>
          </a:p>
        </p:txBody>
      </p:sp>
      <p:sp>
        <p:nvSpPr>
          <p:cNvPr id="26629" name="Rectangle 8"/>
          <p:cNvSpPr>
            <a:spLocks noChangeArrowheads="1"/>
          </p:cNvSpPr>
          <p:nvPr/>
        </p:nvSpPr>
        <p:spPr bwMode="auto">
          <a:xfrm>
            <a:off x="4787900" y="2997200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/>
              <a:t>kmen</a:t>
            </a:r>
          </a:p>
        </p:txBody>
      </p:sp>
      <p:sp>
        <p:nvSpPr>
          <p:cNvPr id="26630" name="Rectangle 9"/>
          <p:cNvSpPr>
            <a:spLocks noChangeArrowheads="1"/>
          </p:cNvSpPr>
          <p:nvPr/>
        </p:nvSpPr>
        <p:spPr bwMode="auto">
          <a:xfrm>
            <a:off x="6227763" y="3500438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/>
              <a:t>cévními</a:t>
            </a:r>
          </a:p>
          <a:p>
            <a:pPr algn="ctr"/>
            <a:r>
              <a:rPr lang="cs-CZ" sz="1800"/>
              <a:t>svazky</a:t>
            </a:r>
          </a:p>
          <a:p>
            <a:pPr algn="ctr"/>
            <a:r>
              <a:rPr lang="cs-CZ" sz="1800"/>
              <a:t>stonku</a:t>
            </a:r>
          </a:p>
        </p:txBody>
      </p:sp>
      <p:sp>
        <p:nvSpPr>
          <p:cNvPr id="26631" name="Rectangle 10"/>
          <p:cNvSpPr>
            <a:spLocks noChangeArrowheads="1"/>
          </p:cNvSpPr>
          <p:nvPr/>
        </p:nvSpPr>
        <p:spPr bwMode="auto">
          <a:xfrm>
            <a:off x="4932363" y="4508500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/>
              <a:t>měli </a:t>
            </a:r>
          </a:p>
          <a:p>
            <a:pPr algn="ctr"/>
            <a:r>
              <a:rPr lang="cs-CZ" sz="1800"/>
              <a:t>lepší</a:t>
            </a:r>
          </a:p>
          <a:p>
            <a:pPr algn="ctr"/>
            <a:r>
              <a:rPr lang="cs-CZ" sz="1800"/>
              <a:t>plody</a:t>
            </a:r>
          </a:p>
        </p:txBody>
      </p:sp>
      <p:sp>
        <p:nvSpPr>
          <p:cNvPr id="26632" name="Rectangle 11"/>
          <p:cNvSpPr>
            <a:spLocks noChangeArrowheads="1"/>
          </p:cNvSpPr>
          <p:nvPr/>
        </p:nvSpPr>
        <p:spPr bwMode="auto">
          <a:xfrm>
            <a:off x="6300788" y="4868863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/>
              <a:t>vodu</a:t>
            </a:r>
          </a:p>
        </p:txBody>
      </p:sp>
      <p:sp>
        <p:nvSpPr>
          <p:cNvPr id="26633" name="Rectangle 12"/>
          <p:cNvSpPr>
            <a:spLocks noChangeArrowheads="1"/>
          </p:cNvSpPr>
          <p:nvPr/>
        </p:nvSpPr>
        <p:spPr bwMode="auto">
          <a:xfrm>
            <a:off x="7308850" y="2781300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/>
              <a:t>květem</a:t>
            </a:r>
          </a:p>
        </p:txBody>
      </p:sp>
      <p:sp>
        <p:nvSpPr>
          <p:cNvPr id="26634" name="Rectangle 13"/>
          <p:cNvSpPr>
            <a:spLocks noChangeArrowheads="1"/>
          </p:cNvSpPr>
          <p:nvPr/>
        </p:nvSpPr>
        <p:spPr bwMode="auto">
          <a:xfrm>
            <a:off x="7524750" y="3933825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/>
              <a:t>je</a:t>
            </a:r>
          </a:p>
          <a:p>
            <a:pPr algn="ctr"/>
            <a:r>
              <a:rPr lang="cs-CZ" sz="1800"/>
              <a:t>rozmnožily</a:t>
            </a:r>
          </a:p>
        </p:txBody>
      </p:sp>
      <p:sp>
        <p:nvSpPr>
          <p:cNvPr id="26635" name="Rectangle 14"/>
          <p:cNvSpPr>
            <a:spLocks noChangeArrowheads="1"/>
          </p:cNvSpPr>
          <p:nvPr/>
        </p:nvSpPr>
        <p:spPr bwMode="auto">
          <a:xfrm>
            <a:off x="7596188" y="5084763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/>
              <a:t>sluneční </a:t>
            </a:r>
          </a:p>
          <a:p>
            <a:pPr algn="ctr"/>
            <a:r>
              <a:rPr lang="cs-CZ" sz="1800"/>
              <a:t>světlo</a:t>
            </a:r>
          </a:p>
        </p:txBody>
      </p:sp>
      <p:sp>
        <p:nvSpPr>
          <p:cNvPr id="26636" name="Rectangle 15"/>
          <p:cNvSpPr>
            <a:spLocks noChangeArrowheads="1"/>
          </p:cNvSpPr>
          <p:nvPr/>
        </p:nvSpPr>
        <p:spPr bwMode="auto">
          <a:xfrm>
            <a:off x="6877050" y="1700213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/>
              <a:t>dřevnatý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4038600" cy="4525963"/>
          </a:xfrm>
          <a:solidFill>
            <a:srgbClr val="B4EABD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Stonek dřevin nazýváme </a:t>
            </a:r>
            <a:r>
              <a:rPr lang="cs-CZ" sz="2400" b="1" dirty="0" smtClean="0">
                <a:solidFill>
                  <a:srgbClr val="FF6600"/>
                </a:solidFill>
              </a:rPr>
              <a:t>kmen</a:t>
            </a:r>
            <a:r>
              <a:rPr lang="cs-CZ" sz="2400" b="1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Stonek bylin je obyčejně </a:t>
            </a:r>
            <a:r>
              <a:rPr lang="cs-CZ" sz="2400" b="1" dirty="0" smtClean="0">
                <a:solidFill>
                  <a:srgbClr val="0066FF"/>
                </a:solidFill>
              </a:rPr>
              <a:t>dužnatý</a:t>
            </a:r>
            <a:r>
              <a:rPr lang="cs-CZ" sz="2400" b="1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b="1" smtClean="0"/>
              <a:t>Živiny jsou vedeny </a:t>
            </a:r>
            <a:r>
              <a:rPr lang="cs-CZ" sz="2400" b="1" smtClean="0"/>
              <a:t>                 z </a:t>
            </a:r>
            <a:r>
              <a:rPr lang="cs-CZ" sz="2400" b="1" smtClean="0"/>
              <a:t>kořene do listů </a:t>
            </a:r>
            <a:r>
              <a:rPr lang="cs-CZ" sz="2400" b="1" smtClean="0">
                <a:solidFill>
                  <a:srgbClr val="006600"/>
                </a:solidFill>
              </a:rPr>
              <a:t>cévními svazky stonku</a:t>
            </a:r>
            <a:r>
              <a:rPr lang="cs-CZ" sz="2400" b="1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Stromy štěpujeme, abychom </a:t>
            </a:r>
            <a:r>
              <a:rPr lang="cs-CZ" sz="2400" b="1" dirty="0" smtClean="0">
                <a:solidFill>
                  <a:srgbClr val="800000"/>
                </a:solidFill>
              </a:rPr>
              <a:t>měli lepší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800000"/>
                </a:solidFill>
              </a:rPr>
              <a:t>plody</a:t>
            </a:r>
            <a:r>
              <a:rPr lang="cs-CZ" sz="2400" b="1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Rostlina přijímá kořenem </a:t>
            </a:r>
            <a:r>
              <a:rPr lang="cs-CZ" sz="2400" b="1" dirty="0" smtClean="0">
                <a:solidFill>
                  <a:srgbClr val="FF0066"/>
                </a:solidFill>
              </a:rPr>
              <a:t>vodu</a:t>
            </a:r>
            <a:r>
              <a:rPr lang="cs-CZ" sz="2400" b="1" dirty="0" smtClean="0"/>
              <a:t>.</a:t>
            </a:r>
          </a:p>
        </p:txBody>
      </p:sp>
      <p:sp>
        <p:nvSpPr>
          <p:cNvPr id="27650" name="Rectangle 5"/>
          <p:cNvSpPr>
            <a:spLocks noChangeArrowheads="1"/>
          </p:cNvSpPr>
          <p:nvPr/>
        </p:nvSpPr>
        <p:spPr bwMode="auto">
          <a:xfrm>
            <a:off x="4716463" y="1628775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/>
              <a:t>stéblo</a:t>
            </a:r>
          </a:p>
        </p:txBody>
      </p:sp>
      <p:sp>
        <p:nvSpPr>
          <p:cNvPr id="27651" name="Rectangle 6"/>
          <p:cNvSpPr>
            <a:spLocks noChangeArrowheads="1"/>
          </p:cNvSpPr>
          <p:nvPr/>
        </p:nvSpPr>
        <p:spPr bwMode="auto">
          <a:xfrm>
            <a:off x="5867400" y="2349500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>
                <a:solidFill>
                  <a:srgbClr val="0066FF"/>
                </a:solidFill>
              </a:rPr>
              <a:t>dužnatý</a:t>
            </a:r>
          </a:p>
        </p:txBody>
      </p:sp>
      <p:sp>
        <p:nvSpPr>
          <p:cNvPr id="27652" name="Rectangle 7"/>
          <p:cNvSpPr>
            <a:spLocks noChangeArrowheads="1"/>
          </p:cNvSpPr>
          <p:nvPr/>
        </p:nvSpPr>
        <p:spPr bwMode="auto">
          <a:xfrm>
            <a:off x="4787900" y="2997200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>
                <a:solidFill>
                  <a:srgbClr val="FF6600"/>
                </a:solidFill>
              </a:rPr>
              <a:t>kmen</a:t>
            </a:r>
          </a:p>
        </p:txBody>
      </p:sp>
      <p:sp>
        <p:nvSpPr>
          <p:cNvPr id="27653" name="Rectangle 8"/>
          <p:cNvSpPr>
            <a:spLocks noChangeArrowheads="1"/>
          </p:cNvSpPr>
          <p:nvPr/>
        </p:nvSpPr>
        <p:spPr bwMode="auto">
          <a:xfrm>
            <a:off x="6227763" y="3500438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>
                <a:solidFill>
                  <a:srgbClr val="006600"/>
                </a:solidFill>
              </a:rPr>
              <a:t>cévními</a:t>
            </a:r>
          </a:p>
          <a:p>
            <a:pPr algn="ctr"/>
            <a:r>
              <a:rPr lang="cs-CZ" sz="1800">
                <a:solidFill>
                  <a:srgbClr val="006600"/>
                </a:solidFill>
              </a:rPr>
              <a:t>svazky</a:t>
            </a:r>
          </a:p>
          <a:p>
            <a:pPr algn="ctr"/>
            <a:r>
              <a:rPr lang="cs-CZ" sz="1800">
                <a:solidFill>
                  <a:srgbClr val="006600"/>
                </a:solidFill>
              </a:rPr>
              <a:t>stonku</a:t>
            </a:r>
          </a:p>
        </p:txBody>
      </p:sp>
      <p:sp>
        <p:nvSpPr>
          <p:cNvPr id="27654" name="Rectangle 9"/>
          <p:cNvSpPr>
            <a:spLocks noChangeArrowheads="1"/>
          </p:cNvSpPr>
          <p:nvPr/>
        </p:nvSpPr>
        <p:spPr bwMode="auto">
          <a:xfrm>
            <a:off x="4932363" y="4508500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>
                <a:solidFill>
                  <a:srgbClr val="800000"/>
                </a:solidFill>
              </a:rPr>
              <a:t>měli </a:t>
            </a:r>
          </a:p>
          <a:p>
            <a:pPr algn="ctr"/>
            <a:r>
              <a:rPr lang="cs-CZ" sz="1800">
                <a:solidFill>
                  <a:srgbClr val="800000"/>
                </a:solidFill>
              </a:rPr>
              <a:t>lepší</a:t>
            </a:r>
          </a:p>
          <a:p>
            <a:pPr algn="ctr"/>
            <a:r>
              <a:rPr lang="cs-CZ" sz="1800">
                <a:solidFill>
                  <a:srgbClr val="800000"/>
                </a:solidFill>
              </a:rPr>
              <a:t>plody</a:t>
            </a:r>
          </a:p>
        </p:txBody>
      </p:sp>
      <p:sp>
        <p:nvSpPr>
          <p:cNvPr id="27655" name="Rectangle 10"/>
          <p:cNvSpPr>
            <a:spLocks noChangeArrowheads="1"/>
          </p:cNvSpPr>
          <p:nvPr/>
        </p:nvSpPr>
        <p:spPr bwMode="auto">
          <a:xfrm>
            <a:off x="6300788" y="4868863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>
                <a:solidFill>
                  <a:srgbClr val="FF0066"/>
                </a:solidFill>
              </a:rPr>
              <a:t>vodu</a:t>
            </a:r>
          </a:p>
        </p:txBody>
      </p:sp>
      <p:sp>
        <p:nvSpPr>
          <p:cNvPr id="27656" name="Rectangle 11"/>
          <p:cNvSpPr>
            <a:spLocks noChangeArrowheads="1"/>
          </p:cNvSpPr>
          <p:nvPr/>
        </p:nvSpPr>
        <p:spPr bwMode="auto">
          <a:xfrm>
            <a:off x="7308850" y="2781300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/>
              <a:t>květem</a:t>
            </a:r>
          </a:p>
        </p:txBody>
      </p:sp>
      <p:sp>
        <p:nvSpPr>
          <p:cNvPr id="27657" name="Rectangle 12"/>
          <p:cNvSpPr>
            <a:spLocks noChangeArrowheads="1"/>
          </p:cNvSpPr>
          <p:nvPr/>
        </p:nvSpPr>
        <p:spPr bwMode="auto">
          <a:xfrm>
            <a:off x="7524750" y="3933825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/>
              <a:t>je</a:t>
            </a:r>
          </a:p>
          <a:p>
            <a:pPr algn="ctr"/>
            <a:r>
              <a:rPr lang="cs-CZ" sz="1800"/>
              <a:t>rozmnožily</a:t>
            </a:r>
          </a:p>
        </p:txBody>
      </p:sp>
      <p:sp>
        <p:nvSpPr>
          <p:cNvPr id="27658" name="Rectangle 13"/>
          <p:cNvSpPr>
            <a:spLocks noChangeArrowheads="1"/>
          </p:cNvSpPr>
          <p:nvPr/>
        </p:nvSpPr>
        <p:spPr bwMode="auto">
          <a:xfrm>
            <a:off x="7596188" y="5084763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/>
              <a:t>sluneční </a:t>
            </a:r>
          </a:p>
          <a:p>
            <a:pPr algn="ctr"/>
            <a:r>
              <a:rPr lang="cs-CZ" sz="1800"/>
              <a:t>světlo</a:t>
            </a:r>
          </a:p>
        </p:txBody>
      </p:sp>
      <p:sp>
        <p:nvSpPr>
          <p:cNvPr id="27659" name="Rectangle 14"/>
          <p:cNvSpPr>
            <a:spLocks noChangeArrowheads="1"/>
          </p:cNvSpPr>
          <p:nvPr/>
        </p:nvSpPr>
        <p:spPr bwMode="auto">
          <a:xfrm>
            <a:off x="6877050" y="1700213"/>
            <a:ext cx="914400" cy="914400"/>
          </a:xfrm>
          <a:prstGeom prst="rect">
            <a:avLst/>
          </a:prstGeom>
          <a:solidFill>
            <a:srgbClr val="B4EA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000"/>
              <a:t>dřevnatý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2000" b="1" smtClean="0"/>
              <a:t>Citace a zdroje: </a:t>
            </a:r>
            <a:r>
              <a:rPr lang="cs-CZ" sz="1600" smtClean="0"/>
              <a:t>Ilustrace: www.office.microsoft.com</a:t>
            </a:r>
          </a:p>
          <a:p>
            <a:pPr eaLnBrk="1" hangingPunct="1">
              <a:buFontTx/>
              <a:buNone/>
            </a:pPr>
            <a:r>
              <a:rPr lang="cs-CZ" sz="1600" smtClean="0"/>
              <a:t>Text:</a:t>
            </a:r>
          </a:p>
          <a:p>
            <a:pPr eaLnBrk="1" hangingPunct="1">
              <a:buFontTx/>
              <a:buNone/>
            </a:pPr>
            <a:r>
              <a:rPr lang="cs-CZ" sz="1600" smtClean="0"/>
              <a:t> Sirotková Eva.,Žižková, Libuše. Přírodopis pro 7.ročník zvláštní školy. Ostrava-Hrabůvka:Moravapress s.r.o.,1995., Úvod do botaniky, s.59-60,68,70-74</a:t>
            </a:r>
          </a:p>
          <a:p>
            <a:pPr eaLnBrk="1" hangingPunct="1">
              <a:buFontTx/>
              <a:buNone/>
            </a:pPr>
            <a:endParaRPr lang="cs-CZ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525</Words>
  <Application>Microsoft Office PowerPoint</Application>
  <PresentationFormat>Předvádění na obrazovce (4:3)</PresentationFormat>
  <Paragraphs>165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Výchozí návrh</vt:lpstr>
      <vt:lpstr>Snímek 1</vt:lpstr>
      <vt:lpstr>Anotace: byliny a dřeviny</vt:lpstr>
      <vt:lpstr>Rostliny a jejich rozdělení</vt:lpstr>
      <vt:lpstr>Stonek dřevin</vt:lpstr>
      <vt:lpstr>Stonek bylin</vt:lpstr>
      <vt:lpstr>Spoj šipkami, co k sobě patří</vt:lpstr>
      <vt:lpstr>Snímek 7</vt:lpstr>
      <vt:lpstr>ovocné stromy </vt:lpstr>
      <vt:lpstr>ovocné keře</vt:lpstr>
      <vt:lpstr>dovážené ovoce</vt:lpstr>
      <vt:lpstr>Pokojové a okrasné rostliny</vt:lpstr>
      <vt:lpstr>Do vět doplň správná slova a věty napiš.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COMFOR</dc:creator>
  <cp:lastModifiedBy>Dum</cp:lastModifiedBy>
  <cp:revision>10</cp:revision>
  <dcterms:created xsi:type="dcterms:W3CDTF">2013-04-07T08:28:29Z</dcterms:created>
  <dcterms:modified xsi:type="dcterms:W3CDTF">2013-05-23T17:49:10Z</dcterms:modified>
</cp:coreProperties>
</file>