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E8C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VY_32_Přírodopis_7_Mechorosty, ZŠ praktická, 6.r. –</a:t>
          </a:r>
        </a:p>
        <a:p>
          <a:pPr algn="l" rtl="0"/>
          <a:r>
            <a:rPr lang="cs-CZ" sz="1600" dirty="0" smtClean="0"/>
            <a:t>TÉMA: Mechy, kapradiny, přesličky, jedovaté a léčivé rostliny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28. 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FAECB9-66DA-47A4-866B-D6025D21F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C655D-883A-4F8E-AAEF-18C767661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32FEC7-5754-4D24-9D9F-22660380D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77D595-0DA2-4FD0-894E-B30BCE2B4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02996C-7915-4003-92FC-5DB1BBF4D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4BE12D-9515-4CB0-8D37-DFEACAE66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506E58-ECD4-41E3-A1C7-BA7A5FA28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EF35AC-4D57-4EDD-B6BB-F5625EFE5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542B5F-2FDA-4027-898E-A8CF302B7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D824E8-47AD-4B66-902C-03AB8CD5D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F327B-4E70-42E8-A3E9-672AA2ACF5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0A9BB-18FE-4316-B90F-BDF70579C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3DCA55D-CA4F-44AE-A089-350A01EB9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3/SphagnumFallax.jpg/258px-SphagnumFallax.jpg" TargetMode="External"/><Relationship Id="rId2" Type="http://schemas.openxmlformats.org/officeDocument/2006/relationships/hyperlink" Target="http://upload.wikimedia.org/wikipedia/commons/thumb/c/cc/Moos_5769.jpg/258px-Moos_5769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e/Lycopodium_annotinum_a2.jpg/258px-Lycopodium_annotinum_a2.jpg" TargetMode="External"/><Relationship Id="rId2" Type="http://schemas.openxmlformats.org/officeDocument/2006/relationships/hyperlink" Target="http://upload.wikimedia.org/wikipedia/commons/thumb/c/c5/Polystichum_aculeatum_251202.jpg/258px-Polystichum_aculeatum_25120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f/fb/Equisetum_telmateia_stem.jpg/225px-Equisetum_telmateia_stem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4/Convallaria_majalis0.jpg/90px-Convallaria_majalis0.jpg" TargetMode="External"/><Relationship Id="rId2" Type="http://schemas.openxmlformats.org/officeDocument/2006/relationships/hyperlink" Target="http://upload.wikimedia.org/wikipedia/commons/thumb/2/2a/Atropa_belladonna_Prague_2011_3.jpg/120px-Atropa_belladonna_Prague_2011_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2/26/Colchicum_autumnale_(Marek_Szczepanek).jpg/200px-Colchicum_autumnale_(Marek_Szczepanek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f/Ivy_uf1.jpg/258px-Ivy_uf1.jpg" TargetMode="External"/><Relationship Id="rId2" Type="http://schemas.openxmlformats.org/officeDocument/2006/relationships/hyperlink" Target="http://upload.wikimedia.org/wikipedia/commons/thumb/3/31/Datura_stramonium_celek.jpg/90px-Datura_stramonium_cele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1/19/Starr_040501-0030_Nicotiana_tabacum.jpg/90px-Starr_040501-0030_Nicotiana_tabacu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a/Matricaria_recutita_Prague_2011_1.jpg/93px-Matricaria_recutita_Prague_2011_1.jpg" TargetMode="External"/><Relationship Id="rId2" Type="http://schemas.openxmlformats.org/officeDocument/2006/relationships/hyperlink" Target="http://upload.wikimedia.org/wikipedia/commons/thumb/a/a3/ChristianBauer_flowering_oregano.jpg/220px-ChristianBauer_flowering_oregano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mechorosty, jedovaté a léčivé rostliny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nejstarší suchozemské rostliny, mechy, kapradiny, přesličky, plavuně, jedovaté rostliny a rostliny léčivé.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V kontrolním úkolu žáci na základě získaných vědomostí luští křížovku.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Křížovka je vhodná na využití interaktivní tabule, kdy žáci vepisují správná slova. Po splnění úkolu následuje správné řešení pro kontrolu. Křížovka je vhodná k využití pro skupinovou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bylo vhodně využito interaktivní tabule a ověřeno, že rozsah učiva je pro žáky vhodný. Uvedená křížovka je opakováním zábavnou formou.</a:t>
            </a:r>
          </a:p>
          <a:p>
            <a:pPr eaLnBrk="1" hangingPunct="1">
              <a:buFontTx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Nejstarší suchozemské rostliny</a:t>
            </a:r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přesličky, plavuně, kapradiny – </a:t>
            </a:r>
            <a:r>
              <a:rPr lang="cs-CZ" sz="2000" b="1" smtClean="0"/>
              <a:t>postupně uhelnatěly, vzniklo černé uhlí</a:t>
            </a:r>
          </a:p>
          <a:p>
            <a:pPr eaLnBrk="1" hangingPunct="1"/>
            <a:r>
              <a:rPr lang="cs-CZ" sz="2400" b="1" smtClean="0"/>
              <a:t>nahosemenné rostliny- dřeviny –</a:t>
            </a:r>
            <a:r>
              <a:rPr lang="cs-CZ" sz="2000" b="1" smtClean="0"/>
              <a:t>postupným</a:t>
            </a:r>
            <a:r>
              <a:rPr lang="cs-CZ" sz="2400" b="1" smtClean="0"/>
              <a:t> </a:t>
            </a:r>
            <a:r>
              <a:rPr lang="cs-CZ" sz="2000" b="1" smtClean="0"/>
              <a:t>uhelnatěním vzniklo hnědé uhlí</a:t>
            </a:r>
          </a:p>
          <a:p>
            <a:pPr eaLnBrk="1" hangingPunct="1"/>
            <a:r>
              <a:rPr lang="cs-CZ" sz="2400" b="1" smtClean="0"/>
              <a:t>krytosemenné rostliny </a:t>
            </a:r>
            <a:r>
              <a:rPr lang="cs-CZ" sz="2000" b="1" smtClean="0"/>
              <a:t>–nejmladší – jsou součástí společenstev např. louka, les, rybník, pole</a:t>
            </a:r>
          </a:p>
        </p:txBody>
      </p:sp>
      <p:pic>
        <p:nvPicPr>
          <p:cNvPr id="16387" name="Picture 8" descr="MP900407532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1773238"/>
            <a:ext cx="4038600" cy="42481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Mechy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mechy - </a:t>
            </a:r>
            <a:r>
              <a:rPr lang="cs-CZ" sz="2800" b="1" smtClean="0"/>
              <a:t>vlhké prostředí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               - zadržují vodu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               - chrání před</a:t>
            </a:r>
            <a:r>
              <a:rPr lang="cs-CZ" smtClean="0"/>
              <a:t> </a:t>
            </a:r>
            <a:r>
              <a:rPr lang="cs-CZ" sz="2800" b="1" smtClean="0"/>
              <a:t>nadměrným     vypařováním</a:t>
            </a:r>
            <a:endParaRPr lang="cs-CZ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b="1" smtClean="0"/>
              <a:t>rašeliníky</a:t>
            </a:r>
            <a:r>
              <a:rPr lang="cs-CZ" smtClean="0"/>
              <a:t> -  </a:t>
            </a:r>
            <a:r>
              <a:rPr lang="cs-CZ" sz="2800" b="1" smtClean="0"/>
              <a:t>mechy bez příchytných</a:t>
            </a:r>
            <a:r>
              <a:rPr lang="cs-CZ" smtClean="0"/>
              <a:t> </a:t>
            </a:r>
            <a:r>
              <a:rPr lang="cs-CZ" sz="2800" b="1" smtClean="0"/>
              <a:t>vláken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                     -  z odumřelých těl vzniká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rašelina - využití zemědělství, zahradnictví, lázeňství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2"/>
              </a:rPr>
              <a:t>http://upload.wikimedia.org/wikipedia/commons/thumb/c/cc/Moos_5769.jpg/258px-Moos_5769.jpg</a:t>
            </a: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3"/>
              </a:rPr>
              <a:t>http://upload.wikimedia.org/wikipedia/commons/thumb/6/63/SphagnumFallax.jpg/258px-SphagnumFallax.jpg</a:t>
            </a: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kapradiny, přesličky, plavuně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kapradiny - </a:t>
            </a:r>
            <a:r>
              <a:rPr lang="cs-CZ" sz="2000" b="1" smtClean="0"/>
              <a:t>kořen, stonek, listy 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-  rozmnožování výtrusy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-  roste na stinných místech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přesličky  </a:t>
            </a:r>
            <a:r>
              <a:rPr lang="cs-CZ" sz="2000" b="1" smtClean="0"/>
              <a:t>- rostou na slunných místech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plavuně  -</a:t>
            </a:r>
            <a:r>
              <a:rPr lang="cs-CZ" sz="2000" b="1" smtClean="0"/>
              <a:t>   chráněné rostliny </a:t>
            </a:r>
          </a:p>
          <a:p>
            <a:pPr eaLnBrk="1" hangingPunct="1"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http://upload.wikimedia.org/wikipedia/commons/thumb/c/c5/Polystichum_aculeatum_251202.jpg/258px-Polystichum_aculeatum_251202.jpg</a:t>
            </a:r>
            <a:endParaRPr lang="cs-CZ" sz="1600" b="1" smtClean="0"/>
          </a:p>
          <a:p>
            <a:pPr eaLnBrk="1" hangingPunct="1">
              <a:buFontTx/>
              <a:buNone/>
            </a:pPr>
            <a:r>
              <a:rPr lang="cs-CZ" sz="1600" smtClean="0">
                <a:hlinkClick r:id="rId3"/>
              </a:rPr>
              <a:t>http://upload.wikimedia.org/wikipedia/commons/thumb/e/ee/Lycopodium_annotinum_a2.jpg/258px-Lycopodium_annotinum_a2.jpg</a:t>
            </a:r>
            <a:endParaRPr lang="cs-CZ" sz="1600" smtClean="0"/>
          </a:p>
          <a:p>
            <a:pPr eaLnBrk="1" hangingPunct="1">
              <a:buFontTx/>
              <a:buNone/>
            </a:pPr>
            <a:r>
              <a:rPr lang="cs-CZ" sz="1600" smtClean="0">
                <a:hlinkClick r:id="rId4"/>
              </a:rPr>
              <a:t>http://upload.wikimedia.org/wikipedia/commons/thumb/f/fb/Equisetum_telmateia_stem.jpg/225px-Equisetum_telmateia_stem.jpg</a:t>
            </a: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Jedovaté rostliny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Příčina jedovatosti</a:t>
            </a:r>
            <a:r>
              <a:rPr lang="cs-CZ" smtClean="0"/>
              <a:t> </a:t>
            </a:r>
            <a:r>
              <a:rPr lang="cs-CZ" sz="1800" smtClean="0"/>
              <a:t>– </a:t>
            </a:r>
            <a:r>
              <a:rPr lang="cs-CZ" sz="2000" b="1" smtClean="0"/>
              <a:t>chemické látky obsažené v buňkách rostlin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POZOR–nesmíme ochutnávat plody neznámých rostlin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Difenbachie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Bolševník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Konvalinka vonná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Vraní oko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Rulík zlomocný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Ocún jesenní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2"/>
              </a:rPr>
              <a:t>http://upload.wikimedia.org/wikipedia/commons/thumb/2/2a/Atropa_belladonna_Prague_2011_3.jpg/120px-Atropa_belladonna_Prague_2011_3.jpg</a:t>
            </a:r>
            <a:endParaRPr lang="cs-CZ" sz="1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3"/>
              </a:rPr>
              <a:t>http://upload.wikimedia.org/wikipedia/commons/thumb/f/f4/Convallaria_majalis0.jpg/90px-Convallaria_majalis0.jpg</a:t>
            </a:r>
            <a:endParaRPr lang="cs-CZ" sz="1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4"/>
              </a:rPr>
              <a:t>http://upload.wikimedia.org/wikipedia/commons/thumb/2/26/Colchicum_autumnale_%28Marek_Szczepanek%29.jpg/200px-Colchicum_autumnale_%28Marek_Szczepanek%29.jpg</a:t>
            </a:r>
            <a:endParaRPr lang="cs-CZ" sz="1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84313"/>
            <a:ext cx="8229600" cy="4525962"/>
          </a:xfrm>
          <a:solidFill>
            <a:srgbClr val="B6E8C3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        Některé jedovaté rostliny se využívají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             </a:t>
            </a:r>
            <a:r>
              <a:rPr lang="cs-CZ" sz="2800" b="1" smtClean="0"/>
              <a:t>v lékařství - výroba léků.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Durman obecný</a:t>
            </a:r>
            <a:r>
              <a:rPr lang="cs-CZ" sz="2400" b="1" smtClean="0"/>
              <a:t>                    </a:t>
            </a:r>
            <a:r>
              <a:rPr lang="cs-CZ" sz="2800" b="1" smtClean="0"/>
              <a:t>Břečťan popínavý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                            </a:t>
            </a:r>
            <a:r>
              <a:rPr lang="cs-CZ" sz="2800" b="1" smtClean="0"/>
              <a:t>Tabák virginský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2"/>
              </a:rPr>
              <a:t>http://upload.wikimedia.org/wikipedia/commons/thumb/3/31/Datura_stramonium_celek.jpg/90px-Datura_stramonium_celek.jpg</a:t>
            </a:r>
            <a:endParaRPr lang="cs-CZ" sz="1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3"/>
              </a:rPr>
              <a:t>http://upload.wikimedia.org/wikipedia/commons/thumb/1/1f/Ivy_uf1.jpg/258px-Ivy_uf1.jpg</a:t>
            </a:r>
            <a:endParaRPr lang="cs-CZ" sz="1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400" smtClean="0">
                <a:hlinkClick r:id="rId4"/>
              </a:rPr>
              <a:t>http://upload.wikimedia.org/wikipedia/commons/thumb/1/19/Starr_040501-0030_Nicotiana_tabacum.jpg/90px-Starr_040501-0030_Nicotiana_tabacum.jpg</a:t>
            </a:r>
            <a:endParaRPr lang="cs-CZ" sz="1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První pomoc – vyvoláme zvracení, dopravíme k lékaři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Léčivé rostliny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Využití</a:t>
            </a:r>
            <a:r>
              <a:rPr lang="cs-CZ" smtClean="0"/>
              <a:t>  - </a:t>
            </a:r>
            <a:r>
              <a:rPr lang="cs-CZ" sz="2000" b="1" smtClean="0"/>
              <a:t>lékařství, zvěrolékařství, lidové</a:t>
            </a:r>
            <a:r>
              <a:rPr lang="cs-CZ" smtClean="0"/>
              <a:t> </a:t>
            </a:r>
            <a:r>
              <a:rPr lang="cs-CZ" sz="2000" b="1" smtClean="0"/>
              <a:t>léčitelství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         - čaje, obklady, koupele, léky</a:t>
            </a:r>
            <a:endParaRPr lang="cs-CZ" sz="2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 Šalvěj lékařská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 Dobromysl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 Heřmánek pravý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6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http://upload.wikimedia.org/wikipedia/commons/thumb/a/a3/ChristianBauer_flowering_oregano.jpg/220px-ChristianBauer_flowering_oregano.jpg</a:t>
            </a:r>
            <a:endParaRPr lang="cs-CZ" sz="16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smtClean="0">
                <a:hlinkClick r:id="rId3"/>
              </a:rPr>
              <a:t>http://upload.wikimedia.org/wikipedia/commons/thumb/1/1a/Matricaria_recutita_Prague_2011_1.jpg/93px-Matricaria_recutita_Prague_2011_1.jpg</a:t>
            </a:r>
            <a:endParaRPr lang="cs-CZ" sz="1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Kopřiva dvoudomá, Pelyněk pravý, Měsíček zahradní,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Bez černý, Máta peprná, Třezalka tečkovaná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Vyluštěte si křížovka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1. nejstarší organizmy na Zemi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2. uhlí z odumřelých přesliček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3. rozmnožují se výtrusy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4. využívá se v lázeňství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5. léčivá rostlina</a:t>
            </a:r>
          </a:p>
        </p:txBody>
      </p:sp>
      <p:graphicFrame>
        <p:nvGraphicFramePr>
          <p:cNvPr id="14461" name="Group 125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288925"/>
                <a:gridCol w="287338"/>
                <a:gridCol w="288925"/>
                <a:gridCol w="288925"/>
                <a:gridCol w="288925"/>
                <a:gridCol w="287337"/>
                <a:gridCol w="288925"/>
                <a:gridCol w="288925"/>
                <a:gridCol w="287338"/>
                <a:gridCol w="288925"/>
                <a:gridCol w="288925"/>
                <a:gridCol w="288925"/>
                <a:gridCol w="287337"/>
                <a:gridCol w="288925"/>
              </a:tblGrid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6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1. nejstarší organizmy na Zemi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2. uhlí z odumřelých přesliček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3. rozmnožují se výtrusy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4. využívá se v lázeňství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5. léčivá rostlina</a:t>
            </a:r>
          </a:p>
        </p:txBody>
      </p:sp>
      <p:graphicFrame>
        <p:nvGraphicFramePr>
          <p:cNvPr id="16388" name="Group 4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288925"/>
                <a:gridCol w="287338"/>
                <a:gridCol w="288925"/>
                <a:gridCol w="288925"/>
                <a:gridCol w="288925"/>
                <a:gridCol w="287337"/>
                <a:gridCol w="288925"/>
                <a:gridCol w="288925"/>
                <a:gridCol w="287338"/>
                <a:gridCol w="288925"/>
                <a:gridCol w="288925"/>
                <a:gridCol w="288925"/>
                <a:gridCol w="287337"/>
                <a:gridCol w="288925"/>
              </a:tblGrid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6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6E8C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23646" name="Rectangle 96"/>
          <p:cNvSpPr>
            <a:spLocks noGrp="1" noChangeArrowheads="1"/>
          </p:cNvSpPr>
          <p:nvPr>
            <p:ph type="title"/>
          </p:nvPr>
        </p:nvSpPr>
        <p:spPr>
          <a:solidFill>
            <a:srgbClr val="B6E8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Tajenka: L É K A 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 </a:t>
            </a:r>
            <a:r>
              <a:rPr lang="cs-CZ" sz="18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800" smtClean="0"/>
              <a:t>Text:</a:t>
            </a:r>
          </a:p>
          <a:p>
            <a:pPr eaLnBrk="1" hangingPunct="1">
              <a:buFontTx/>
              <a:buNone/>
            </a:pPr>
            <a:r>
              <a:rPr lang="cs-CZ" sz="1800" smtClean="0"/>
              <a:t>Skýbová, Jana. Obecný přírodopis. Praha: Septima, 2008.Vývoj a systém rostlin, s.41-53.</a:t>
            </a:r>
          </a:p>
          <a:p>
            <a:pPr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376</Words>
  <Application>Microsoft Office PowerPoint</Application>
  <PresentationFormat>On-screen Show (4:3)</PresentationFormat>
  <Paragraphs>131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Výchozí návrh</vt:lpstr>
      <vt:lpstr>Snímek 1</vt:lpstr>
      <vt:lpstr>Anotace: mechorosty, jedovaté a léčivé rostliny</vt:lpstr>
      <vt:lpstr>Nejstarší suchozemské rostliny</vt:lpstr>
      <vt:lpstr>Mechy</vt:lpstr>
      <vt:lpstr>kapradiny, přesličky, plavuně</vt:lpstr>
      <vt:lpstr>Jedovaté rostliny</vt:lpstr>
      <vt:lpstr>Snímek 7</vt:lpstr>
      <vt:lpstr>Léčivé rostliny</vt:lpstr>
      <vt:lpstr>Vyluštěte si křížovka</vt:lpstr>
      <vt:lpstr>Tajenka: L É K A Ř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7</cp:revision>
  <dcterms:created xsi:type="dcterms:W3CDTF">2013-04-08T17:33:19Z</dcterms:created>
  <dcterms:modified xsi:type="dcterms:W3CDTF">2013-05-23T16:31:39Z</dcterms:modified>
</cp:coreProperties>
</file>