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6" r:id="rId9"/>
    <p:sldId id="267" r:id="rId10"/>
    <p:sldId id="268" r:id="rId11"/>
    <p:sldId id="269" r:id="rId12"/>
    <p:sldId id="265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FF"/>
    <a:srgbClr val="CCFF99"/>
    <a:srgbClr val="66FFCC"/>
    <a:srgbClr val="CCFFCC"/>
    <a:srgbClr val="99FF99"/>
    <a:srgbClr val="99FFCC"/>
    <a:srgbClr val="66FF66"/>
    <a:srgbClr val="66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VY_32_Přírodopis_8_Hospodářsky významné rostliny,</a:t>
          </a:r>
        </a:p>
        <a:p>
          <a:pPr algn="l" rtl="0"/>
          <a:r>
            <a:rPr lang="cs-CZ" sz="1600" baseline="0" dirty="0" smtClean="0"/>
            <a:t> ZŠ praktická, 9.r. -</a:t>
          </a:r>
          <a:r>
            <a:rPr lang="cs-CZ" sz="1600" dirty="0" smtClean="0"/>
            <a:t>TÉMA: Pícniny, obiloviny, zelenina, okopaniny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Kopřivnice, Štramberská 189,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Vlastimil Kopečný</a:t>
          </a:r>
        </a:p>
        <a:p>
          <a:pPr algn="l" rtl="0"/>
          <a:r>
            <a:rPr lang="cs-CZ" sz="1600" dirty="0" smtClean="0"/>
            <a:t>VYTVOŘENO: 3. 4.2013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6FD66D-FBA9-4CB0-9B53-0FFD93524C7A}" type="presOf" srcId="{4C35D32F-0EAB-4CD7-82EE-45574DC2A586}" destId="{66FE7F87-EA69-4EF8-86F8-F43548846DDB}" srcOrd="0" destOrd="0" presId="urn:microsoft.com/office/officeart/2005/8/layout/target3"/>
    <dgm:cxn modelId="{87DF1C74-387F-4308-9FDB-62E33E2273ED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0C1904BE-C389-4791-A4B4-9F91BEFE52B5}" type="presOf" srcId="{4C35D32F-0EAB-4CD7-82EE-45574DC2A586}" destId="{4F902384-A84A-417E-997B-6A372FB09A33}" srcOrd="1" destOrd="0" presId="urn:microsoft.com/office/officeart/2005/8/layout/target3"/>
    <dgm:cxn modelId="{D0538DB1-09A2-4EF7-901F-274B98296E84}" type="presOf" srcId="{757F3AB3-0718-4624-B441-E567A8F0AB56}" destId="{333A1088-737F-45CB-B68E-254E46348037}" srcOrd="0" destOrd="0" presId="urn:microsoft.com/office/officeart/2005/8/layout/target3"/>
    <dgm:cxn modelId="{70CA0D9B-9995-4BDF-932A-69B7C9F9B45A}" type="presOf" srcId="{B651F6E3-6281-48DB-9319-2AEAFDAE7572}" destId="{6BB5E863-4638-4E1D-BFDE-399D028AC4ED}" srcOrd="1" destOrd="0" presId="urn:microsoft.com/office/officeart/2005/8/layout/target3"/>
    <dgm:cxn modelId="{A8B29441-3E53-4E37-B1CF-52EAF2DAF56A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3889385-FB54-4E80-B799-ED3F3E3FCFDB}" type="presOf" srcId="{D1D4F407-5343-4D3F-B5B9-D407B03CAEB4}" destId="{D005CE8C-CC26-4C3E-AC11-E15060ECD759}" srcOrd="0" destOrd="0" presId="urn:microsoft.com/office/officeart/2005/8/layout/target3"/>
    <dgm:cxn modelId="{CBA0EC49-730A-4E45-81E3-1B52DFE11358}" type="presOf" srcId="{D1B46980-6531-4606-95E6-44980827E919}" destId="{6140AFEC-043D-4C43-A2F9-D0F5331DF3A3}" srcOrd="0" destOrd="0" presId="urn:microsoft.com/office/officeart/2005/8/layout/target3"/>
    <dgm:cxn modelId="{8BF33743-2E67-4859-8FC3-A305B03EC102}" type="presOf" srcId="{D1D4F407-5343-4D3F-B5B9-D407B03CAEB4}" destId="{AED2198E-93D5-4001-81B4-73124B309672}" srcOrd="1" destOrd="0" presId="urn:microsoft.com/office/officeart/2005/8/layout/target3"/>
    <dgm:cxn modelId="{F9221B46-E1F1-40AD-AAA8-C8248BD8848C}" type="presParOf" srcId="{333A1088-737F-45CB-B68E-254E46348037}" destId="{F5ABB229-8D3B-4694-996A-96F23CF14429}" srcOrd="0" destOrd="0" presId="urn:microsoft.com/office/officeart/2005/8/layout/target3"/>
    <dgm:cxn modelId="{8AEF9B65-F939-4BE1-AFDF-C083657245F2}" type="presParOf" srcId="{333A1088-737F-45CB-B68E-254E46348037}" destId="{F41139FD-01EE-4571-8B17-4FB00FC51163}" srcOrd="1" destOrd="0" presId="urn:microsoft.com/office/officeart/2005/8/layout/target3"/>
    <dgm:cxn modelId="{EF42C52F-963D-409C-9883-C938B723A945}" type="presParOf" srcId="{333A1088-737F-45CB-B68E-254E46348037}" destId="{D005CE8C-CC26-4C3E-AC11-E15060ECD759}" srcOrd="2" destOrd="0" presId="urn:microsoft.com/office/officeart/2005/8/layout/target3"/>
    <dgm:cxn modelId="{02B38D89-F61B-4D90-9D85-299A42D165A7}" type="presParOf" srcId="{333A1088-737F-45CB-B68E-254E46348037}" destId="{2C702D82-9B77-49B7-9568-BB8EB47C3372}" srcOrd="3" destOrd="0" presId="urn:microsoft.com/office/officeart/2005/8/layout/target3"/>
    <dgm:cxn modelId="{B5AEE1C2-18A4-4CB8-9C1B-7436A69769F0}" type="presParOf" srcId="{333A1088-737F-45CB-B68E-254E46348037}" destId="{A52A0455-90FF-4808-ABD0-F02540D31D5A}" srcOrd="4" destOrd="0" presId="urn:microsoft.com/office/officeart/2005/8/layout/target3"/>
    <dgm:cxn modelId="{F8861875-9056-4473-9982-EDA8DCD4B3F3}" type="presParOf" srcId="{333A1088-737F-45CB-B68E-254E46348037}" destId="{6140AFEC-043D-4C43-A2F9-D0F5331DF3A3}" srcOrd="5" destOrd="0" presId="urn:microsoft.com/office/officeart/2005/8/layout/target3"/>
    <dgm:cxn modelId="{71B9B297-BE4F-4D2A-AD52-FA32C44328F5}" type="presParOf" srcId="{333A1088-737F-45CB-B68E-254E46348037}" destId="{9358AC05-5D7D-4327-9F80-1AD486AEA664}" srcOrd="6" destOrd="0" presId="urn:microsoft.com/office/officeart/2005/8/layout/target3"/>
    <dgm:cxn modelId="{A7354482-3FD6-478A-B6D4-54443331A080}" type="presParOf" srcId="{333A1088-737F-45CB-B68E-254E46348037}" destId="{313FC574-E1CD-4FB4-B054-0B805CE0447D}" srcOrd="7" destOrd="0" presId="urn:microsoft.com/office/officeart/2005/8/layout/target3"/>
    <dgm:cxn modelId="{CC383434-BAB4-4EA6-AD27-03BCD4B2218F}" type="presParOf" srcId="{333A1088-737F-45CB-B68E-254E46348037}" destId="{619D679B-A015-4ECF-8348-D1034C574F40}" srcOrd="8" destOrd="0" presId="urn:microsoft.com/office/officeart/2005/8/layout/target3"/>
    <dgm:cxn modelId="{B8B60744-0E99-48F1-AA61-ACF95636C3A5}" type="presParOf" srcId="{333A1088-737F-45CB-B68E-254E46348037}" destId="{E7F14C03-D67D-4A82-8887-4A41904268DD}" srcOrd="9" destOrd="0" presId="urn:microsoft.com/office/officeart/2005/8/layout/target3"/>
    <dgm:cxn modelId="{359E6FC9-E851-478F-B89E-AD912C424019}" type="presParOf" srcId="{333A1088-737F-45CB-B68E-254E46348037}" destId="{D699FC7A-A1D1-4730-93D3-51E197A3376C}" srcOrd="10" destOrd="0" presId="urn:microsoft.com/office/officeart/2005/8/layout/target3"/>
    <dgm:cxn modelId="{93D68A6F-4449-4F19-8C0F-0E987D03F3FF}" type="presParOf" srcId="{333A1088-737F-45CB-B68E-254E46348037}" destId="{66FE7F87-EA69-4EF8-86F8-F43548846DDB}" srcOrd="11" destOrd="0" presId="urn:microsoft.com/office/officeart/2005/8/layout/target3"/>
    <dgm:cxn modelId="{2101E5E9-13DE-4325-8C2E-F547BA526832}" type="presParOf" srcId="{333A1088-737F-45CB-B68E-254E46348037}" destId="{AED2198E-93D5-4001-81B4-73124B309672}" srcOrd="12" destOrd="0" presId="urn:microsoft.com/office/officeart/2005/8/layout/target3"/>
    <dgm:cxn modelId="{705E1978-949E-4D59-B467-4B10DDFB05C6}" type="presParOf" srcId="{333A1088-737F-45CB-B68E-254E46348037}" destId="{2BE915AB-18AA-4053-B92C-3BFC9ED204BB}" srcOrd="13" destOrd="0" presId="urn:microsoft.com/office/officeart/2005/8/layout/target3"/>
    <dgm:cxn modelId="{56F2E3DD-5413-4E0B-ACCF-A07F491A0411}" type="presParOf" srcId="{333A1088-737F-45CB-B68E-254E46348037}" destId="{6BB5E863-4638-4E1D-BFDE-399D028AC4ED}" srcOrd="14" destOrd="0" presId="urn:microsoft.com/office/officeart/2005/8/layout/target3"/>
    <dgm:cxn modelId="{F54669B2-5476-42CF-97F2-4D11E2C59713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Kopřivnice, Štramberská 189, příspěvková organizace</a:t>
          </a:r>
          <a:endParaRPr lang="cs-CZ" sz="16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41389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Vlastimil Kopečný</a:t>
          </a:r>
        </a:p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VYTVOŘENO: 3. 4.2013</a:t>
          </a:r>
          <a:endParaRPr lang="cs-CZ" sz="1600" kern="1200" dirty="0"/>
        </a:p>
      </dsp:txBody>
      <dsp:txXfrm>
        <a:off x="1273857" y="541389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</a:t>
          </a:r>
          <a:r>
            <a:rPr lang="cs-CZ" sz="1600" kern="1200" baseline="0" dirty="0" smtClean="0"/>
            <a:t> VY_32_Přírodopis_8_Hospodářsky významné rostliny,</a:t>
          </a:r>
        </a:p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 ZŠ praktická, 9.r. -</a:t>
          </a:r>
          <a:r>
            <a:rPr lang="cs-CZ" sz="1600" kern="1200" dirty="0" smtClean="0"/>
            <a:t>TÉMA: Pícniny, obiloviny, zelenina, okopaniny</a:t>
          </a:r>
          <a:endParaRPr lang="cs-CZ" sz="1600" kern="1200" dirty="0"/>
        </a:p>
      </dsp:txBody>
      <dsp:txXfrm>
        <a:off x="1273857" y="1082778"/>
        <a:ext cx="6498543" cy="541389"/>
      </dsp:txXfrm>
    </dsp:sp>
    <dsp:sp modelId="{D699FC7A-A1D1-4730-93D3-51E197A3376C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E7F87-EA69-4EF8-86F8-F43548846DDB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 1. 07 /1.4.00/21.1737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A4F0F-48EB-4389-96F9-38846087CF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28497F-FCF3-488F-AA58-12E503AC5D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64B4A7-606C-4246-82A6-CDE9B3D348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26FC85-EDB0-48D9-BF1E-265920FEBF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B94C2F-1CDE-43AA-853E-5611DC7E1A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65D67E-FA3B-4114-BFBF-63316C8E12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A2A2B7-4BE3-445C-9A3E-F57D2AA85F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FDD97C-451E-4269-8EEE-C2DF2B2107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AB0987-AE41-4D29-B35E-179E22AA56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A29197-19DA-4C30-9DB6-6587A5E401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9D011D-EA1F-405F-A01D-67CA5B84CE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E40670-CB49-4592-A362-7EB286ECBD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A71638F5-DD13-4443-872E-F06C31230A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49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4/43/Zuckerr%C3%BCbe.jpg/86px-Zuckerr%C3%BCbe.jpg" TargetMode="External"/><Relationship Id="rId2" Type="http://schemas.openxmlformats.org/officeDocument/2006/relationships/hyperlink" Target="http://upload.wikimedia.org/wikipedia/commons/thumb/1/12/Potato_plant.jpg/258px-Potato_plant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8/83/SugarBeet.jpg/79px-SugarBeet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6/63/Grand-Reng_JPG02.jpg/150px-Grand-Reng_JPG02.jpg" TargetMode="External"/><Relationship Id="rId2" Type="http://schemas.openxmlformats.org/officeDocument/2006/relationships/hyperlink" Target="http://upload.wikimedia.org/wikipedia/commons/thumb/a/a9/A_sunflower.jpg/258px-A_sunflower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b/bc/Doperwt_rijserwt_peulen_Pisum_sativum.jpg/220px-Doperwt_rijserwt_peulen_Pisum_sativum.jpg" TargetMode="External"/><Relationship Id="rId2" Type="http://schemas.openxmlformats.org/officeDocument/2006/relationships/hyperlink" Target="http://upload.wikimedia.org/wikipedia/commons/e/e7/Phaseolus_vulgaris_seed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b/bc/Doperwt_rijserwt_peulen_Pisum_sativum.jpg/220px-Doperwt_rijserwt_peulen_Pisum_sativum.jpg" TargetMode="External"/><Relationship Id="rId3" Type="http://schemas.openxmlformats.org/officeDocument/2006/relationships/hyperlink" Target="http://upload.wikimedia.org/wikipedia/commons/thumb/4/43/Zuckerr%C3%BCbe.jpg/86px-Zuckerr%C3%BCbe.jpg" TargetMode="External"/><Relationship Id="rId7" Type="http://schemas.openxmlformats.org/officeDocument/2006/relationships/hyperlink" Target="http://upload.wikimedia.org/wikipedia/commons/e/e7/Phaseolus_vulgaris_seed.jpg" TargetMode="External"/><Relationship Id="rId2" Type="http://schemas.openxmlformats.org/officeDocument/2006/relationships/hyperlink" Target="http://upload.wikimedia.org/wikipedia/commons/thumb/1/12/Potato_plant.jpg/258px-Potato_plan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6/63/Grand-Reng_JPG02.jpg/150px-Grand-Reng_JPG02.jpg" TargetMode="External"/><Relationship Id="rId5" Type="http://schemas.openxmlformats.org/officeDocument/2006/relationships/hyperlink" Target="http://upload.wikimedia.org/wikipedia/commons/thumb/a/a9/A_sunflower.jpg/258px-A_sunflower.jpg" TargetMode="External"/><Relationship Id="rId4" Type="http://schemas.openxmlformats.org/officeDocument/2006/relationships/hyperlink" Target="http://upload.wikimedia.org/wikipedia/commons/thumb/8/83/SugarBeet.jpg/79px-SugarBee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338" name="Podnadpis 2"/>
          <p:cNvSpPr>
            <a:spLocks noGrp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marL="0" indent="0" algn="ctr" eaLnBrk="1" hangingPunct="1">
              <a:buFontTx/>
              <a:buNone/>
            </a:pPr>
            <a:endParaRPr lang="cs-CZ" smtClean="0"/>
          </a:p>
        </p:txBody>
      </p:sp>
      <p:pic>
        <p:nvPicPr>
          <p:cNvPr id="14339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b="1" smtClean="0"/>
              <a:t>Anotace: Hospodářsky významné rostliny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000" dirty="0" smtClean="0"/>
              <a:t>Shrnutí učiva -  pícniny, obiloviny, zelenina, okopaniny, olejniny, luskoviny.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Součástí prezentace je kontrolní úkol, kdy žáci aplikují získané znalosti a přiřazují správné názvy plodin do daných skupin. Úkol je vhodný </a:t>
            </a:r>
            <a:r>
              <a:rPr lang="cs-CZ" sz="2000" dirty="0" smtClean="0"/>
              <a:t>               k </a:t>
            </a:r>
            <a:r>
              <a:rPr lang="cs-CZ" sz="2000" dirty="0" smtClean="0"/>
              <a:t>využití interaktivní tabule, kdy žáci přiřazují názvy pomocí šipek nebo slova dopisují. Úkol lze využít jak ke kontrolnímu testování, tak pro skupinovou práci.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Po splnění úkolu následuje správné řešení pro kontrolu.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Při pilotáži bylo  využito interaktivní tabule a ověřeno, že rozsah učiva je pro žáky vhodný. Zadané úkoly jsou žáci schopni splnit samostatně.</a:t>
            </a:r>
          </a:p>
          <a:p>
            <a:pPr eaLnBrk="1" hangingPunct="1">
              <a:buFontTx/>
              <a:buNone/>
            </a:pP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5E9C9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Pícniny</a:t>
            </a:r>
          </a:p>
        </p:txBody>
      </p:sp>
      <p:sp>
        <p:nvSpPr>
          <p:cNvPr id="16386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5E9C9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b="1" smtClean="0"/>
              <a:t>Krmivo pro zvířata</a:t>
            </a:r>
          </a:p>
          <a:p>
            <a:pPr eaLnBrk="1" hangingPunct="1">
              <a:buFontTx/>
              <a:buNone/>
            </a:pPr>
            <a:endParaRPr lang="cs-CZ" sz="2400" b="1" smtClean="0"/>
          </a:p>
          <a:p>
            <a:pPr eaLnBrk="1" hangingPunct="1">
              <a:buFontTx/>
              <a:buNone/>
            </a:pPr>
            <a:r>
              <a:rPr lang="cs-CZ" sz="2400" b="1" smtClean="0"/>
              <a:t>Jeteloviny</a:t>
            </a:r>
            <a:r>
              <a:rPr lang="cs-CZ" sz="2000" b="1" smtClean="0"/>
              <a:t> – jetel luční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                  - vojtěška setá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Trávy</a:t>
            </a:r>
            <a:r>
              <a:rPr lang="cs-CZ" sz="2000" b="1" smtClean="0"/>
              <a:t> – jílek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         - bojínek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         - psárka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Luskoviny </a:t>
            </a:r>
            <a:r>
              <a:rPr lang="cs-CZ" sz="2000" b="1" smtClean="0"/>
              <a:t>– vikev setá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                   - bob</a:t>
            </a:r>
          </a:p>
        </p:txBody>
      </p:sp>
      <p:pic>
        <p:nvPicPr>
          <p:cNvPr id="16387" name="Picture 7" descr="MP900423119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932363" y="1600200"/>
            <a:ext cx="3600450" cy="2185988"/>
          </a:xfrm>
        </p:spPr>
      </p:pic>
      <p:pic>
        <p:nvPicPr>
          <p:cNvPr id="16388" name="Picture 14" descr="MP900201340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003800" y="3938588"/>
            <a:ext cx="3384550" cy="21875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5E9C9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Obiloviny</a:t>
            </a:r>
          </a:p>
        </p:txBody>
      </p:sp>
      <p:sp>
        <p:nvSpPr>
          <p:cNvPr id="17410" name="Rectangle 8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5E9C9"/>
          </a:solidFill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600" b="1" smtClean="0"/>
              <a:t>Krmivo pro zvířata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600" b="1" smtClean="0"/>
              <a:t>Výživa pro člověka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600" b="1" smtClean="0"/>
              <a:t>Plodem je obilka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6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b="1" smtClean="0"/>
              <a:t>Ozimy – </a:t>
            </a:r>
            <a:r>
              <a:rPr lang="cs-CZ" sz="1600" b="1" smtClean="0"/>
              <a:t>sejí se na podzim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b="1" smtClean="0"/>
              <a:t>Jařiny – </a:t>
            </a:r>
            <a:r>
              <a:rPr lang="cs-CZ" sz="1600" b="1" smtClean="0"/>
              <a:t>sejí se na jaře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8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Pšenice</a:t>
            </a:r>
            <a:r>
              <a:rPr lang="cs-CZ" sz="1800" b="1" smtClean="0"/>
              <a:t> – hrubá, hladká a polohrubá</a:t>
            </a:r>
            <a:r>
              <a:rPr lang="cs-CZ" sz="1400" b="1" smtClean="0"/>
              <a:t> </a:t>
            </a:r>
            <a:r>
              <a:rPr lang="cs-CZ" sz="1800" b="1" smtClean="0"/>
              <a:t>mouka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Ječmen</a:t>
            </a:r>
            <a:r>
              <a:rPr lang="cs-CZ" sz="1400" b="1" smtClean="0"/>
              <a:t> – </a:t>
            </a:r>
            <a:r>
              <a:rPr lang="cs-CZ" sz="1600" b="1" smtClean="0"/>
              <a:t>kroupy, ječná mouka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Žito</a:t>
            </a:r>
            <a:r>
              <a:rPr lang="cs-CZ" sz="1800" b="1" smtClean="0"/>
              <a:t> – </a:t>
            </a:r>
            <a:r>
              <a:rPr lang="cs-CZ" sz="1600" b="1" smtClean="0"/>
              <a:t>žitná mouka (tmavý chléb)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Kukuřice </a:t>
            </a:r>
            <a:r>
              <a:rPr lang="cs-CZ" sz="1800" b="1" smtClean="0"/>
              <a:t>– </a:t>
            </a:r>
            <a:r>
              <a:rPr lang="cs-CZ" sz="1600" b="1" smtClean="0"/>
              <a:t>zkrmuje se v zeleném stavu – pícnina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b="1" smtClean="0"/>
              <a:t>                   </a:t>
            </a:r>
            <a:r>
              <a:rPr lang="cs-CZ" sz="1600" b="1" smtClean="0"/>
              <a:t>- zrno – obilovina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Oves</a:t>
            </a:r>
            <a:r>
              <a:rPr lang="cs-CZ" sz="1800" b="1" smtClean="0"/>
              <a:t> –</a:t>
            </a:r>
            <a:r>
              <a:rPr lang="cs-CZ" sz="2000" b="1" smtClean="0"/>
              <a:t> </a:t>
            </a:r>
            <a:r>
              <a:rPr lang="cs-CZ" sz="1600" b="1" smtClean="0"/>
              <a:t>krmivo pro zvířata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          - </a:t>
            </a:r>
            <a:r>
              <a:rPr lang="cs-CZ" sz="1600" b="1" smtClean="0"/>
              <a:t>ovesné vločky</a:t>
            </a:r>
            <a:endParaRPr lang="cs-CZ" sz="2000" b="1" smtClean="0"/>
          </a:p>
        </p:txBody>
      </p:sp>
      <p:pic>
        <p:nvPicPr>
          <p:cNvPr id="17411" name="Picture 11" descr="MP900448293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076825" y="1600200"/>
            <a:ext cx="3240088" cy="2185988"/>
          </a:xfrm>
        </p:spPr>
      </p:pic>
      <p:pic>
        <p:nvPicPr>
          <p:cNvPr id="17412" name="Picture 12" descr="MP900400580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148263" y="3938588"/>
            <a:ext cx="3095625" cy="21875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5E9C9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Zelenina</a:t>
            </a:r>
          </a:p>
        </p:txBody>
      </p:sp>
      <p:sp>
        <p:nvSpPr>
          <p:cNvPr id="18434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5E9C9"/>
          </a:solidFill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Obsahuje vitamíny, minerální látky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polní – </a:t>
            </a:r>
            <a:r>
              <a:rPr lang="cs-CZ" sz="1600" b="1" smtClean="0"/>
              <a:t>na</a:t>
            </a:r>
            <a:r>
              <a:rPr lang="cs-CZ" sz="2000" b="1" smtClean="0"/>
              <a:t> </a:t>
            </a:r>
            <a:r>
              <a:rPr lang="cs-CZ" sz="1600" b="1" smtClean="0"/>
              <a:t>otevřených plochách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rychlená – </a:t>
            </a:r>
            <a:r>
              <a:rPr lang="cs-CZ" sz="1800" b="1" smtClean="0"/>
              <a:t>ve sklenících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1800" b="1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Košťálová –</a:t>
            </a:r>
            <a:r>
              <a:rPr lang="cs-CZ" sz="1800" b="1" smtClean="0"/>
              <a:t> zelí hlávkové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800" b="1" smtClean="0"/>
              <a:t>                      - kapusta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800" b="1" smtClean="0"/>
              <a:t>                      - brukev (kedlubna)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800" b="1" smtClean="0"/>
              <a:t>                      - květák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Plodová – </a:t>
            </a:r>
            <a:r>
              <a:rPr lang="cs-CZ" sz="1800" b="1" smtClean="0"/>
              <a:t>okurky - salátová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800" b="1" smtClean="0"/>
              <a:t>                                 - nakládačky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800" b="1" smtClean="0"/>
              <a:t>                  - tykev (dýně)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800" b="1" smtClean="0"/>
              <a:t>                  - meloun vodní, cukrový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800" b="1" smtClean="0"/>
              <a:t>                  - papriky</a:t>
            </a:r>
            <a:endParaRPr lang="cs-CZ" sz="2000" b="1" smtClean="0"/>
          </a:p>
        </p:txBody>
      </p:sp>
      <p:pic>
        <p:nvPicPr>
          <p:cNvPr id="18435" name="Picture 11" descr="MP900313729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932363" y="1600200"/>
            <a:ext cx="3390900" cy="2185988"/>
          </a:xfrm>
        </p:spPr>
      </p:pic>
      <p:pic>
        <p:nvPicPr>
          <p:cNvPr id="18436" name="Picture 12" descr="MP900442469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932363" y="3938588"/>
            <a:ext cx="3455987" cy="21875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5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5E9C9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000" b="1" smtClean="0"/>
              <a:t>Salátová – </a:t>
            </a:r>
            <a:r>
              <a:rPr lang="cs-CZ" sz="1800" b="1" smtClean="0"/>
              <a:t>salát hlávkový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                   - špenát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Kořenová – </a:t>
            </a:r>
            <a:r>
              <a:rPr lang="cs-CZ" sz="1800" b="1" smtClean="0"/>
              <a:t>mrkev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                    -  petržel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                    -  celer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                    -  červená řepa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                    -  ředkvička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Cibulová – </a:t>
            </a:r>
            <a:r>
              <a:rPr lang="cs-CZ" sz="1800" b="1" smtClean="0"/>
              <a:t>cibule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                   -  česnek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                   -  pór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                   -  pažitky</a:t>
            </a:r>
          </a:p>
        </p:txBody>
      </p:sp>
      <p:pic>
        <p:nvPicPr>
          <p:cNvPr id="19458" name="Picture 8" descr="MP900387857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859338" y="1412875"/>
            <a:ext cx="3529012" cy="2373313"/>
          </a:xfrm>
        </p:spPr>
      </p:pic>
      <p:pic>
        <p:nvPicPr>
          <p:cNvPr id="19459" name="Picture 9" descr="MP900409538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219700" y="3938588"/>
            <a:ext cx="2881313" cy="21875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CFFCC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Okopaniny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99FFCC"/>
          </a:solidFill>
          <a:ln>
            <a:solidFill>
              <a:srgbClr val="99FF99"/>
            </a:solidFill>
          </a:ln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Brambory – </a:t>
            </a:r>
            <a:r>
              <a:rPr lang="cs-CZ" sz="1800" b="1" smtClean="0"/>
              <a:t>důležitá složka potravy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b="1" smtClean="0"/>
              <a:t>                         -  krmivo pro zvířata                       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b="1" smtClean="0"/>
              <a:t>                         -  výroba lihu a škrobu    - květ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                                                             </a:t>
            </a:r>
            <a:r>
              <a:rPr lang="cs-CZ" sz="1800" b="1" smtClean="0"/>
              <a:t>- lodyha - nať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                                                             - </a:t>
            </a:r>
            <a:r>
              <a:rPr lang="cs-CZ" sz="1800" b="1" smtClean="0"/>
              <a:t>hlíza</a:t>
            </a:r>
            <a:endParaRPr lang="cs-CZ" sz="20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                                                            - </a:t>
            </a:r>
            <a:r>
              <a:rPr lang="cs-CZ" sz="1800" b="1" smtClean="0"/>
              <a:t>podzemní stonky                                                                      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Řepa cukrová</a:t>
            </a:r>
            <a:endParaRPr lang="cs-CZ" sz="18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b="1" smtClean="0"/>
              <a:t>řepný chrást (krmivo pro dobytek 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b="1" smtClean="0"/>
              <a:t>bulva – cukrovar – cukr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Cukrovarské řízky – </a:t>
            </a:r>
            <a:r>
              <a:rPr lang="cs-CZ" sz="1800" b="1" smtClean="0"/>
              <a:t>odpad v cukrovaru – siláž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Melasa – </a:t>
            </a:r>
            <a:r>
              <a:rPr lang="cs-CZ" sz="1800" b="1" smtClean="0"/>
              <a:t>hustá tekutina – zchutňování krmiv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8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000" smtClean="0">
                <a:hlinkClick r:id="rId2"/>
              </a:rPr>
              <a:t>http://upload.wikimedia.org/wikipedia/commons/thumb/1/12/Potato_plant.jpg/258px-Potato_plant.jpg</a:t>
            </a:r>
            <a:endParaRPr lang="cs-CZ" sz="10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200" smtClean="0">
                <a:hlinkClick r:id="rId3"/>
              </a:rPr>
              <a:t>http://upload.wikimedia.org/wikipedia/commons/thumb/4/43/Zuckerr%C3%BCbe.jpg/86px-Zuckerr%C3%BCbe.jpg</a:t>
            </a:r>
            <a:endParaRPr lang="cs-CZ" sz="12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200" smtClean="0">
                <a:hlinkClick r:id="rId4"/>
              </a:rPr>
              <a:t>http://upload.wikimedia.org/wikipedia/commons/thumb/8/83/SugarBeet.jpg/79px-SugarBeet.jpg</a:t>
            </a:r>
            <a:endParaRPr lang="cs-CZ" sz="12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2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5E9C9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Olejniny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B5E9C9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000" b="1" smtClean="0"/>
              <a:t>V semenech mají olej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Řepka olejka</a:t>
            </a:r>
            <a:r>
              <a:rPr lang="cs-CZ" sz="2000" b="1" smtClean="0"/>
              <a:t> – olej na pohonné hmoty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                         - bioprodukty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Slunečnice</a:t>
            </a:r>
            <a:r>
              <a:rPr lang="cs-CZ" sz="2000" b="1" smtClean="0"/>
              <a:t> – výroba fermeží, laků a mýdel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Mák setý</a:t>
            </a:r>
            <a:r>
              <a:rPr lang="cs-CZ" sz="2000" b="1" smtClean="0"/>
              <a:t> – léčiva k tišení bolesti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Len </a:t>
            </a:r>
            <a:r>
              <a:rPr lang="cs-CZ" sz="2000" b="1" smtClean="0"/>
              <a:t>– textilní rostlina</a:t>
            </a:r>
          </a:p>
          <a:p>
            <a:pPr eaLnBrk="1" hangingPunct="1">
              <a:buFontTx/>
              <a:buNone/>
            </a:pPr>
            <a:endParaRPr lang="cs-CZ" sz="2000" b="1" smtClean="0"/>
          </a:p>
          <a:p>
            <a:pPr eaLnBrk="1" hangingPunct="1">
              <a:buFontTx/>
              <a:buNone/>
            </a:pPr>
            <a:r>
              <a:rPr lang="cs-CZ" sz="1600" smtClean="0">
                <a:hlinkClick r:id="rId2"/>
              </a:rPr>
              <a:t>http://upload.wikimedia.org/wikipedia/commons/thumb/a/a9/A_sunflower.jpg/258px-A_sunflower.jpg</a:t>
            </a:r>
            <a:endParaRPr lang="cs-CZ" sz="1600" smtClean="0"/>
          </a:p>
          <a:p>
            <a:pPr eaLnBrk="1" hangingPunct="1">
              <a:buFontTx/>
              <a:buNone/>
            </a:pPr>
            <a:r>
              <a:rPr lang="cs-CZ" sz="1600" smtClean="0">
                <a:hlinkClick r:id="rId3"/>
              </a:rPr>
              <a:t>http://upload.wikimedia.org/wikipedia/commons/thumb/6/63/Grand-Reng_JPG02.jpg/150px-Grand-Reng_JPG02.jpg</a:t>
            </a:r>
            <a:endParaRPr lang="cs-CZ" sz="1600" smtClean="0"/>
          </a:p>
          <a:p>
            <a:pPr eaLnBrk="1" hangingPunct="1">
              <a:buFontTx/>
              <a:buNone/>
            </a:pPr>
            <a:endParaRPr lang="cs-CZ" sz="1600" smtClean="0"/>
          </a:p>
          <a:p>
            <a:pPr eaLnBrk="1" hangingPunct="1">
              <a:buFontTx/>
              <a:buNone/>
            </a:pPr>
            <a:endParaRPr lang="cs-CZ" sz="16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  <a:solidFill>
            <a:srgbClr val="B5E9C9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Luskoviny</a:t>
            </a:r>
          </a:p>
        </p:txBody>
      </p:sp>
      <p:sp>
        <p:nvSpPr>
          <p:cNvPr id="22530" name="Rectangle 5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1600200"/>
            <a:ext cx="4038600" cy="4525963"/>
          </a:xfrm>
          <a:solidFill>
            <a:srgbClr val="B5E9C9"/>
          </a:solidFill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Výživné potraviny</a:t>
            </a:r>
            <a:r>
              <a:rPr lang="cs-CZ" smtClean="0"/>
              <a:t> – </a:t>
            </a:r>
            <a:r>
              <a:rPr lang="cs-CZ" sz="2000" smtClean="0"/>
              <a:t>bílkoviny, minerální látky, krmení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sz="2800" b="1" smtClean="0"/>
              <a:t>Hrách setý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sz="2800" b="1" smtClean="0"/>
              <a:t>Čočka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sz="2800" b="1" smtClean="0"/>
              <a:t>Fazole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sz="2800" b="1" smtClean="0"/>
              <a:t>Bob obecný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sz="1800" smtClean="0">
                <a:hlinkClick r:id="rId2"/>
              </a:rPr>
              <a:t>http://upload.wikimedia.org/wikipedia/commons/e/e7/Phaseolus_vulgaris_seed.jpg</a:t>
            </a:r>
            <a:endParaRPr lang="cs-CZ" sz="1800" smtClean="0"/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sz="1600" smtClean="0">
                <a:hlinkClick r:id="rId3"/>
              </a:rPr>
              <a:t>http://upload.wikimedia.org/wikipedia/commons/thumb/b/bc/Doperwt_rijserwt_peulen_Pisum_sativum.jpg/220px-Doperwt_rijserwt_peulen_Pisum_sativum.jpg</a:t>
            </a:r>
            <a:endParaRPr lang="cs-CZ" sz="1600" smtClean="0"/>
          </a:p>
          <a:p>
            <a:pPr algn="ctr" eaLnBrk="1" hangingPunct="1">
              <a:lnSpc>
                <a:spcPct val="80000"/>
              </a:lnSpc>
              <a:buFontTx/>
              <a:buNone/>
            </a:pPr>
            <a:endParaRPr lang="cs-CZ" sz="1600" smtClean="0"/>
          </a:p>
        </p:txBody>
      </p:sp>
      <p:pic>
        <p:nvPicPr>
          <p:cNvPr id="22531" name="Picture 8" descr="MP900387890[1]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859338" y="1628775"/>
            <a:ext cx="2665412" cy="2185988"/>
          </a:xfrm>
        </p:spPr>
      </p:pic>
      <p:pic>
        <p:nvPicPr>
          <p:cNvPr id="22532" name="Picture 14" descr="220px-Tuinboon_bontbloeiend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725" y="3789363"/>
            <a:ext cx="1943100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5E9C9"/>
          </a:solidFill>
        </p:spPr>
        <p:txBody>
          <a:bodyPr/>
          <a:lstStyle/>
          <a:p>
            <a:pPr eaLnBrk="1" hangingPunct="1"/>
            <a:r>
              <a:rPr lang="cs-CZ" sz="2800" b="1" dirty="0" smtClean="0"/>
              <a:t>Přiřaď </a:t>
            </a:r>
            <a:r>
              <a:rPr lang="cs-CZ" sz="2800" b="1" dirty="0" smtClean="0"/>
              <a:t>rostliny, </a:t>
            </a:r>
            <a:r>
              <a:rPr lang="cs-CZ" sz="2800" b="1" dirty="0" smtClean="0"/>
              <a:t>kam patří</a:t>
            </a:r>
          </a:p>
        </p:txBody>
      </p:sp>
      <p:sp>
        <p:nvSpPr>
          <p:cNvPr id="2355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>
              <a:buFontTx/>
              <a:buNone/>
            </a:pPr>
            <a:r>
              <a:rPr lang="cs-CZ" sz="2000" b="1" dirty="0" smtClean="0"/>
              <a:t>Jetel, zelí, vojtěška, </a:t>
            </a:r>
            <a:r>
              <a:rPr lang="cs-CZ" sz="2000" b="1" dirty="0" smtClean="0"/>
              <a:t>řepka, slunečnice,h </a:t>
            </a:r>
            <a:r>
              <a:rPr lang="cs-CZ" sz="2000" b="1" dirty="0" err="1" smtClean="0"/>
              <a:t>rách</a:t>
            </a:r>
            <a:r>
              <a:rPr lang="cs-CZ" sz="2000" b="1" dirty="0" smtClean="0"/>
              <a:t>, </a:t>
            </a:r>
            <a:r>
              <a:rPr lang="cs-CZ" sz="2000" b="1" dirty="0" smtClean="0"/>
              <a:t>pšenice, ječmen,</a:t>
            </a:r>
          </a:p>
          <a:p>
            <a:pPr eaLnBrk="1" hangingPunct="1">
              <a:buFontTx/>
              <a:buNone/>
            </a:pPr>
            <a:r>
              <a:rPr lang="cs-CZ" sz="2000" b="1" dirty="0" smtClean="0"/>
              <a:t>kapusta, květák, kedluben, mák, čočka, oves, salát, rajče, paprika,  </a:t>
            </a:r>
          </a:p>
          <a:p>
            <a:pPr eaLnBrk="1" hangingPunct="1">
              <a:buFontTx/>
              <a:buNone/>
            </a:pPr>
            <a:r>
              <a:rPr lang="cs-CZ" sz="2000" b="1" dirty="0" smtClean="0"/>
              <a:t>žito, psárka, červená řepa, fazol, ředkvička, kukuřice, cibule, bob</a:t>
            </a:r>
          </a:p>
          <a:p>
            <a:pPr eaLnBrk="1" hangingPunct="1">
              <a:buFontTx/>
              <a:buNone/>
            </a:pPr>
            <a:r>
              <a:rPr lang="cs-CZ" sz="2000" b="1" dirty="0" smtClean="0"/>
              <a:t>česnek, len</a:t>
            </a:r>
          </a:p>
          <a:p>
            <a:pPr eaLnBrk="1" hangingPunct="1">
              <a:buFontTx/>
              <a:buNone/>
            </a:pPr>
            <a:endParaRPr lang="cs-CZ" sz="2000" b="1" dirty="0" smtClean="0"/>
          </a:p>
        </p:txBody>
      </p:sp>
      <p:sp>
        <p:nvSpPr>
          <p:cNvPr id="23555" name="Rectangle 4"/>
          <p:cNvSpPr>
            <a:spLocks noChangeArrowheads="1"/>
          </p:cNvSpPr>
          <p:nvPr/>
        </p:nvSpPr>
        <p:spPr bwMode="auto">
          <a:xfrm>
            <a:off x="611188" y="1700213"/>
            <a:ext cx="1512887" cy="2736850"/>
          </a:xfrm>
          <a:prstGeom prst="rect">
            <a:avLst/>
          </a:prstGeom>
          <a:solidFill>
            <a:srgbClr val="B5E9C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/>
              <a:t>pícniny</a:t>
            </a:r>
          </a:p>
        </p:txBody>
      </p:sp>
      <p:sp>
        <p:nvSpPr>
          <p:cNvPr id="23556" name="Rectangle 5"/>
          <p:cNvSpPr>
            <a:spLocks noChangeArrowheads="1"/>
          </p:cNvSpPr>
          <p:nvPr/>
        </p:nvSpPr>
        <p:spPr bwMode="auto">
          <a:xfrm>
            <a:off x="2339975" y="1773238"/>
            <a:ext cx="1439863" cy="2663825"/>
          </a:xfrm>
          <a:prstGeom prst="rect">
            <a:avLst/>
          </a:prstGeom>
          <a:solidFill>
            <a:srgbClr val="B5E9C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/>
              <a:t>zelenina</a:t>
            </a:r>
          </a:p>
        </p:txBody>
      </p:sp>
      <p:sp>
        <p:nvSpPr>
          <p:cNvPr id="23557" name="Rectangle 6"/>
          <p:cNvSpPr>
            <a:spLocks noChangeArrowheads="1"/>
          </p:cNvSpPr>
          <p:nvPr/>
        </p:nvSpPr>
        <p:spPr bwMode="auto">
          <a:xfrm>
            <a:off x="3995738" y="1773238"/>
            <a:ext cx="1368425" cy="2663825"/>
          </a:xfrm>
          <a:prstGeom prst="rect">
            <a:avLst/>
          </a:prstGeom>
          <a:solidFill>
            <a:srgbClr val="B5E9C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/>
              <a:t>olejniny</a:t>
            </a:r>
          </a:p>
        </p:txBody>
      </p:sp>
      <p:sp>
        <p:nvSpPr>
          <p:cNvPr id="23558" name="Rectangle 7"/>
          <p:cNvSpPr>
            <a:spLocks noChangeArrowheads="1"/>
          </p:cNvSpPr>
          <p:nvPr/>
        </p:nvSpPr>
        <p:spPr bwMode="auto">
          <a:xfrm>
            <a:off x="5580063" y="1773238"/>
            <a:ext cx="1439862" cy="2663825"/>
          </a:xfrm>
          <a:prstGeom prst="rect">
            <a:avLst/>
          </a:prstGeom>
          <a:solidFill>
            <a:srgbClr val="B5E9C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/>
              <a:t>luskoviny</a:t>
            </a:r>
          </a:p>
        </p:txBody>
      </p:sp>
      <p:sp>
        <p:nvSpPr>
          <p:cNvPr id="23559" name="Rectangle 8"/>
          <p:cNvSpPr>
            <a:spLocks noChangeArrowheads="1"/>
          </p:cNvSpPr>
          <p:nvPr/>
        </p:nvSpPr>
        <p:spPr bwMode="auto">
          <a:xfrm>
            <a:off x="7235825" y="1773238"/>
            <a:ext cx="1295400" cy="2663825"/>
          </a:xfrm>
          <a:prstGeom prst="rect">
            <a:avLst/>
          </a:prstGeom>
          <a:solidFill>
            <a:srgbClr val="B5E9C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/>
              <a:t>obilniny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5E9C9"/>
          </a:solidFill>
        </p:spPr>
        <p:txBody>
          <a:bodyPr/>
          <a:lstStyle/>
          <a:p>
            <a:pPr eaLnBrk="1" hangingPunct="1"/>
            <a:r>
              <a:rPr lang="cs-CZ" sz="2800" b="1" dirty="0" smtClean="0"/>
              <a:t>Přiřaď </a:t>
            </a:r>
            <a:r>
              <a:rPr lang="cs-CZ" sz="2800" b="1" dirty="0" smtClean="0"/>
              <a:t>rostliny, </a:t>
            </a:r>
            <a:r>
              <a:rPr lang="cs-CZ" sz="2800" b="1" dirty="0" smtClean="0"/>
              <a:t>kam patří</a:t>
            </a:r>
          </a:p>
        </p:txBody>
      </p:sp>
      <p:sp>
        <p:nvSpPr>
          <p:cNvPr id="2457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>
              <a:buFontTx/>
              <a:buNone/>
            </a:pPr>
            <a:r>
              <a:rPr lang="cs-CZ" sz="2000" b="1" dirty="0" smtClean="0">
                <a:solidFill>
                  <a:srgbClr val="EDC4B1"/>
                </a:solidFill>
              </a:rPr>
              <a:t>Jetel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rgbClr val="33CC33"/>
                </a:solidFill>
              </a:rPr>
              <a:t>zelí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rgbClr val="EDC4B1"/>
                </a:solidFill>
              </a:rPr>
              <a:t>vojtěška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rgbClr val="B7B4EA"/>
                </a:solidFill>
              </a:rPr>
              <a:t>řepka, slunečnice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rgbClr val="FF6600"/>
                </a:solidFill>
              </a:rPr>
              <a:t>hrách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rgbClr val="B4CEEA"/>
                </a:solidFill>
              </a:rPr>
              <a:t>pšenice, ječmen</a:t>
            </a:r>
            <a:r>
              <a:rPr lang="cs-CZ" sz="2000" b="1" dirty="0" smtClean="0"/>
              <a:t>,</a:t>
            </a:r>
          </a:p>
          <a:p>
            <a:pPr eaLnBrk="1" hangingPunct="1">
              <a:buFontTx/>
              <a:buNone/>
            </a:pPr>
            <a:r>
              <a:rPr lang="cs-CZ" sz="2000" b="1" dirty="0" smtClean="0">
                <a:solidFill>
                  <a:srgbClr val="33CC33"/>
                </a:solidFill>
              </a:rPr>
              <a:t>kapusta, květák, kedluben</a:t>
            </a:r>
            <a:r>
              <a:rPr lang="cs-CZ" sz="2000" b="1" dirty="0" smtClean="0"/>
              <a:t>,</a:t>
            </a:r>
            <a:r>
              <a:rPr lang="cs-CZ" sz="2000" b="1" dirty="0" smtClean="0">
                <a:solidFill>
                  <a:srgbClr val="B7B4EA"/>
                </a:solidFill>
              </a:rPr>
              <a:t> mák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rgbClr val="FF6600"/>
                </a:solidFill>
              </a:rPr>
              <a:t>čočka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rgbClr val="B4CEEA"/>
                </a:solidFill>
              </a:rPr>
              <a:t>oves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rgbClr val="33CC33"/>
                </a:solidFill>
              </a:rPr>
              <a:t>salát, rajče, paprika</a:t>
            </a:r>
            <a:r>
              <a:rPr lang="cs-CZ" sz="2000" b="1" dirty="0" smtClean="0"/>
              <a:t>,  </a:t>
            </a:r>
          </a:p>
          <a:p>
            <a:pPr eaLnBrk="1" hangingPunct="1">
              <a:buFontTx/>
              <a:buNone/>
            </a:pPr>
            <a:r>
              <a:rPr lang="cs-CZ" sz="2000" b="1" dirty="0" smtClean="0">
                <a:solidFill>
                  <a:srgbClr val="B4CEEA"/>
                </a:solidFill>
              </a:rPr>
              <a:t>žito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rgbClr val="EDC4B1"/>
                </a:solidFill>
              </a:rPr>
              <a:t>psárka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rgbClr val="33CC33"/>
                </a:solidFill>
              </a:rPr>
              <a:t>červená řepa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rgbClr val="FF6600"/>
                </a:solidFill>
              </a:rPr>
              <a:t>fazol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rgbClr val="33CC33"/>
                </a:solidFill>
              </a:rPr>
              <a:t>ředkvička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rgbClr val="B4CEEA"/>
                </a:solidFill>
              </a:rPr>
              <a:t>kukuřice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rgbClr val="33CC33"/>
                </a:solidFill>
              </a:rPr>
              <a:t>cibule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rgbClr val="FF6600"/>
                </a:solidFill>
              </a:rPr>
              <a:t>bob</a:t>
            </a:r>
          </a:p>
          <a:p>
            <a:pPr eaLnBrk="1" hangingPunct="1">
              <a:buFontTx/>
              <a:buNone/>
            </a:pPr>
            <a:r>
              <a:rPr lang="cs-CZ" sz="2000" b="1" dirty="0" smtClean="0">
                <a:solidFill>
                  <a:srgbClr val="33CC33"/>
                </a:solidFill>
              </a:rPr>
              <a:t>česnek</a:t>
            </a:r>
            <a:r>
              <a:rPr lang="cs-CZ" sz="2000" b="1" dirty="0" smtClean="0"/>
              <a:t>,</a:t>
            </a:r>
            <a:r>
              <a:rPr lang="cs-CZ" sz="2000" b="1" dirty="0" smtClean="0">
                <a:solidFill>
                  <a:srgbClr val="B7B4EA"/>
                </a:solidFill>
              </a:rPr>
              <a:t> len</a:t>
            </a:r>
          </a:p>
          <a:p>
            <a:pPr eaLnBrk="1" hangingPunct="1">
              <a:buFontTx/>
              <a:buNone/>
            </a:pPr>
            <a:endParaRPr lang="cs-CZ" sz="2000" b="1" dirty="0" smtClean="0"/>
          </a:p>
        </p:txBody>
      </p:sp>
      <p:sp>
        <p:nvSpPr>
          <p:cNvPr id="24579" name="Rectangle 4"/>
          <p:cNvSpPr>
            <a:spLocks noChangeArrowheads="1"/>
          </p:cNvSpPr>
          <p:nvPr/>
        </p:nvSpPr>
        <p:spPr bwMode="auto">
          <a:xfrm>
            <a:off x="611188" y="1700213"/>
            <a:ext cx="1512887" cy="2736850"/>
          </a:xfrm>
          <a:prstGeom prst="rect">
            <a:avLst/>
          </a:prstGeom>
          <a:solidFill>
            <a:srgbClr val="EDC4B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/>
              <a:t>Pícniny</a:t>
            </a:r>
          </a:p>
          <a:p>
            <a:pPr algn="ctr"/>
            <a:endParaRPr lang="cs-CZ" sz="2000" b="1"/>
          </a:p>
          <a:p>
            <a:pPr algn="ctr"/>
            <a:endParaRPr lang="cs-CZ" sz="2000" b="1"/>
          </a:p>
          <a:p>
            <a:pPr algn="ctr"/>
            <a:r>
              <a:rPr lang="cs-CZ" sz="2000" b="1"/>
              <a:t>jetel</a:t>
            </a:r>
          </a:p>
          <a:p>
            <a:pPr algn="ctr"/>
            <a:r>
              <a:rPr lang="cs-CZ" sz="2000" b="1"/>
              <a:t>vojtěška</a:t>
            </a:r>
          </a:p>
          <a:p>
            <a:pPr algn="ctr"/>
            <a:r>
              <a:rPr lang="cs-CZ" sz="2000" b="1"/>
              <a:t>psárka</a:t>
            </a:r>
          </a:p>
        </p:txBody>
      </p:sp>
      <p:sp>
        <p:nvSpPr>
          <p:cNvPr id="24580" name="Rectangle 5"/>
          <p:cNvSpPr>
            <a:spLocks noChangeArrowheads="1"/>
          </p:cNvSpPr>
          <p:nvPr/>
        </p:nvSpPr>
        <p:spPr bwMode="auto">
          <a:xfrm>
            <a:off x="2339975" y="1773238"/>
            <a:ext cx="1439863" cy="2663825"/>
          </a:xfrm>
          <a:prstGeom prst="rect">
            <a:avLst/>
          </a:prstGeom>
          <a:solidFill>
            <a:srgbClr val="33CC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/>
              <a:t>Zelenina</a:t>
            </a:r>
          </a:p>
          <a:p>
            <a:pPr algn="ctr"/>
            <a:r>
              <a:rPr lang="cs-CZ" sz="1400" b="1"/>
              <a:t>zelí</a:t>
            </a:r>
          </a:p>
          <a:p>
            <a:pPr algn="ctr"/>
            <a:r>
              <a:rPr lang="cs-CZ" sz="1400" b="1"/>
              <a:t>kapusta</a:t>
            </a:r>
          </a:p>
          <a:p>
            <a:pPr algn="ctr"/>
            <a:r>
              <a:rPr lang="cs-CZ" sz="1400" b="1"/>
              <a:t>květák</a:t>
            </a:r>
          </a:p>
          <a:p>
            <a:pPr algn="ctr"/>
            <a:r>
              <a:rPr lang="cs-CZ" sz="1400" b="1"/>
              <a:t>kedlubna</a:t>
            </a:r>
          </a:p>
          <a:p>
            <a:pPr algn="ctr"/>
            <a:r>
              <a:rPr lang="cs-CZ" sz="1400" b="1"/>
              <a:t>salát</a:t>
            </a:r>
          </a:p>
          <a:p>
            <a:pPr algn="ctr"/>
            <a:r>
              <a:rPr lang="cs-CZ" sz="1400" b="1"/>
              <a:t>rajčata</a:t>
            </a:r>
          </a:p>
          <a:p>
            <a:pPr algn="ctr"/>
            <a:r>
              <a:rPr lang="cs-CZ" sz="1400" b="1"/>
              <a:t>paprika</a:t>
            </a:r>
          </a:p>
          <a:p>
            <a:pPr algn="ctr"/>
            <a:r>
              <a:rPr lang="cs-CZ" sz="1400" b="1"/>
              <a:t>červená řepa</a:t>
            </a:r>
          </a:p>
          <a:p>
            <a:pPr algn="ctr"/>
            <a:r>
              <a:rPr lang="cs-CZ" sz="1400" b="1"/>
              <a:t>ředkvička</a:t>
            </a:r>
          </a:p>
          <a:p>
            <a:pPr algn="ctr"/>
            <a:r>
              <a:rPr lang="cs-CZ" sz="1400" b="1"/>
              <a:t>cibule</a:t>
            </a:r>
          </a:p>
          <a:p>
            <a:pPr algn="ctr"/>
            <a:r>
              <a:rPr lang="cs-CZ" sz="1400" b="1"/>
              <a:t>česnek</a:t>
            </a:r>
          </a:p>
          <a:p>
            <a:pPr algn="ctr"/>
            <a:endParaRPr lang="cs-CZ" sz="1400" b="1">
              <a:solidFill>
                <a:srgbClr val="FF3300"/>
              </a:solidFill>
            </a:endParaRPr>
          </a:p>
        </p:txBody>
      </p:sp>
      <p:sp>
        <p:nvSpPr>
          <p:cNvPr id="24581" name="Rectangle 6"/>
          <p:cNvSpPr>
            <a:spLocks noChangeArrowheads="1"/>
          </p:cNvSpPr>
          <p:nvPr/>
        </p:nvSpPr>
        <p:spPr bwMode="auto">
          <a:xfrm>
            <a:off x="3995738" y="1773238"/>
            <a:ext cx="1368425" cy="2663825"/>
          </a:xfrm>
          <a:prstGeom prst="rect">
            <a:avLst/>
          </a:prstGeom>
          <a:solidFill>
            <a:srgbClr val="B7B4EA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/>
              <a:t>Olejniny</a:t>
            </a:r>
          </a:p>
          <a:p>
            <a:pPr algn="ctr"/>
            <a:endParaRPr lang="cs-CZ" sz="2000" b="1"/>
          </a:p>
          <a:p>
            <a:pPr algn="ctr"/>
            <a:endParaRPr lang="cs-CZ" sz="2000" b="1"/>
          </a:p>
          <a:p>
            <a:pPr algn="ctr"/>
            <a:r>
              <a:rPr lang="cs-CZ" sz="2000" b="1"/>
              <a:t>řepka</a:t>
            </a:r>
          </a:p>
          <a:p>
            <a:pPr algn="ctr"/>
            <a:r>
              <a:rPr lang="cs-CZ" sz="2000" b="1"/>
              <a:t>slunečnice</a:t>
            </a:r>
          </a:p>
          <a:p>
            <a:pPr algn="ctr"/>
            <a:r>
              <a:rPr lang="cs-CZ" sz="2000" b="1"/>
              <a:t>mák</a:t>
            </a:r>
          </a:p>
          <a:p>
            <a:pPr algn="ctr"/>
            <a:r>
              <a:rPr lang="cs-CZ" sz="2000" b="1"/>
              <a:t>len</a:t>
            </a:r>
          </a:p>
        </p:txBody>
      </p:sp>
      <p:sp>
        <p:nvSpPr>
          <p:cNvPr id="24582" name="Rectangle 7"/>
          <p:cNvSpPr>
            <a:spLocks noChangeArrowheads="1"/>
          </p:cNvSpPr>
          <p:nvPr/>
        </p:nvSpPr>
        <p:spPr bwMode="auto">
          <a:xfrm>
            <a:off x="5580063" y="1773238"/>
            <a:ext cx="1439862" cy="2663825"/>
          </a:xfrm>
          <a:prstGeom prst="rect">
            <a:avLst/>
          </a:prstGeom>
          <a:solidFill>
            <a:srgbClr val="FF6600"/>
          </a:solidFill>
          <a:ln w="9525">
            <a:solidFill>
              <a:srgbClr val="FF66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/>
              <a:t>Luskoviny</a:t>
            </a:r>
          </a:p>
          <a:p>
            <a:pPr algn="ctr"/>
            <a:endParaRPr lang="cs-CZ" sz="2000" b="1"/>
          </a:p>
          <a:p>
            <a:pPr algn="ctr"/>
            <a:r>
              <a:rPr lang="cs-CZ" sz="2000" b="1"/>
              <a:t>hrách</a:t>
            </a:r>
          </a:p>
          <a:p>
            <a:pPr algn="ctr"/>
            <a:r>
              <a:rPr lang="cs-CZ" sz="2000" b="1"/>
              <a:t>čočka</a:t>
            </a:r>
          </a:p>
          <a:p>
            <a:pPr algn="ctr"/>
            <a:r>
              <a:rPr lang="cs-CZ" sz="2000" b="1"/>
              <a:t>fazol</a:t>
            </a:r>
          </a:p>
          <a:p>
            <a:pPr algn="ctr"/>
            <a:r>
              <a:rPr lang="cs-CZ" sz="2000" b="1"/>
              <a:t>bob</a:t>
            </a:r>
          </a:p>
        </p:txBody>
      </p:sp>
      <p:sp>
        <p:nvSpPr>
          <p:cNvPr id="24583" name="Rectangle 8"/>
          <p:cNvSpPr>
            <a:spLocks noChangeArrowheads="1"/>
          </p:cNvSpPr>
          <p:nvPr/>
        </p:nvSpPr>
        <p:spPr bwMode="auto">
          <a:xfrm>
            <a:off x="7235825" y="1773238"/>
            <a:ext cx="1295400" cy="2663825"/>
          </a:xfrm>
          <a:prstGeom prst="rect">
            <a:avLst/>
          </a:prstGeom>
          <a:solidFill>
            <a:srgbClr val="B4E1EA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/>
              <a:t>Obilniny</a:t>
            </a:r>
          </a:p>
          <a:p>
            <a:pPr algn="ctr"/>
            <a:endParaRPr lang="cs-CZ" sz="2000" b="1"/>
          </a:p>
          <a:p>
            <a:pPr algn="ctr"/>
            <a:r>
              <a:rPr lang="cs-CZ" sz="2000" b="1"/>
              <a:t>pšenice</a:t>
            </a:r>
          </a:p>
          <a:p>
            <a:pPr algn="ctr"/>
            <a:r>
              <a:rPr lang="cs-CZ" sz="2000" b="1"/>
              <a:t>ječmen</a:t>
            </a:r>
          </a:p>
          <a:p>
            <a:pPr algn="ctr"/>
            <a:r>
              <a:rPr lang="cs-CZ" sz="2000" b="1"/>
              <a:t>oves</a:t>
            </a:r>
          </a:p>
          <a:p>
            <a:pPr algn="ctr"/>
            <a:r>
              <a:rPr lang="cs-CZ" sz="2000" b="1"/>
              <a:t>žito</a:t>
            </a:r>
          </a:p>
          <a:p>
            <a:pPr algn="ctr"/>
            <a:r>
              <a:rPr lang="cs-CZ" sz="2000" b="1"/>
              <a:t>kukuřice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000" b="1" smtClean="0"/>
              <a:t>Citace a zdroje: </a:t>
            </a:r>
            <a:r>
              <a:rPr lang="cs-CZ" sz="1800" smtClean="0"/>
              <a:t>Ilustrace:www.office.microsoft.com</a:t>
            </a:r>
          </a:p>
          <a:p>
            <a:pPr eaLnBrk="1" hangingPunct="1">
              <a:buFontTx/>
              <a:buNone/>
            </a:pPr>
            <a:endParaRPr lang="cs-CZ" sz="1400" smtClean="0"/>
          </a:p>
          <a:p>
            <a:pPr eaLnBrk="1" hangingPunct="1">
              <a:buFontTx/>
              <a:buNone/>
            </a:pPr>
            <a:r>
              <a:rPr lang="cs-CZ" sz="1400" smtClean="0">
                <a:hlinkClick r:id="rId2"/>
              </a:rPr>
              <a:t>http://upload.wikimedia.org/wikipedia/commons/thumb/1/12/Potato_plant.jpg/258px-Potato_plant.jpg</a:t>
            </a:r>
            <a:endParaRPr lang="cs-CZ" sz="1400" smtClean="0"/>
          </a:p>
          <a:p>
            <a:pPr eaLnBrk="1" hangingPunct="1">
              <a:buFontTx/>
              <a:buNone/>
            </a:pPr>
            <a:r>
              <a:rPr lang="cs-CZ" sz="1400" smtClean="0">
                <a:hlinkClick r:id="rId3"/>
              </a:rPr>
              <a:t>http://upload.wikimedia.org/wikipedia/commons/thumb/4/43/Zuckerr%C3%BCbe.jpg/86px-Zuckerr%C3%BCbe.jpg</a:t>
            </a:r>
            <a:endParaRPr lang="cs-CZ" sz="1400" smtClean="0"/>
          </a:p>
          <a:p>
            <a:pPr eaLnBrk="1" hangingPunct="1">
              <a:buFontTx/>
              <a:buNone/>
            </a:pPr>
            <a:r>
              <a:rPr lang="cs-CZ" sz="1400" smtClean="0">
                <a:hlinkClick r:id="rId4"/>
              </a:rPr>
              <a:t>http://upload.wikimedia.org/wikipedia/commons/thumb/8/83/SugarBeet.jpg/79px-SugarBeet.jpg</a:t>
            </a:r>
            <a:endParaRPr lang="cs-CZ" sz="1400" smtClean="0"/>
          </a:p>
          <a:p>
            <a:pPr eaLnBrk="1" hangingPunct="1">
              <a:buFontTx/>
              <a:buNone/>
            </a:pPr>
            <a:r>
              <a:rPr lang="cs-CZ" sz="1400" smtClean="0">
                <a:hlinkClick r:id="rId5"/>
              </a:rPr>
              <a:t>http://upload.wikimedia.org/wikipedia/commons/thumb/a/a9/A_sunflower.jpg/258px-A_sunflower.jpg</a:t>
            </a:r>
            <a:endParaRPr lang="cs-CZ" sz="1400" smtClean="0"/>
          </a:p>
          <a:p>
            <a:pPr eaLnBrk="1" hangingPunct="1">
              <a:buFontTx/>
              <a:buNone/>
            </a:pPr>
            <a:r>
              <a:rPr lang="cs-CZ" sz="1400" smtClean="0">
                <a:hlinkClick r:id="rId6"/>
              </a:rPr>
              <a:t>http://upload.wikimedia.org/wikipedia/commons/thumb/6/63/Grand-Reng_JPG02.jpg/150px-Grand-Reng_JPG02.jpg</a:t>
            </a:r>
            <a:endParaRPr lang="cs-CZ" sz="1400" smtClean="0"/>
          </a:p>
          <a:p>
            <a:pPr eaLnBrk="1" hangingPunct="1">
              <a:buFontTx/>
              <a:buNone/>
            </a:pPr>
            <a:r>
              <a:rPr lang="cs-CZ" sz="1400" smtClean="0">
                <a:hlinkClick r:id="rId7"/>
              </a:rPr>
              <a:t>http://upload.wikimedia.org/wikipedia/commons/e/e7/Phaseolus_vulgaris_seed.jpg</a:t>
            </a:r>
            <a:endParaRPr lang="cs-CZ" sz="1400" smtClean="0"/>
          </a:p>
          <a:p>
            <a:pPr eaLnBrk="1" hangingPunct="1">
              <a:buFontTx/>
              <a:buNone/>
            </a:pPr>
            <a:r>
              <a:rPr lang="cs-CZ" sz="1600" smtClean="0">
                <a:hlinkClick r:id="rId8"/>
              </a:rPr>
              <a:t>http://upload.wikimedia.org/wikipedia/commons/thumb/b/bc/Doperwt_rijserwt_peulen_Pisum_sativum.jpg/220px-Doperwt_rijserwt_peulen_Pisum_sativum.jpg</a:t>
            </a:r>
            <a:endParaRPr lang="cs-CZ" sz="1600" smtClean="0"/>
          </a:p>
          <a:p>
            <a:pPr eaLnBrk="1" hangingPunct="1">
              <a:buFontTx/>
              <a:buNone/>
            </a:pPr>
            <a:r>
              <a:rPr lang="cs-CZ" sz="1400" smtClean="0"/>
              <a:t>text</a:t>
            </a:r>
          </a:p>
          <a:p>
            <a:pPr eaLnBrk="1" hangingPunct="1">
              <a:buFontTx/>
              <a:buNone/>
            </a:pPr>
            <a:r>
              <a:rPr lang="cs-CZ" sz="1400" smtClean="0"/>
              <a:t>Kroulíková, Jarmila.,Kroulík, Josef.Přírodopis pro 9.ročník zvláštní školy. Praha:Septima,1995.Hospodářsky důležité rostliny,s.31-45.</a:t>
            </a:r>
          </a:p>
          <a:p>
            <a:pPr eaLnBrk="1" hangingPunct="1">
              <a:buFontTx/>
              <a:buNone/>
            </a:pPr>
            <a:endParaRPr lang="cs-CZ" sz="1400" smtClean="0"/>
          </a:p>
          <a:p>
            <a:pPr eaLnBrk="1" hangingPunct="1">
              <a:buFontTx/>
              <a:buNone/>
            </a:pPr>
            <a:endParaRPr lang="cs-CZ" sz="1400" smtClean="0"/>
          </a:p>
          <a:p>
            <a:pPr eaLnBrk="1" hangingPunct="1">
              <a:buFontTx/>
              <a:buNone/>
            </a:pPr>
            <a:endParaRPr lang="cs-CZ" sz="1600" smtClean="0"/>
          </a:p>
          <a:p>
            <a:pPr eaLnBrk="1" hangingPunct="1">
              <a:buFontTx/>
              <a:buNone/>
            </a:pPr>
            <a:endParaRPr lang="cs-CZ" sz="1800" smtClean="0"/>
          </a:p>
          <a:p>
            <a:pPr eaLnBrk="1" hangingPunct="1">
              <a:buFontTx/>
              <a:buNone/>
            </a:pPr>
            <a:endParaRPr lang="cs-CZ" sz="1800" smtClean="0"/>
          </a:p>
          <a:p>
            <a:pPr eaLnBrk="1" hangingPunct="1">
              <a:buFontTx/>
              <a:buNone/>
            </a:pPr>
            <a:endParaRPr lang="cs-CZ" sz="1800" smtClean="0"/>
          </a:p>
          <a:p>
            <a:pPr eaLnBrk="1" hangingPunct="1">
              <a:buFontTx/>
              <a:buNone/>
            </a:pPr>
            <a:endParaRPr lang="cs-CZ" sz="1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</TotalTime>
  <Words>670</Words>
  <Application>Microsoft Office PowerPoint</Application>
  <PresentationFormat>Předvádění na obrazovce (4:3)</PresentationFormat>
  <Paragraphs>174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Výchozí návrh</vt:lpstr>
      <vt:lpstr>Snímek 1</vt:lpstr>
      <vt:lpstr>Anotace: Hospodářsky významné rostliny</vt:lpstr>
      <vt:lpstr>Pícniny</vt:lpstr>
      <vt:lpstr>Obiloviny</vt:lpstr>
      <vt:lpstr>Zelenina</vt:lpstr>
      <vt:lpstr>Snímek 6</vt:lpstr>
      <vt:lpstr>Okopaniny</vt:lpstr>
      <vt:lpstr>Olejniny</vt:lpstr>
      <vt:lpstr>Luskoviny</vt:lpstr>
      <vt:lpstr>Přiřaď rostliny, kam patří</vt:lpstr>
      <vt:lpstr>Přiřaď rostliny, kam patří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COMFOR</dc:creator>
  <cp:lastModifiedBy>Dum</cp:lastModifiedBy>
  <cp:revision>9</cp:revision>
  <dcterms:created xsi:type="dcterms:W3CDTF">2013-04-10T15:58:20Z</dcterms:created>
  <dcterms:modified xsi:type="dcterms:W3CDTF">2013-05-23T17:51:52Z</dcterms:modified>
</cp:coreProperties>
</file>