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00"/>
    <a:srgbClr val="CC6600"/>
    <a:srgbClr val="0099FF"/>
    <a:srgbClr val="FF0066"/>
    <a:srgbClr val="B3EBC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VY_32_Přírodopis_9_Ochrana životního prostředí, </a:t>
          </a:r>
        </a:p>
        <a:p>
          <a:pPr algn="l" rtl="0"/>
          <a:r>
            <a:rPr lang="cs-CZ" sz="1600" baseline="0" dirty="0" smtClean="0"/>
            <a:t>ZŠ praktická, 9.r. -</a:t>
          </a:r>
          <a:r>
            <a:rPr lang="cs-CZ" sz="1600" dirty="0" smtClean="0"/>
            <a:t>TÉMA: Ochrana půdy, vody, vzduchu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9.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AC2DC9-547C-4158-9E25-339212C74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8E32E-3C03-44BD-97C6-38AAFC508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7EAEF-49CE-497B-B47E-D07DAE555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04FA8-9FAE-485C-B36D-7F281ED8A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C49C8E-82C7-4543-8093-D6A1DB953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F2C7B1-7C0C-43FF-82E3-D2074F26E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BA6B5E-B5DB-44D6-90EF-BDA82C766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E44459-E267-41C3-A759-B0365A642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77CDA-EE07-4E52-9740-4487CA5316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AFA5C-5C8B-40C4-A093-73865A9CA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B4923-8D93-4F42-934A-04F4DCF9B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B81011-C714-435A-83C0-B30E1B81C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8389332C-2C54-4E32-AB6F-FFE2326E8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Ochrana životního prostředí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základní složky životního prostředí, ochrana půdy, ochrana vody, ochrana vzduchu, ochrana rostlin a živočichů.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kontrolní úkol, kdy žáci na základě získaných informací doplňují správná slova do vět. Úkol je vhodný k využití interaktivní tabule, kdy žáci spojují šipkami nebo dopisují do vět.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Lze využít jak ke kontrolnímu testování,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 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 využito interaktivní tabule a ověřeno, že rozsah učiva je pro žáky vhodný. Zadané úkoly jsou žáci schopni splnit samostatně.</a:t>
            </a:r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Základní složky životního prostředí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b="1" smtClean="0"/>
              <a:t>voda 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smtClean="0"/>
              <a:t>vzduch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smtClean="0"/>
              <a:t>půda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smtClean="0"/>
              <a:t>rostliny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smtClean="0"/>
              <a:t>živočichové</a:t>
            </a:r>
          </a:p>
          <a:p>
            <a:pPr eaLnBrk="1" hangingPunct="1">
              <a:lnSpc>
                <a:spcPct val="90000"/>
              </a:lnSpc>
            </a:pPr>
            <a:endParaRPr lang="cs-CZ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Ústava – </a:t>
            </a:r>
            <a:r>
              <a:rPr lang="cs-CZ" sz="2800" b="1" smtClean="0"/>
              <a:t>povinnost pečovat o životní prostředí- ministerstvo životního prostředí</a:t>
            </a: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Ochrana půdy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Půda – </a:t>
            </a:r>
            <a:r>
              <a:rPr lang="cs-CZ" sz="2000" b="1" smtClean="0"/>
              <a:t>zdroj získávání potravy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Znečištění </a:t>
            </a:r>
            <a:r>
              <a:rPr lang="cs-CZ" sz="1800" b="1" smtClean="0"/>
              <a:t>– odpadní vody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    - kyselé deště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    - nadměrné hnojení průmyslovými hnojivy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   - nadměrné postřiky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   - snižování lesních ploch = </a:t>
            </a:r>
            <a:r>
              <a:rPr lang="cs-CZ" sz="2000" b="1" smtClean="0"/>
              <a:t>eroze půdy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Ochrana </a:t>
            </a:r>
            <a:r>
              <a:rPr lang="cs-CZ" sz="1800" b="1" smtClean="0"/>
              <a:t>– hospodářská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biologická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-  technická</a:t>
            </a:r>
          </a:p>
        </p:txBody>
      </p:sp>
      <p:pic>
        <p:nvPicPr>
          <p:cNvPr id="17411" name="Picture 6" descr="MP900386233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38700" y="1916113"/>
            <a:ext cx="3657600" cy="345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Ochrana vody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Znečištěním jsou ohroženy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vodní toky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vodní nádrže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podzemní zdroje vod</a:t>
            </a:r>
          </a:p>
          <a:p>
            <a:pPr eaLnBrk="1" hangingPunct="1">
              <a:buFontTx/>
              <a:buChar char="-"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000" b="1" smtClean="0"/>
              <a:t>Znečištění – </a:t>
            </a:r>
            <a:r>
              <a:rPr lang="cs-CZ" sz="1800" b="1" smtClean="0"/>
              <a:t>vypouštění odpadní vody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- přehnojení půdy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  - ropné havárie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Ochrana – </a:t>
            </a:r>
            <a:r>
              <a:rPr lang="cs-CZ" sz="1800" b="1" smtClean="0"/>
              <a:t>důsledné čištění odpadních vod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-  sledování jakosti vody</a:t>
            </a:r>
          </a:p>
        </p:txBody>
      </p:sp>
      <p:pic>
        <p:nvPicPr>
          <p:cNvPr id="18435" name="Picture 8" descr="MP900431667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1843088"/>
            <a:ext cx="4038600" cy="4038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Ochrana vzduchu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Znečištění</a:t>
            </a:r>
            <a:r>
              <a:rPr lang="cs-CZ" sz="2000" smtClean="0"/>
              <a:t> – </a:t>
            </a:r>
            <a:r>
              <a:rPr lang="cs-CZ" sz="1800" b="1" smtClean="0"/>
              <a:t>kouřové plyny</a:t>
            </a:r>
            <a:r>
              <a:rPr lang="cs-CZ" sz="1800" smtClean="0"/>
              <a:t> z </a:t>
            </a:r>
            <a:r>
              <a:rPr lang="cs-CZ" sz="1800" b="1" smtClean="0"/>
              <a:t>průmyslových podniků a dopravních prostředků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Škodlivé látky</a:t>
            </a:r>
            <a:r>
              <a:rPr lang="cs-CZ" sz="2000" b="1" smtClean="0"/>
              <a:t> – </a:t>
            </a:r>
            <a:r>
              <a:rPr lang="cs-CZ" sz="1800" b="1" smtClean="0"/>
              <a:t>pevné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      -  plynné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              -  kapalné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Emise</a:t>
            </a:r>
            <a:r>
              <a:rPr lang="cs-CZ" sz="2000" b="1" smtClean="0"/>
              <a:t> – </a:t>
            </a:r>
            <a:r>
              <a:rPr lang="cs-CZ" sz="1800" b="1" smtClean="0"/>
              <a:t>látky, které se dostávají do ovzduší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Pevné emise</a:t>
            </a:r>
            <a:r>
              <a:rPr lang="cs-CZ" sz="2000" b="1" smtClean="0"/>
              <a:t> – </a:t>
            </a:r>
            <a:r>
              <a:rPr lang="cs-CZ" sz="1800" b="1" smtClean="0"/>
              <a:t>popílek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Plynné a kapalné emise</a:t>
            </a:r>
            <a:r>
              <a:rPr lang="cs-CZ" sz="2000" b="1" smtClean="0"/>
              <a:t> –</a:t>
            </a:r>
            <a:r>
              <a:rPr lang="cs-CZ" sz="1800" b="1" smtClean="0"/>
              <a:t> sloučeniny těžkých kovů, síry, chloru, oxidu siřičitého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u="sng" smtClean="0"/>
              <a:t>Smog</a:t>
            </a:r>
            <a:r>
              <a:rPr lang="cs-CZ" sz="2000" b="1" smtClean="0"/>
              <a:t> – s</a:t>
            </a:r>
            <a:r>
              <a:rPr lang="cs-CZ" sz="1800" b="1" smtClean="0"/>
              <a:t>ilné znečištění spojené s mlhou</a:t>
            </a:r>
          </a:p>
        </p:txBody>
      </p:sp>
      <p:pic>
        <p:nvPicPr>
          <p:cNvPr id="19459" name="Picture 6" descr="MP900390146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62575" y="2033588"/>
            <a:ext cx="2609850" cy="3657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Ochrana rostlin a živočichů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Maloplošná chráněná území</a:t>
            </a:r>
            <a:r>
              <a:rPr lang="cs-CZ" sz="2000" b="1" smtClean="0"/>
              <a:t> – parky, zahrady, přírodní</a:t>
            </a:r>
            <a:r>
              <a:rPr lang="cs-CZ" sz="1800" b="1" smtClean="0"/>
              <a:t> </a:t>
            </a:r>
            <a:r>
              <a:rPr lang="cs-CZ" sz="2000" b="1" smtClean="0"/>
              <a:t>rezervace </a:t>
            </a:r>
            <a:r>
              <a:rPr lang="cs-CZ" sz="1800" b="1" smtClean="0"/>
              <a:t>= </a:t>
            </a:r>
            <a:r>
              <a:rPr lang="cs-CZ" sz="2400" b="1" smtClean="0"/>
              <a:t>částečná ochrana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Velkoplošná chráněná území</a:t>
            </a:r>
            <a:r>
              <a:rPr lang="cs-CZ" sz="2000" b="1" smtClean="0"/>
              <a:t> – chráněné krajinné oblasti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(České středohoří, Šumava)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              </a:t>
            </a:r>
            <a:r>
              <a:rPr lang="cs-CZ" sz="2000" b="1" smtClean="0"/>
              <a:t>-  národní parky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(KRNAP, Šumavský národní park)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= </a:t>
            </a:r>
            <a:r>
              <a:rPr lang="cs-CZ" sz="2400" b="1" smtClean="0"/>
              <a:t>chráněné druhy rostlin  a živočichů</a:t>
            </a:r>
          </a:p>
          <a:p>
            <a:pPr eaLnBrk="1" hangingPunct="1">
              <a:buFontTx/>
              <a:buNone/>
            </a:pPr>
            <a:endParaRPr lang="cs-CZ" sz="2400" b="1" smtClean="0"/>
          </a:p>
        </p:txBody>
      </p:sp>
      <p:pic>
        <p:nvPicPr>
          <p:cNvPr id="20483" name="Picture 6" descr="MP900401113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844675"/>
            <a:ext cx="3455988" cy="38163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správná slova do vět a věty napiš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Základní složky životního prostředí člověka jsou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……………………………….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Znečištění půdy způsobují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………………………………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Půdní eroze je důsledkem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………………………………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Znečištění spodních vod způsobují…………….</a:t>
            </a:r>
          </a:p>
          <a:p>
            <a:pPr eaLnBrk="1" hangingPunct="1">
              <a:lnSpc>
                <a:spcPct val="80000"/>
              </a:lnSpc>
            </a:pPr>
            <a:endParaRPr lang="cs-CZ" sz="2000" b="1" smtClean="0"/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Škodlivým látkám, které se dostávají do ovzduší říkáme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   ……………………………...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Spojení kouře a mlhy způsobuje……………</a:t>
            </a:r>
          </a:p>
          <a:p>
            <a:pPr eaLnBrk="1" hangingPunct="1">
              <a:lnSpc>
                <a:spcPct val="80000"/>
              </a:lnSpc>
            </a:pPr>
            <a:endParaRPr lang="cs-CZ" sz="1400" b="1" smtClean="0"/>
          </a:p>
          <a:p>
            <a:pPr eaLnBrk="1" hangingPunct="1">
              <a:lnSpc>
                <a:spcPct val="80000"/>
              </a:lnSpc>
            </a:pPr>
            <a:endParaRPr lang="cs-CZ" sz="1400" b="1" smtClean="0"/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600" b="1" smtClean="0"/>
              <a:t>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600" b="1" smtClean="0"/>
              <a:t>   </a:t>
            </a:r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půda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emise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vzduch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zmenšování lesních ploch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smog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přehnojení půdy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kyselé deště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ropné havárie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nadměrné hnojení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3EBC2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FF0066"/>
                </a:solidFill>
              </a:rPr>
              <a:t>Základní složky životního prostředí člověka jsou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</a:t>
            </a:r>
            <a:r>
              <a:rPr lang="cs-CZ" sz="1400" b="1" smtClean="0">
                <a:solidFill>
                  <a:srgbClr val="FF0066"/>
                </a:solidFill>
              </a:rPr>
              <a:t>……………………………….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0099FF"/>
                </a:solidFill>
              </a:rPr>
              <a:t>Znečištění půdy způsobují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</a:t>
            </a:r>
            <a:r>
              <a:rPr lang="cs-CZ" sz="1400" b="1" smtClean="0">
                <a:solidFill>
                  <a:srgbClr val="0099FF"/>
                </a:solidFill>
              </a:rPr>
              <a:t> ………………………………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chemeClr val="hlink"/>
                </a:solidFill>
              </a:rPr>
              <a:t>Půdní eroze je důsledkem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>
                <a:solidFill>
                  <a:schemeClr val="hlink"/>
                </a:solidFill>
              </a:rPr>
              <a:t>     ………………………………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CC6600"/>
                </a:solidFill>
              </a:rPr>
              <a:t>Znečištění spodních vod způsobují…………….</a:t>
            </a:r>
          </a:p>
          <a:p>
            <a:pPr eaLnBrk="1" hangingPunct="1">
              <a:lnSpc>
                <a:spcPct val="80000"/>
              </a:lnSpc>
            </a:pPr>
            <a:endParaRPr lang="cs-CZ" sz="2000" b="1" smtClean="0">
              <a:solidFill>
                <a:srgbClr val="CC66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FFFF00"/>
                </a:solidFill>
              </a:rPr>
              <a:t>Škodlivým látkám, které se dostávají do ovzduší říkáme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>
                <a:solidFill>
                  <a:srgbClr val="FFFF00"/>
                </a:solidFill>
              </a:rPr>
              <a:t>        ……………………………...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FF00FF"/>
                </a:solidFill>
              </a:rPr>
              <a:t>Spojení kouře a mlhy způsobuje……………</a:t>
            </a:r>
          </a:p>
          <a:p>
            <a:pPr eaLnBrk="1" hangingPunct="1">
              <a:lnSpc>
                <a:spcPct val="80000"/>
              </a:lnSpc>
            </a:pPr>
            <a:endParaRPr lang="cs-CZ" sz="1400" b="1" smtClean="0">
              <a:solidFill>
                <a:srgbClr val="FF00FF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1400" b="1" smtClean="0">
              <a:solidFill>
                <a:srgbClr val="FF00FF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600" b="1" smtClean="0"/>
              <a:t>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600" b="1" smtClean="0"/>
              <a:t>   </a:t>
            </a:r>
          </a:p>
          <a:p>
            <a:pPr eaLnBrk="1" hangingPunct="1">
              <a:lnSpc>
                <a:spcPct val="80000"/>
              </a:lnSpc>
            </a:pPr>
            <a:endParaRPr lang="cs-CZ" sz="600" b="1" smtClean="0"/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66"/>
                </a:solidFill>
              </a:rPr>
              <a:t>půda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FF00"/>
                </a:solidFill>
              </a:rPr>
              <a:t>emise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66"/>
                </a:solidFill>
              </a:rPr>
              <a:t>vzduch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chemeClr val="hlink"/>
                </a:solidFill>
              </a:rPr>
              <a:t>zmenšování lesních ploch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FF"/>
                </a:solidFill>
              </a:rPr>
              <a:t>smog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CC6600"/>
                </a:solidFill>
              </a:rPr>
              <a:t>přehnojení půdy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0099FF"/>
                </a:solidFill>
              </a:rPr>
              <a:t>kyselé deště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CC6600"/>
                </a:solidFill>
              </a:rPr>
              <a:t>ropné havárie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0099FF"/>
                </a:solidFill>
              </a:rPr>
              <a:t>nadměrné hnojení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66"/>
                </a:solidFill>
              </a:rPr>
              <a:t>voda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66"/>
                </a:solidFill>
              </a:rPr>
              <a:t>rostliny a živočichové</a:t>
            </a:r>
          </a:p>
        </p:txBody>
      </p:sp>
      <p:sp>
        <p:nvSpPr>
          <p:cNvPr id="22531" name="Line 6"/>
          <p:cNvSpPr>
            <a:spLocks noChangeShapeType="1"/>
          </p:cNvSpPr>
          <p:nvPr/>
        </p:nvSpPr>
        <p:spPr bwMode="auto">
          <a:xfrm flipV="1">
            <a:off x="3059113" y="1773238"/>
            <a:ext cx="1728787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2" name="Line 7"/>
          <p:cNvSpPr>
            <a:spLocks noChangeShapeType="1"/>
          </p:cNvSpPr>
          <p:nvPr/>
        </p:nvSpPr>
        <p:spPr bwMode="auto">
          <a:xfrm>
            <a:off x="3059113" y="2276475"/>
            <a:ext cx="18002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3" name="Line 8"/>
          <p:cNvSpPr>
            <a:spLocks noChangeShapeType="1"/>
          </p:cNvSpPr>
          <p:nvPr/>
        </p:nvSpPr>
        <p:spPr bwMode="auto">
          <a:xfrm>
            <a:off x="3059113" y="2276475"/>
            <a:ext cx="1800225" cy="2952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4" name="Line 9"/>
          <p:cNvSpPr>
            <a:spLocks noChangeShapeType="1"/>
          </p:cNvSpPr>
          <p:nvPr/>
        </p:nvSpPr>
        <p:spPr bwMode="auto">
          <a:xfrm>
            <a:off x="3059113" y="2276475"/>
            <a:ext cx="1728787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5" name="Line 10"/>
          <p:cNvSpPr>
            <a:spLocks noChangeShapeType="1"/>
          </p:cNvSpPr>
          <p:nvPr/>
        </p:nvSpPr>
        <p:spPr bwMode="auto">
          <a:xfrm>
            <a:off x="2916238" y="27813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6" name="Line 11"/>
          <p:cNvSpPr>
            <a:spLocks noChangeShapeType="1"/>
          </p:cNvSpPr>
          <p:nvPr/>
        </p:nvSpPr>
        <p:spPr bwMode="auto">
          <a:xfrm>
            <a:off x="2916238" y="2852738"/>
            <a:ext cx="1800225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Line 12"/>
          <p:cNvSpPr>
            <a:spLocks noChangeShapeType="1"/>
          </p:cNvSpPr>
          <p:nvPr/>
        </p:nvSpPr>
        <p:spPr bwMode="auto">
          <a:xfrm>
            <a:off x="2916238" y="2852738"/>
            <a:ext cx="1871662" cy="19446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Line 13"/>
          <p:cNvSpPr>
            <a:spLocks noChangeShapeType="1"/>
          </p:cNvSpPr>
          <p:nvPr/>
        </p:nvSpPr>
        <p:spPr bwMode="auto">
          <a:xfrm flipV="1">
            <a:off x="4067175" y="2852738"/>
            <a:ext cx="7207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9" name="Line 14"/>
          <p:cNvSpPr>
            <a:spLocks noChangeShapeType="1"/>
          </p:cNvSpPr>
          <p:nvPr/>
        </p:nvSpPr>
        <p:spPr bwMode="auto">
          <a:xfrm flipV="1">
            <a:off x="3492500" y="3644900"/>
            <a:ext cx="1223963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0" name="Line 15"/>
          <p:cNvSpPr>
            <a:spLocks noChangeShapeType="1"/>
          </p:cNvSpPr>
          <p:nvPr/>
        </p:nvSpPr>
        <p:spPr bwMode="auto">
          <a:xfrm>
            <a:off x="3492500" y="3789363"/>
            <a:ext cx="12954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1" name="Line 16"/>
          <p:cNvSpPr>
            <a:spLocks noChangeShapeType="1"/>
          </p:cNvSpPr>
          <p:nvPr/>
        </p:nvSpPr>
        <p:spPr bwMode="auto">
          <a:xfrm flipV="1">
            <a:off x="4140200" y="2133600"/>
            <a:ext cx="576263" cy="2519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2" name="Line 17"/>
          <p:cNvSpPr>
            <a:spLocks noChangeShapeType="1"/>
          </p:cNvSpPr>
          <p:nvPr/>
        </p:nvSpPr>
        <p:spPr bwMode="auto">
          <a:xfrm flipV="1">
            <a:off x="3419475" y="3213100"/>
            <a:ext cx="1368425" cy="20875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</a:t>
            </a:r>
            <a:r>
              <a:rPr lang="cs-CZ" sz="2400" b="1" smtClean="0"/>
              <a:t>:</a:t>
            </a:r>
            <a:r>
              <a:rPr lang="cs-CZ" sz="1800" smtClean="0"/>
              <a:t> </a:t>
            </a:r>
            <a:r>
              <a:rPr lang="cs-CZ" sz="2000" smtClean="0"/>
              <a:t>Ilustrace: www.office.microsoft.com</a:t>
            </a:r>
            <a:endParaRPr lang="cs-CZ" sz="1800" smtClean="0"/>
          </a:p>
          <a:p>
            <a:pPr eaLnBrk="1" hangingPunct="1">
              <a:buFontTx/>
              <a:buNone/>
            </a:pPr>
            <a:r>
              <a:rPr lang="cs-CZ" sz="20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Kroulíková, Jarmila.,Kroulík, Josef.Přírodopis pro 9.ročník zvláštní školy. Praha:Septima,1995.Ochrana životního prostředí,s.46-51</a:t>
            </a:r>
          </a:p>
          <a:p>
            <a:pPr eaLnBrk="1" hangingPunct="1">
              <a:buFontTx/>
              <a:buNone/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358</Words>
  <Application>Microsoft Office PowerPoint</Application>
  <PresentationFormat>On-screen Show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Ochrana životního prostředí</vt:lpstr>
      <vt:lpstr>Základní složky životního prostředí</vt:lpstr>
      <vt:lpstr>Ochrana půdy</vt:lpstr>
      <vt:lpstr>Ochrana vody</vt:lpstr>
      <vt:lpstr>Ochrana vzduchu</vt:lpstr>
      <vt:lpstr>Ochrana rostlin a živočichů</vt:lpstr>
      <vt:lpstr>Doplň správná slova do vět a věty napiš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6</cp:revision>
  <dcterms:created xsi:type="dcterms:W3CDTF">2013-04-11T15:05:32Z</dcterms:created>
  <dcterms:modified xsi:type="dcterms:W3CDTF">2013-05-23T16:33:09Z</dcterms:modified>
</cp:coreProperties>
</file>