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0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800" b="1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800" b="1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800" b="1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800" b="1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800" b="1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800" b="1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800" b="1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800" b="1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800" b="1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2ECB5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</a:t>
          </a:r>
          <a:r>
            <a:rPr lang="cs-CZ" sz="1600" baseline="0" dirty="0" smtClean="0"/>
            <a:t> VY_32_Přírodopis_10_Zoologie, ZŠ praktická, 7.r. –</a:t>
          </a:r>
        </a:p>
        <a:p>
          <a:pPr algn="l" rtl="0"/>
          <a:r>
            <a:rPr lang="cs-CZ" sz="1600" dirty="0" smtClean="0"/>
            <a:t>TÉMA: Ploštěnci, cizopasníci, měkkýši, kroužkovci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Kopřivnice, Štramberská 189,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Vlastimil Kopečný</a:t>
          </a:r>
        </a:p>
        <a:p>
          <a:pPr algn="l" rtl="0"/>
          <a:r>
            <a:rPr lang="cs-CZ" sz="1600" dirty="0" smtClean="0"/>
            <a:t>VYTVOŘENO: 12. 4.2013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/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C6FD66D-FBA9-4CB0-9B53-0FFD93524C7A}" type="presOf" srcId="{4C35D32F-0EAB-4CD7-82EE-45574DC2A586}" destId="{66FE7F87-EA69-4EF8-86F8-F43548846DDB}" srcOrd="0" destOrd="0" presId="urn:microsoft.com/office/officeart/2005/8/layout/target3"/>
    <dgm:cxn modelId="{87DF1C74-387F-4308-9FDB-62E33E2273ED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0C1904BE-C389-4791-A4B4-9F91BEFE52B5}" type="presOf" srcId="{4C35D32F-0EAB-4CD7-82EE-45574DC2A586}" destId="{4F902384-A84A-417E-997B-6A372FB09A33}" srcOrd="1" destOrd="0" presId="urn:microsoft.com/office/officeart/2005/8/layout/target3"/>
    <dgm:cxn modelId="{D0538DB1-09A2-4EF7-901F-274B98296E84}" type="presOf" srcId="{757F3AB3-0718-4624-B441-E567A8F0AB56}" destId="{333A1088-737F-45CB-B68E-254E46348037}" srcOrd="0" destOrd="0" presId="urn:microsoft.com/office/officeart/2005/8/layout/target3"/>
    <dgm:cxn modelId="{70CA0D9B-9995-4BDF-932A-69B7C9F9B45A}" type="presOf" srcId="{B651F6E3-6281-48DB-9319-2AEAFDAE7572}" destId="{6BB5E863-4638-4E1D-BFDE-399D028AC4ED}" srcOrd="1" destOrd="0" presId="urn:microsoft.com/office/officeart/2005/8/layout/target3"/>
    <dgm:cxn modelId="{A8B29441-3E53-4E37-B1CF-52EAF2DAF56A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3889385-FB54-4E80-B799-ED3F3E3FCFDB}" type="presOf" srcId="{D1D4F407-5343-4D3F-B5B9-D407B03CAEB4}" destId="{D005CE8C-CC26-4C3E-AC11-E15060ECD759}" srcOrd="0" destOrd="0" presId="urn:microsoft.com/office/officeart/2005/8/layout/target3"/>
    <dgm:cxn modelId="{CBA0EC49-730A-4E45-81E3-1B52DFE11358}" type="presOf" srcId="{D1B46980-6531-4606-95E6-44980827E919}" destId="{6140AFEC-043D-4C43-A2F9-D0F5331DF3A3}" srcOrd="0" destOrd="0" presId="urn:microsoft.com/office/officeart/2005/8/layout/target3"/>
    <dgm:cxn modelId="{8BF33743-2E67-4859-8FC3-A305B03EC102}" type="presOf" srcId="{D1D4F407-5343-4D3F-B5B9-D407B03CAEB4}" destId="{AED2198E-93D5-4001-81B4-73124B309672}" srcOrd="1" destOrd="0" presId="urn:microsoft.com/office/officeart/2005/8/layout/target3"/>
    <dgm:cxn modelId="{F9221B46-E1F1-40AD-AAA8-C8248BD8848C}" type="presParOf" srcId="{333A1088-737F-45CB-B68E-254E46348037}" destId="{F5ABB229-8D3B-4694-996A-96F23CF14429}" srcOrd="0" destOrd="0" presId="urn:microsoft.com/office/officeart/2005/8/layout/target3"/>
    <dgm:cxn modelId="{8AEF9B65-F939-4BE1-AFDF-C083657245F2}" type="presParOf" srcId="{333A1088-737F-45CB-B68E-254E46348037}" destId="{F41139FD-01EE-4571-8B17-4FB00FC51163}" srcOrd="1" destOrd="0" presId="urn:microsoft.com/office/officeart/2005/8/layout/target3"/>
    <dgm:cxn modelId="{EF42C52F-963D-409C-9883-C938B723A945}" type="presParOf" srcId="{333A1088-737F-45CB-B68E-254E46348037}" destId="{D005CE8C-CC26-4C3E-AC11-E15060ECD759}" srcOrd="2" destOrd="0" presId="urn:microsoft.com/office/officeart/2005/8/layout/target3"/>
    <dgm:cxn modelId="{02B38D89-F61B-4D90-9D85-299A42D165A7}" type="presParOf" srcId="{333A1088-737F-45CB-B68E-254E46348037}" destId="{2C702D82-9B77-49B7-9568-BB8EB47C3372}" srcOrd="3" destOrd="0" presId="urn:microsoft.com/office/officeart/2005/8/layout/target3"/>
    <dgm:cxn modelId="{B5AEE1C2-18A4-4CB8-9C1B-7436A69769F0}" type="presParOf" srcId="{333A1088-737F-45CB-B68E-254E46348037}" destId="{A52A0455-90FF-4808-ABD0-F02540D31D5A}" srcOrd="4" destOrd="0" presId="urn:microsoft.com/office/officeart/2005/8/layout/target3"/>
    <dgm:cxn modelId="{F8861875-9056-4473-9982-EDA8DCD4B3F3}" type="presParOf" srcId="{333A1088-737F-45CB-B68E-254E46348037}" destId="{6140AFEC-043D-4C43-A2F9-D0F5331DF3A3}" srcOrd="5" destOrd="0" presId="urn:microsoft.com/office/officeart/2005/8/layout/target3"/>
    <dgm:cxn modelId="{71B9B297-BE4F-4D2A-AD52-FA32C44328F5}" type="presParOf" srcId="{333A1088-737F-45CB-B68E-254E46348037}" destId="{9358AC05-5D7D-4327-9F80-1AD486AEA664}" srcOrd="6" destOrd="0" presId="urn:microsoft.com/office/officeart/2005/8/layout/target3"/>
    <dgm:cxn modelId="{A7354482-3FD6-478A-B6D4-54443331A080}" type="presParOf" srcId="{333A1088-737F-45CB-B68E-254E46348037}" destId="{313FC574-E1CD-4FB4-B054-0B805CE0447D}" srcOrd="7" destOrd="0" presId="urn:microsoft.com/office/officeart/2005/8/layout/target3"/>
    <dgm:cxn modelId="{CC383434-BAB4-4EA6-AD27-03BCD4B2218F}" type="presParOf" srcId="{333A1088-737F-45CB-B68E-254E46348037}" destId="{619D679B-A015-4ECF-8348-D1034C574F40}" srcOrd="8" destOrd="0" presId="urn:microsoft.com/office/officeart/2005/8/layout/target3"/>
    <dgm:cxn modelId="{B8B60744-0E99-48F1-AA61-ACF95636C3A5}" type="presParOf" srcId="{333A1088-737F-45CB-B68E-254E46348037}" destId="{E7F14C03-D67D-4A82-8887-4A41904268DD}" srcOrd="9" destOrd="0" presId="urn:microsoft.com/office/officeart/2005/8/layout/target3"/>
    <dgm:cxn modelId="{359E6FC9-E851-478F-B89E-AD912C424019}" type="presParOf" srcId="{333A1088-737F-45CB-B68E-254E46348037}" destId="{D699FC7A-A1D1-4730-93D3-51E197A3376C}" srcOrd="10" destOrd="0" presId="urn:microsoft.com/office/officeart/2005/8/layout/target3"/>
    <dgm:cxn modelId="{93D68A6F-4449-4F19-8C0F-0E987D03F3FF}" type="presParOf" srcId="{333A1088-737F-45CB-B68E-254E46348037}" destId="{66FE7F87-EA69-4EF8-86F8-F43548846DDB}" srcOrd="11" destOrd="0" presId="urn:microsoft.com/office/officeart/2005/8/layout/target3"/>
    <dgm:cxn modelId="{2101E5E9-13DE-4325-8C2E-F547BA526832}" type="presParOf" srcId="{333A1088-737F-45CB-B68E-254E46348037}" destId="{AED2198E-93D5-4001-81B4-73124B309672}" srcOrd="12" destOrd="0" presId="urn:microsoft.com/office/officeart/2005/8/layout/target3"/>
    <dgm:cxn modelId="{705E1978-949E-4D59-B467-4B10DDFB05C6}" type="presParOf" srcId="{333A1088-737F-45CB-B68E-254E46348037}" destId="{2BE915AB-18AA-4053-B92C-3BFC9ED204BB}" srcOrd="13" destOrd="0" presId="urn:microsoft.com/office/officeart/2005/8/layout/target3"/>
    <dgm:cxn modelId="{56F2E3DD-5413-4E0B-ACCF-A07F491A0411}" type="presParOf" srcId="{333A1088-737F-45CB-B68E-254E46348037}" destId="{6BB5E863-4638-4E1D-BFDE-399D028AC4ED}" srcOrd="14" destOrd="0" presId="urn:microsoft.com/office/officeart/2005/8/layout/target3"/>
    <dgm:cxn modelId="{F54669B2-5476-42CF-97F2-4D11E2C59713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ZŠ Kopřivnice, Štramberská 189, příspěvková organizace</a:t>
          </a:r>
          <a:endParaRPr lang="cs-CZ" sz="1600" kern="1200" dirty="0"/>
        </a:p>
      </dsp:txBody>
      <dsp:txXfrm>
        <a:off x="1258000" y="0"/>
        <a:ext cx="6498543" cy="541389"/>
      </dsp:txXfrm>
    </dsp:sp>
    <dsp:sp modelId="{A52A0455-90FF-4808-ABD0-F02540D31D5A}">
      <dsp:nvSpPr>
        <dsp:cNvPr id="0" name=""/>
        <dsp:cNvSpPr/>
      </dsp:nvSpPr>
      <dsp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541389"/>
          <a:ext cx="6498543" cy="1878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Vlastimil Kopečný</a:t>
          </a:r>
        </a:p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VYTVOŘENO: 12. 4.2013</a:t>
          </a:r>
          <a:endParaRPr lang="cs-CZ" sz="1600" kern="1200" dirty="0"/>
        </a:p>
      </dsp:txBody>
      <dsp:txXfrm>
        <a:off x="1273857" y="541389"/>
        <a:ext cx="6498543" cy="541389"/>
      </dsp:txXfrm>
    </dsp:sp>
    <dsp:sp modelId="{313FC574-E1CD-4FB4-B054-0B805CE0447D}">
      <dsp:nvSpPr>
        <dsp:cNvPr id="0" name=""/>
        <dsp:cNvSpPr/>
      </dsp:nvSpPr>
      <dsp:spPr>
        <a:xfrm>
          <a:off x="668774" y="1082778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1082778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</a:t>
          </a:r>
          <a:r>
            <a:rPr lang="cs-CZ" sz="1600" kern="1200" baseline="0" dirty="0" smtClean="0"/>
            <a:t> VY_32_Přírodopis_10_Zoologie, ZŠ praktická, 7.r. –</a:t>
          </a:r>
        </a:p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TÉMA: Ploštěnci, cizopasníci, měkkýši, kroužkovci</a:t>
          </a:r>
          <a:endParaRPr lang="cs-CZ" sz="1600" kern="1200" dirty="0"/>
        </a:p>
      </dsp:txBody>
      <dsp:txXfrm>
        <a:off x="1273857" y="1082778"/>
        <a:ext cx="6498543" cy="541389"/>
      </dsp:txXfrm>
    </dsp:sp>
    <dsp:sp modelId="{D699FC7A-A1D1-4730-93D3-51E197A3376C}">
      <dsp:nvSpPr>
        <dsp:cNvPr id="0" name=""/>
        <dsp:cNvSpPr/>
      </dsp:nvSpPr>
      <dsp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FE7F87-EA69-4EF8-86F8-F43548846DDB}">
      <dsp:nvSpPr>
        <dsp:cNvPr id="0" name=""/>
        <dsp:cNvSpPr/>
      </dsp:nvSpPr>
      <dsp:spPr>
        <a:xfrm>
          <a:off x="1273857" y="1624167"/>
          <a:ext cx="6498543" cy="5413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 1. 07 /1.4.00/21.1737 </a:t>
          </a:r>
          <a:endParaRPr lang="cs-CZ" sz="2000" kern="1200" dirty="0"/>
        </a:p>
      </dsp:txBody>
      <dsp:txXfrm>
        <a:off x="1273857" y="1624167"/>
        <a:ext cx="6498543" cy="541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65334A-0CA6-4327-A399-67595A6FDF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40AB59-FEA8-4E08-9356-43888F7E1B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2F92FE-9349-40A1-A0DC-D5A10860BF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E231E5-B62A-4FCB-B21F-3B97B475EE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7A06B2-6311-4E44-9681-80689E9956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4B346D-C705-402D-804E-EE719CAB5C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D6E39B-EF1B-44EB-A098-08BBF4EB3A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3FC8E0-84E7-4427-9C92-AA3B74410A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38EF52-053C-49CD-AA0A-D2F19E5086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45EDA0-7DDD-4F7B-9E39-110F982DEB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A8EADB-3094-4502-9046-3B81893AF6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>
              <a:defRPr/>
            </a:pPr>
            <a:fld id="{7B4F8F27-0CCF-475C-82AC-B5B05D571D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0/0a/Dendrocoelum_lacteum.jpg/200px-Dendrocoelum_lacteum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9/95/Pediculus_humanus_var_capitis_female2.jpg/230px-Pediculus_humanus_var_capitis_female2.jpg" TargetMode="External"/><Relationship Id="rId2" Type="http://schemas.openxmlformats.org/officeDocument/2006/relationships/hyperlink" Target="http://upload.wikimedia.org/wikipedia/commons/thumb/0/0a/Catflea_small.jpg/220px-Catflea_small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thumb/b/b7/CulexPipiens.jpg/250px-CulexPipiens.jpg" TargetMode="External"/><Relationship Id="rId4" Type="http://schemas.openxmlformats.org/officeDocument/2006/relationships/hyperlink" Target="http://upload.wikimedia.org/wikipedia/commons/thumb/c/c6/Ixodes.ricinus.searching.jpg/258px-Ixodes.ricinus.searching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e/e2/Taenia_saginata_adult_5260_lores.jpg/258px-Taenia_saginata_adult_5260_lores.jpg" TargetMode="External"/><Relationship Id="rId2" Type="http://schemas.openxmlformats.org/officeDocument/2006/relationships/hyperlink" Target="http://upload.wikimedia.org/wikipedia/commons/thumb/7/7b/Threadworm.jpg/275px-Threadworm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d/da/Tigerschnegel1.jpg/225px-Tigerschnegel1.jpg" TargetMode="External"/><Relationship Id="rId2" Type="http://schemas.openxmlformats.org/officeDocument/2006/relationships/hyperlink" Target="http://upload.wikimedia.org/wikipedia/commons/thumb/3/36/Helix_pomatia_(Dourbes).jpg/200px-Helix_pomatia_(Dourbes)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thumb/1/11/Anodonta_cygnea1.jpg/225px-Anodonta_cygnea1.jpg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3/30/Regenwurm1.jpg/258px-Regenwurm1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e/e2/Taenia_saginata_adult_5260_lores.jpg/258px-Taenia_saginata_adult_5260_lores.jpg" TargetMode="External"/><Relationship Id="rId3" Type="http://schemas.openxmlformats.org/officeDocument/2006/relationships/hyperlink" Target="http://upload.wikimedia.org/wikipedia/commons/thumb/0/0a/Catflea_small.jpg/220px-Catflea_small.jpg" TargetMode="External"/><Relationship Id="rId7" Type="http://schemas.openxmlformats.org/officeDocument/2006/relationships/hyperlink" Target="http://upload.wikimedia.org/wikipedia/commons/thumb/7/7b/Threadworm.jpg/275px-Threadworm.jpg" TargetMode="External"/><Relationship Id="rId12" Type="http://schemas.openxmlformats.org/officeDocument/2006/relationships/hyperlink" Target="http://upload.wikimedia.org/wikipedia/commons/thumb/3/30/Regenwurm1.jpg/258px-Regenwurm1.jpg" TargetMode="External"/><Relationship Id="rId2" Type="http://schemas.openxmlformats.org/officeDocument/2006/relationships/hyperlink" Target="http://upload.wikimedia.org/wikipedia/commons/thumb/0/0a/Dendrocoelum_lacteum.jpg/200px-Dendrocoelum_lacteum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b/b7/CulexPipiens.jpg/250px-CulexPipiens.jpg" TargetMode="External"/><Relationship Id="rId11" Type="http://schemas.openxmlformats.org/officeDocument/2006/relationships/hyperlink" Target="http://upload.wikimedia.org/wikipedia/commons/thumb/1/11/Anodonta_cygnea1.jpg/225px-Anodonta_cygnea1.jpg" TargetMode="External"/><Relationship Id="rId5" Type="http://schemas.openxmlformats.org/officeDocument/2006/relationships/hyperlink" Target="http://upload.wikimedia.org/wikipedia/commons/thumb/c/c6/Ixodes.ricinus.searching.jpg/258px-Ixodes.ricinus.searching.jpg" TargetMode="External"/><Relationship Id="rId10" Type="http://schemas.openxmlformats.org/officeDocument/2006/relationships/hyperlink" Target="http://upload.wikimedia.org/wikipedia/commons/thumb/d/da/Tigerschnegel1.jpg/225px-Tigerschnegel1.jpg" TargetMode="External"/><Relationship Id="rId4" Type="http://schemas.openxmlformats.org/officeDocument/2006/relationships/hyperlink" Target="http://upload.wikimedia.org/wikipedia/commons/thumb/9/95/Pediculus_humanus_var_capitis_female2.jpg/230px-Pediculus_humanus_var_capitis_female2.jpg" TargetMode="External"/><Relationship Id="rId9" Type="http://schemas.openxmlformats.org/officeDocument/2006/relationships/hyperlink" Target="http://upload.wikimedia.org/wikipedia/commons/thumb/3/36/Helix_pomatia_(Dourbes).jpg/200px-Helix_pomatia_(Dourbes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314" name="Podnadpis 2"/>
          <p:cNvSpPr>
            <a:spLocks noGrp="1"/>
          </p:cNvSpPr>
          <p:nvPr>
            <p:ph type="subTitle" idx="4294967295"/>
          </p:nvPr>
        </p:nvSpPr>
        <p:spPr>
          <a:xfrm>
            <a:off x="1371600" y="3886200"/>
            <a:ext cx="6400800" cy="1752600"/>
          </a:xfrm>
        </p:spPr>
        <p:txBody>
          <a:bodyPr/>
          <a:lstStyle/>
          <a:p>
            <a:pPr marL="0" indent="0" algn="ctr" eaLnBrk="1" hangingPunct="1">
              <a:buFontTx/>
              <a:buNone/>
            </a:pPr>
            <a:endParaRPr lang="cs-CZ" smtClean="0"/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800" b="1" smtClean="0"/>
              <a:t>Anotace: Zoologie – ploštěnci, cizopasníci, měkkýši, kroužkovci</a:t>
            </a:r>
          </a:p>
        </p:txBody>
      </p:sp>
      <p:sp>
        <p:nvSpPr>
          <p:cNvPr id="1433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000" smtClean="0"/>
              <a:t>Shrnutí učiva – základní informace o živočišných druzích – ploštěnci, cizopasníci, měkkýši a kroužkovci.</a:t>
            </a:r>
          </a:p>
          <a:p>
            <a:pPr eaLnBrk="1" hangingPunct="1">
              <a:buFontTx/>
              <a:buNone/>
            </a:pPr>
            <a:r>
              <a:rPr lang="cs-CZ" sz="2000" smtClean="0"/>
              <a:t>Součástí prezentace je kontrolní úkol, kdy žáci aplikují získané znalosti a přiřazují správná slova do vět. Úkol je vhodný k využití interaktivní tabule, kdy žáci přiřazují  pomocí šipek nebo slova dopisují. Úkol lze využít jak ke kontrolnímu testování, tak pro skupinovou práci.</a:t>
            </a:r>
          </a:p>
          <a:p>
            <a:pPr eaLnBrk="1" hangingPunct="1">
              <a:buFontTx/>
              <a:buNone/>
            </a:pPr>
            <a:r>
              <a:rPr lang="cs-CZ" sz="2000" smtClean="0"/>
              <a:t>Po splnění úkolu následuje správné řešení pro kontrolu.</a:t>
            </a:r>
          </a:p>
          <a:p>
            <a:pPr eaLnBrk="1" hangingPunct="1">
              <a:buFontTx/>
              <a:buNone/>
            </a:pPr>
            <a:r>
              <a:rPr lang="cs-CZ" sz="2000" smtClean="0"/>
              <a:t>Při pilotáži bylo  využito interaktivní tabule a ověřeno, že rozsah učiva je pro žáky vhodný. Zadané úkoly jsou žáci schopni splnit samostatně.</a:t>
            </a:r>
          </a:p>
          <a:p>
            <a:pPr eaLnBrk="1" hangingPunct="1">
              <a:buFontTx/>
              <a:buNone/>
            </a:pPr>
            <a:endParaRPr lang="cs-CZ" sz="2000" smtClean="0"/>
          </a:p>
          <a:p>
            <a:pPr eaLnBrk="1" hangingPunct="1">
              <a:buFontTx/>
              <a:buNone/>
            </a:pPr>
            <a:endParaRPr lang="cs-CZ" sz="2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2ECB5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Ploštěnci</a:t>
            </a:r>
          </a:p>
        </p:txBody>
      </p:sp>
      <p:sp>
        <p:nvSpPr>
          <p:cNvPr id="15362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B2ECB5"/>
          </a:solidFill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3600" b="1" smtClean="0"/>
              <a:t>                  Ploštěnka mléčná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b="1" smtClean="0"/>
              <a:t>Žije v rybníku pod kameny.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b="1" smtClean="0"/>
              <a:t>Je dravá, živí se vodními živočichy</a:t>
            </a:r>
            <a:r>
              <a:rPr lang="cs-CZ" b="1" smtClean="0"/>
              <a:t>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smtClean="0"/>
              <a:t>Regenerace – </a:t>
            </a:r>
            <a:r>
              <a:rPr lang="cs-CZ" sz="2800" b="1" smtClean="0"/>
              <a:t>schopnost opravit nebo nahradit poškozenou část těla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smtClean="0"/>
              <a:t>Obojetník – </a:t>
            </a:r>
            <a:r>
              <a:rPr lang="cs-CZ" sz="2800" b="1" smtClean="0"/>
              <a:t>v jednom těle má samčí i samičí pohlavní buňky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b="1" smtClean="0"/>
              <a:t>Rozmnožuje se vajíčky.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1800" smtClean="0">
                <a:hlinkClick r:id="rId2"/>
              </a:rPr>
              <a:t>http://upload.wikimedia.org/wikipedia/commons/thumb/0/0a/Dendrocoelum_lacteum.jpg/200px-Dendrocoelum_lacteum.jpg</a:t>
            </a:r>
            <a:endParaRPr lang="cs-CZ" sz="1800" smtClean="0"/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2800" b="1" smtClean="0"/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2ECB5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Cizopasníci</a:t>
            </a:r>
          </a:p>
        </p:txBody>
      </p:sp>
      <p:sp>
        <p:nvSpPr>
          <p:cNvPr id="1638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B2ECB5"/>
          </a:solidFill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Získávají potravu z těla jiného živočicha.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2000" b="1" smtClean="0"/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cs-CZ" sz="2800" b="1" smtClean="0"/>
              <a:t>Cizopasníci vnější</a:t>
            </a:r>
            <a:r>
              <a:rPr lang="cs-CZ" sz="1400" b="1" smtClean="0"/>
              <a:t>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400" b="1" smtClean="0"/>
              <a:t> </a:t>
            </a:r>
            <a:r>
              <a:rPr lang="cs-CZ" sz="2400" b="1" smtClean="0"/>
              <a:t>Blecha obecná                          Veš dětská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400" b="1" smtClean="0"/>
              <a:t>cizopasí na pokožce, svědivá                                       cizopasí ve vlasech, svědění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400" b="1" smtClean="0"/>
              <a:t>vyrážka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14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/>
              <a:t>Klíště obecné                             Komár pisklavý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400" b="1" smtClean="0"/>
              <a:t>cizopasí na pokožce,                                                      žije na pokožce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400" b="1" smtClean="0"/>
              <a:t>zánět mozkových blan                                                   přenáší nemoci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14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900" smtClean="0">
                <a:hlinkClick r:id="rId2"/>
              </a:rPr>
              <a:t>http://upload.wikimedia.org/wikipedia/commons/thumb/0/0a/Catflea_small.jpg/220px-Catflea_small.jpg</a:t>
            </a:r>
            <a:endParaRPr lang="cs-CZ" sz="9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000" smtClean="0">
                <a:hlinkClick r:id="rId3"/>
              </a:rPr>
              <a:t>http://upload.wikimedia.org/wikipedia/commons/thumb/9/95/Pediculus_humanus_var_capitis_female2.jpg/230px-Pediculus_humanus_var_capitis_female2.jpg</a:t>
            </a:r>
            <a:endParaRPr lang="cs-CZ" sz="10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200" smtClean="0">
                <a:hlinkClick r:id="rId4"/>
              </a:rPr>
              <a:t>http://upload.wikimedia.org/wikipedia/commons/thumb/c/c6/Ixodes.ricinus.searching.jpg/258px-Ixodes.ricinus.searching.jpg</a:t>
            </a:r>
            <a:endParaRPr lang="cs-CZ" sz="12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200" smtClean="0">
                <a:hlinkClick r:id="rId5"/>
              </a:rPr>
              <a:t>http://upload.wikimedia.org/wikipedia/commons/thumb/b/b7/CulexPipiens.jpg/250px-CulexPipiens.jpg</a:t>
            </a:r>
            <a:endParaRPr lang="cs-CZ" sz="12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600" b="1" smtClean="0"/>
              <a:t>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400" b="1" smtClean="0"/>
              <a:t>                                      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B2ECB5"/>
          </a:solidFill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800" b="1" smtClean="0"/>
              <a:t>Cizopasníci vnitřní – </a:t>
            </a:r>
            <a:r>
              <a:rPr lang="cs-CZ" sz="2000" b="1" smtClean="0"/>
              <a:t>žijí uvnitř těla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20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/>
              <a:t>Roup dětský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žije v tlustém střevě, způsobuje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nechutenství, svědění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20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/>
              <a:t>Tasemnice bezbranná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žije v tenkém střevě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nechutenství, bolesti břicha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průjmy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20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400" smtClean="0">
                <a:hlinkClick r:id="rId2"/>
              </a:rPr>
              <a:t>http://upload.wikimedia.org/wikipedia/commons/thumb/7/7b/Threadworm.jpg/275px-Threadworm.jpg</a:t>
            </a:r>
            <a:endParaRPr lang="cs-CZ" sz="14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400" smtClean="0">
                <a:hlinkClick r:id="rId3"/>
              </a:rPr>
              <a:t>http://upload.wikimedia.org/wikipedia/commons/thumb/e/e2/Taenia_saginata_adult_5260_lores.jpg/258px-Taenia_saginata_adult_5260_lores.jpg</a:t>
            </a:r>
            <a:endParaRPr lang="cs-CZ" sz="14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2000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2ECB5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Měkkýši</a:t>
            </a:r>
          </a:p>
        </p:txBody>
      </p:sp>
      <p:sp>
        <p:nvSpPr>
          <p:cNvPr id="1843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1557338"/>
            <a:ext cx="8229600" cy="4525962"/>
          </a:xfrm>
          <a:solidFill>
            <a:srgbClr val="B2ECB5"/>
          </a:solidFill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/>
              <a:t>Hlemýžď zahradní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400" b="1" smtClean="0"/>
              <a:t>plž – schránkou je ulita, žije na zahradě,</a:t>
            </a:r>
            <a:r>
              <a:rPr lang="cs-CZ" sz="700" b="1" smtClean="0"/>
              <a:t>                                    </a:t>
            </a:r>
            <a:r>
              <a:rPr lang="cs-CZ" sz="2400" b="1" smtClean="0"/>
              <a:t>Škeble rybničná</a:t>
            </a:r>
            <a:r>
              <a:rPr lang="cs-CZ" sz="700" b="1" smtClean="0"/>
              <a:t>                     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600" b="1" smtClean="0"/>
              <a:t>živí se dužnatými rostlinami</a:t>
            </a:r>
            <a:r>
              <a:rPr lang="cs-CZ" sz="1200" b="1" smtClean="0"/>
              <a:t>                                                                                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200" b="1" smtClean="0"/>
              <a:t>                                                                                                 </a:t>
            </a:r>
            <a:r>
              <a:rPr lang="cs-CZ" sz="1800" b="1" smtClean="0"/>
              <a:t>mlž – schránkou je lastura</a:t>
            </a:r>
            <a:r>
              <a:rPr lang="cs-CZ" sz="1400" b="1" smtClean="0"/>
              <a:t>,     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400" b="1" smtClean="0"/>
              <a:t>                                                                                    </a:t>
            </a:r>
            <a:r>
              <a:rPr lang="cs-CZ" sz="1800" b="1" smtClean="0"/>
              <a:t>žije v rybníku, živí se zbytky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400" b="1" smtClean="0"/>
              <a:t>                                                                                    </a:t>
            </a:r>
            <a:r>
              <a:rPr lang="cs-CZ" sz="1800" b="1" smtClean="0"/>
              <a:t>rostlin a živočichů,čistí vodu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400" b="1" smtClean="0"/>
              <a:t>                                                                            </a:t>
            </a:r>
            <a:endParaRPr lang="cs-CZ" sz="12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/>
              <a:t>Slimák největší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800" b="1" smtClean="0"/>
              <a:t>plž, žije ve vlhkých sklepích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800" b="1" smtClean="0"/>
              <a:t>živí se zbytky</a:t>
            </a:r>
            <a:r>
              <a:rPr lang="cs-CZ" sz="1400" b="1" smtClean="0"/>
              <a:t> </a:t>
            </a:r>
            <a:r>
              <a:rPr lang="cs-CZ" sz="1800" b="1" smtClean="0"/>
              <a:t>ovoce a zeleniny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nemá ulitu</a:t>
            </a:r>
            <a:r>
              <a:rPr lang="cs-CZ" sz="400" b="1" smtClean="0"/>
              <a:t>       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4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400" b="1" smtClean="0"/>
              <a:t>                                                        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4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4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4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200" smtClean="0">
                <a:hlinkClick r:id="rId2"/>
              </a:rPr>
              <a:t>http://upload.wikimedia.org/wikipedia/commons/thumb/3/36/Helix_pomatia_%28Dourbes%29.jpg/200px-Helix_pomatia_%28Dourbes%29.jpg</a:t>
            </a:r>
            <a:endParaRPr lang="cs-CZ" sz="12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4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200" smtClean="0">
                <a:hlinkClick r:id="rId3"/>
              </a:rPr>
              <a:t>http://upload.wikimedia.org/wikipedia/commons/thumb/d/da/Tigerschnegel1.jpg/225px-Tigerschnegel1.jpg</a:t>
            </a:r>
            <a:endParaRPr lang="cs-CZ" sz="12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200" smtClean="0">
                <a:hlinkClick r:id="rId4"/>
              </a:rPr>
              <a:t>http://upload.wikimedia.org/wikipedia/commons/thumb/1/11/Anodonta_cygnea1.jpg/225px-Anodonta_cygnea1.jpg</a:t>
            </a:r>
            <a:endParaRPr lang="cs-CZ" sz="12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4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400" b="1" smtClean="0"/>
              <a:t>                                           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2ECB5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Kroužkovci</a:t>
            </a:r>
          </a:p>
        </p:txBody>
      </p:sp>
      <p:sp>
        <p:nvSpPr>
          <p:cNvPr id="19458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B2ECB5"/>
          </a:solidFill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Tělo dělené na kroužkovité články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800" b="1" smtClean="0"/>
              <a:t>Žížala obecná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žije v půdě, na zahradách a v polích,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živí se zbytky rostlin, provzdušňuje půdu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vytváří humus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600" smtClean="0">
                <a:hlinkClick r:id="rId2"/>
              </a:rPr>
              <a:t>http://upload.wikimedia.org/wikipedia/commons/thumb/3/30/Regenwurm1.jpg/258px-Regenwurm1.jpg</a:t>
            </a:r>
            <a:endParaRPr lang="cs-CZ" sz="16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20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800" b="1" smtClean="0"/>
              <a:t>Pijavka lékařská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žije ve vodě, cizopasí na těle živočichů,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živí se krví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800" b="1" smtClean="0"/>
              <a:t>Nitěnka větší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žije u dna rybníků, živí se zbytky rostlin a živočichů,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je užitečná – čistí vodu, je potravou ryb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2ECB5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Spoj šipkami, co k sobě patří</a:t>
            </a:r>
          </a:p>
        </p:txBody>
      </p:sp>
      <p:sp>
        <p:nvSpPr>
          <p:cNvPr id="20482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2ECB5"/>
          </a:solidFill>
        </p:spPr>
        <p:txBody>
          <a:bodyPr/>
          <a:lstStyle/>
          <a:p>
            <a:pPr eaLnBrk="1" hangingPunct="1"/>
            <a:r>
              <a:rPr lang="cs-CZ" sz="2000" b="1" smtClean="0"/>
              <a:t>cizopasník vnitřní</a:t>
            </a:r>
          </a:p>
          <a:p>
            <a:pPr eaLnBrk="1" hangingPunct="1"/>
            <a:r>
              <a:rPr lang="cs-CZ" sz="2000" b="1" smtClean="0"/>
              <a:t>regenerace</a:t>
            </a:r>
          </a:p>
          <a:p>
            <a:pPr eaLnBrk="1" hangingPunct="1"/>
            <a:r>
              <a:rPr lang="cs-CZ" sz="2000" b="1" smtClean="0"/>
              <a:t>obojetník</a:t>
            </a:r>
          </a:p>
          <a:p>
            <a:pPr eaLnBrk="1" hangingPunct="1"/>
            <a:r>
              <a:rPr lang="cs-CZ" sz="2000" b="1" smtClean="0"/>
              <a:t>v konečníku cizopasí</a:t>
            </a:r>
          </a:p>
          <a:p>
            <a:pPr eaLnBrk="1" hangingPunct="1"/>
            <a:r>
              <a:rPr lang="cs-CZ" sz="2000" b="1" smtClean="0"/>
              <a:t>saje krev na kůži</a:t>
            </a:r>
          </a:p>
          <a:p>
            <a:pPr eaLnBrk="1" hangingPunct="1"/>
            <a:r>
              <a:rPr lang="cs-CZ" sz="2000" b="1" smtClean="0"/>
              <a:t>žije ve vlhkých místech</a:t>
            </a:r>
          </a:p>
          <a:p>
            <a:pPr eaLnBrk="1" hangingPunct="1"/>
            <a:r>
              <a:rPr lang="cs-CZ" sz="2000" b="1" smtClean="0"/>
              <a:t>je to mlž</a:t>
            </a:r>
          </a:p>
          <a:p>
            <a:pPr eaLnBrk="1" hangingPunct="1"/>
            <a:r>
              <a:rPr lang="cs-CZ" sz="2000" b="1" smtClean="0"/>
              <a:t>nemá ulitu</a:t>
            </a:r>
          </a:p>
          <a:p>
            <a:pPr eaLnBrk="1" hangingPunct="1"/>
            <a:r>
              <a:rPr lang="cs-CZ" sz="2000" b="1" smtClean="0"/>
              <a:t>schránka plžů je</a:t>
            </a:r>
          </a:p>
          <a:p>
            <a:pPr eaLnBrk="1" hangingPunct="1"/>
            <a:r>
              <a:rPr lang="cs-CZ" sz="2000" b="1" smtClean="0"/>
              <a:t>schránka mlžů je</a:t>
            </a:r>
          </a:p>
        </p:txBody>
      </p:sp>
      <p:sp>
        <p:nvSpPr>
          <p:cNvPr id="20483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cs-CZ" sz="1800" b="1" smtClean="0"/>
              <a:t>škodí na povrchu těla</a:t>
            </a:r>
          </a:p>
          <a:p>
            <a:pPr eaLnBrk="1" hangingPunct="1"/>
            <a:r>
              <a:rPr lang="cs-CZ" sz="1800" b="1" smtClean="0"/>
              <a:t>škodí uvnitř těla</a:t>
            </a:r>
          </a:p>
          <a:p>
            <a:pPr eaLnBrk="1" hangingPunct="1"/>
            <a:r>
              <a:rPr lang="cs-CZ" sz="1800" b="1" smtClean="0"/>
              <a:t>schopnost opravit poškozenou část těla</a:t>
            </a:r>
          </a:p>
          <a:p>
            <a:pPr eaLnBrk="1" hangingPunct="1"/>
            <a:r>
              <a:rPr lang="cs-CZ" sz="1800" b="1" smtClean="0"/>
              <a:t>roup dětský</a:t>
            </a:r>
          </a:p>
          <a:p>
            <a:pPr eaLnBrk="1" hangingPunct="1"/>
            <a:r>
              <a:rPr lang="cs-CZ" sz="1800" b="1" smtClean="0"/>
              <a:t>v jednom těle má samčí i samičí pohlavní buňky</a:t>
            </a:r>
          </a:p>
          <a:p>
            <a:pPr eaLnBrk="1" hangingPunct="1"/>
            <a:r>
              <a:rPr lang="cs-CZ" sz="1800" b="1" smtClean="0"/>
              <a:t>škeble rybničná</a:t>
            </a:r>
          </a:p>
          <a:p>
            <a:pPr eaLnBrk="1" hangingPunct="1"/>
            <a:r>
              <a:rPr lang="cs-CZ" sz="1800" b="1" smtClean="0"/>
              <a:t>klíště obecné</a:t>
            </a:r>
          </a:p>
          <a:p>
            <a:pPr eaLnBrk="1" hangingPunct="1"/>
            <a:r>
              <a:rPr lang="cs-CZ" sz="1800" b="1" smtClean="0"/>
              <a:t>hlemýžď zahradní</a:t>
            </a:r>
          </a:p>
          <a:p>
            <a:pPr eaLnBrk="1" hangingPunct="1"/>
            <a:r>
              <a:rPr lang="cs-CZ" sz="1800" b="1" smtClean="0"/>
              <a:t>ulita</a:t>
            </a:r>
          </a:p>
          <a:p>
            <a:pPr eaLnBrk="1" hangingPunct="1"/>
            <a:r>
              <a:rPr lang="cs-CZ" sz="1800" b="1" smtClean="0"/>
              <a:t>lastura</a:t>
            </a:r>
          </a:p>
          <a:p>
            <a:pPr eaLnBrk="1" hangingPunct="1"/>
            <a:r>
              <a:rPr lang="cs-CZ" sz="1800" b="1" smtClean="0"/>
              <a:t>slimák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3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2ECB5"/>
          </a:solidFill>
        </p:spPr>
        <p:txBody>
          <a:bodyPr/>
          <a:lstStyle/>
          <a:p>
            <a:pPr eaLnBrk="1" hangingPunct="1"/>
            <a:r>
              <a:rPr lang="cs-CZ" sz="2000" b="1" smtClean="0"/>
              <a:t>cizopasník vnitřní</a:t>
            </a:r>
          </a:p>
          <a:p>
            <a:pPr eaLnBrk="1" hangingPunct="1"/>
            <a:r>
              <a:rPr lang="cs-CZ" sz="2000" b="1" smtClean="0"/>
              <a:t>regenerace</a:t>
            </a:r>
          </a:p>
          <a:p>
            <a:pPr eaLnBrk="1" hangingPunct="1"/>
            <a:r>
              <a:rPr lang="cs-CZ" sz="2000" b="1" smtClean="0"/>
              <a:t>obojetník</a:t>
            </a:r>
          </a:p>
          <a:p>
            <a:pPr eaLnBrk="1" hangingPunct="1"/>
            <a:r>
              <a:rPr lang="cs-CZ" sz="2000" b="1" smtClean="0"/>
              <a:t>v konečníku cizopasí</a:t>
            </a:r>
          </a:p>
          <a:p>
            <a:pPr eaLnBrk="1" hangingPunct="1"/>
            <a:r>
              <a:rPr lang="cs-CZ" sz="2000" b="1" smtClean="0"/>
              <a:t>saje krev na kůži</a:t>
            </a:r>
          </a:p>
          <a:p>
            <a:pPr eaLnBrk="1" hangingPunct="1"/>
            <a:r>
              <a:rPr lang="cs-CZ" sz="2000" b="1" smtClean="0"/>
              <a:t>žije ve vlhkých místech</a:t>
            </a:r>
          </a:p>
          <a:p>
            <a:pPr eaLnBrk="1" hangingPunct="1"/>
            <a:r>
              <a:rPr lang="cs-CZ" sz="2000" b="1" smtClean="0"/>
              <a:t>je to mlž</a:t>
            </a:r>
          </a:p>
          <a:p>
            <a:pPr eaLnBrk="1" hangingPunct="1"/>
            <a:r>
              <a:rPr lang="cs-CZ" sz="2000" b="1" smtClean="0"/>
              <a:t>nemá ulitu</a:t>
            </a:r>
          </a:p>
          <a:p>
            <a:pPr eaLnBrk="1" hangingPunct="1"/>
            <a:r>
              <a:rPr lang="cs-CZ" sz="2000" b="1" smtClean="0"/>
              <a:t>schránka plžů je</a:t>
            </a:r>
          </a:p>
          <a:p>
            <a:pPr eaLnBrk="1" hangingPunct="1"/>
            <a:r>
              <a:rPr lang="cs-CZ" sz="2000" b="1" smtClean="0"/>
              <a:t>schránka mlžů je</a:t>
            </a:r>
          </a:p>
        </p:txBody>
      </p:sp>
      <p:sp>
        <p:nvSpPr>
          <p:cNvPr id="21506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cs-CZ" sz="1800" b="1" smtClean="0"/>
              <a:t>škodí na povrchu těla</a:t>
            </a:r>
          </a:p>
          <a:p>
            <a:pPr eaLnBrk="1" hangingPunct="1"/>
            <a:r>
              <a:rPr lang="cs-CZ" sz="1800" b="1" smtClean="0"/>
              <a:t>škodí uvnitř těla</a:t>
            </a:r>
          </a:p>
          <a:p>
            <a:pPr eaLnBrk="1" hangingPunct="1"/>
            <a:r>
              <a:rPr lang="cs-CZ" sz="1800" b="1" smtClean="0"/>
              <a:t>schopnost opravit poškozenou část těla</a:t>
            </a:r>
          </a:p>
          <a:p>
            <a:pPr eaLnBrk="1" hangingPunct="1"/>
            <a:r>
              <a:rPr lang="cs-CZ" sz="1800" b="1" smtClean="0"/>
              <a:t>roup dětský</a:t>
            </a:r>
          </a:p>
          <a:p>
            <a:pPr eaLnBrk="1" hangingPunct="1"/>
            <a:r>
              <a:rPr lang="cs-CZ" sz="1800" b="1" smtClean="0"/>
              <a:t>v jednom těle má samčí i samičí pohlavní buňky</a:t>
            </a:r>
          </a:p>
          <a:p>
            <a:pPr eaLnBrk="1" hangingPunct="1"/>
            <a:r>
              <a:rPr lang="cs-CZ" sz="1800" b="1" smtClean="0"/>
              <a:t>škeble rybničná</a:t>
            </a:r>
          </a:p>
          <a:p>
            <a:pPr eaLnBrk="1" hangingPunct="1"/>
            <a:r>
              <a:rPr lang="cs-CZ" sz="1800" b="1" smtClean="0"/>
              <a:t>klíště obecné</a:t>
            </a:r>
          </a:p>
          <a:p>
            <a:pPr eaLnBrk="1" hangingPunct="1"/>
            <a:r>
              <a:rPr lang="cs-CZ" sz="1800" b="1" smtClean="0"/>
              <a:t>hlemýžď zahradní</a:t>
            </a:r>
          </a:p>
          <a:p>
            <a:pPr eaLnBrk="1" hangingPunct="1"/>
            <a:r>
              <a:rPr lang="cs-CZ" sz="1800" b="1" smtClean="0"/>
              <a:t>ulita</a:t>
            </a:r>
          </a:p>
          <a:p>
            <a:pPr eaLnBrk="1" hangingPunct="1"/>
            <a:r>
              <a:rPr lang="cs-CZ" sz="1800" b="1" smtClean="0"/>
              <a:t>lastura</a:t>
            </a:r>
          </a:p>
          <a:p>
            <a:pPr eaLnBrk="1" hangingPunct="1"/>
            <a:r>
              <a:rPr lang="cs-CZ" sz="1800" b="1" smtClean="0"/>
              <a:t>slimák</a:t>
            </a:r>
          </a:p>
        </p:txBody>
      </p:sp>
      <p:sp>
        <p:nvSpPr>
          <p:cNvPr id="21507" name="Line 6"/>
          <p:cNvSpPr>
            <a:spLocks noChangeShapeType="1"/>
          </p:cNvSpPr>
          <p:nvPr/>
        </p:nvSpPr>
        <p:spPr bwMode="auto">
          <a:xfrm>
            <a:off x="3132138" y="1773238"/>
            <a:ext cx="1655762" cy="360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1508" name="Line 7"/>
          <p:cNvSpPr>
            <a:spLocks noChangeShapeType="1"/>
          </p:cNvSpPr>
          <p:nvPr/>
        </p:nvSpPr>
        <p:spPr bwMode="auto">
          <a:xfrm>
            <a:off x="2339975" y="2205038"/>
            <a:ext cx="2447925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1509" name="Line 8"/>
          <p:cNvSpPr>
            <a:spLocks noChangeShapeType="1"/>
          </p:cNvSpPr>
          <p:nvPr/>
        </p:nvSpPr>
        <p:spPr bwMode="auto">
          <a:xfrm>
            <a:off x="2124075" y="2565400"/>
            <a:ext cx="2663825" cy="792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1510" name="Line 9"/>
          <p:cNvSpPr>
            <a:spLocks noChangeShapeType="1"/>
          </p:cNvSpPr>
          <p:nvPr/>
        </p:nvSpPr>
        <p:spPr bwMode="auto">
          <a:xfrm>
            <a:off x="3492500" y="2924175"/>
            <a:ext cx="129540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1511" name="Line 10"/>
          <p:cNvSpPr>
            <a:spLocks noChangeShapeType="1"/>
          </p:cNvSpPr>
          <p:nvPr/>
        </p:nvSpPr>
        <p:spPr bwMode="auto">
          <a:xfrm>
            <a:off x="2916238" y="3213100"/>
            <a:ext cx="1871662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1512" name="Line 11"/>
          <p:cNvSpPr>
            <a:spLocks noChangeShapeType="1"/>
          </p:cNvSpPr>
          <p:nvPr/>
        </p:nvSpPr>
        <p:spPr bwMode="auto">
          <a:xfrm>
            <a:off x="3708400" y="3716338"/>
            <a:ext cx="1079500" cy="9366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1513" name="Line 12"/>
          <p:cNvSpPr>
            <a:spLocks noChangeShapeType="1"/>
          </p:cNvSpPr>
          <p:nvPr/>
        </p:nvSpPr>
        <p:spPr bwMode="auto">
          <a:xfrm>
            <a:off x="1979613" y="4005263"/>
            <a:ext cx="28082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1514" name="Line 13"/>
          <p:cNvSpPr>
            <a:spLocks noChangeShapeType="1"/>
          </p:cNvSpPr>
          <p:nvPr/>
        </p:nvSpPr>
        <p:spPr bwMode="auto">
          <a:xfrm>
            <a:off x="2195513" y="4292600"/>
            <a:ext cx="2592387" cy="13684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1515" name="Line 14"/>
          <p:cNvSpPr>
            <a:spLocks noChangeShapeType="1"/>
          </p:cNvSpPr>
          <p:nvPr/>
        </p:nvSpPr>
        <p:spPr bwMode="auto">
          <a:xfrm>
            <a:off x="2916238" y="4797425"/>
            <a:ext cx="1871662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1516" name="Line 15"/>
          <p:cNvSpPr>
            <a:spLocks noChangeShapeType="1"/>
          </p:cNvSpPr>
          <p:nvPr/>
        </p:nvSpPr>
        <p:spPr bwMode="auto">
          <a:xfrm>
            <a:off x="2987675" y="5157788"/>
            <a:ext cx="1800225" cy="1428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000" b="1" dirty="0" smtClean="0"/>
              <a:t>Citace a zdroje: </a:t>
            </a:r>
            <a:r>
              <a:rPr lang="cs-CZ" sz="1800" dirty="0" smtClean="0"/>
              <a:t>Ilustrace:</a:t>
            </a:r>
            <a:endParaRPr lang="cs-CZ" sz="2000" b="1" dirty="0" smtClean="0"/>
          </a:p>
          <a:p>
            <a:pPr eaLnBrk="1" hangingPunct="1">
              <a:buFontTx/>
              <a:buNone/>
            </a:pPr>
            <a:r>
              <a:rPr lang="cs-CZ" sz="1000" dirty="0" smtClean="0">
                <a:hlinkClick r:id="rId2"/>
              </a:rPr>
              <a:t>http://upload.wikimedia.org/wikipedia/commons/thumb/0/0a/Dendrocoelum_lacteum.jpg/200px-Dendrocoelum_lacteum.jpg</a:t>
            </a:r>
            <a:endParaRPr lang="cs-CZ" sz="1000" dirty="0" smtClean="0"/>
          </a:p>
          <a:p>
            <a:pPr eaLnBrk="1" hangingPunct="1">
              <a:buFontTx/>
              <a:buNone/>
            </a:pPr>
            <a:r>
              <a:rPr lang="cs-CZ" sz="1000" dirty="0" smtClean="0">
                <a:hlinkClick r:id="rId3"/>
              </a:rPr>
              <a:t>http://upload.wikimedia.org/wikipedia/commons/thumb/0/0a/Catflea_small.jpg/220px-Catflea_small.jpg</a:t>
            </a:r>
            <a:endParaRPr lang="cs-CZ" sz="1000" dirty="0" smtClean="0"/>
          </a:p>
          <a:p>
            <a:pPr eaLnBrk="1" hangingPunct="1">
              <a:buFontTx/>
              <a:buNone/>
            </a:pPr>
            <a:r>
              <a:rPr lang="cs-CZ" sz="1000" dirty="0" smtClean="0">
                <a:hlinkClick r:id="rId4"/>
              </a:rPr>
              <a:t>http://upload.wikimedia.org/wikipedia/commons/thumb/9/95/Pediculus_humanus_var_capitis_female2.jpg/230px-Pediculus_humanus_var_capitis_female2.jpg</a:t>
            </a:r>
            <a:endParaRPr lang="cs-CZ" sz="1000" dirty="0" smtClean="0"/>
          </a:p>
          <a:p>
            <a:pPr eaLnBrk="1" hangingPunct="1">
              <a:buFontTx/>
              <a:buNone/>
            </a:pPr>
            <a:r>
              <a:rPr lang="cs-CZ" sz="1000" dirty="0" smtClean="0">
                <a:hlinkClick r:id="rId5"/>
              </a:rPr>
              <a:t>http://upload.wikimedia.org/wikipedia/commons/thumb/c/c6/Ixodes.ricinus.searching.jpg/258px-Ixodes.ricinus.searching.jpg</a:t>
            </a:r>
            <a:endParaRPr lang="cs-CZ" sz="1000" dirty="0" smtClean="0"/>
          </a:p>
          <a:p>
            <a:pPr eaLnBrk="1" hangingPunct="1">
              <a:buFontTx/>
              <a:buNone/>
            </a:pPr>
            <a:r>
              <a:rPr lang="cs-CZ" sz="1000" dirty="0" smtClean="0">
                <a:hlinkClick r:id="rId6"/>
              </a:rPr>
              <a:t>http://upload.wikimedia.org/wikipedia/commons/thumb/b/b7/CulexPipiens.jpg/250px-CulexPipiens.jpg</a:t>
            </a:r>
            <a:endParaRPr lang="cs-CZ" sz="1000" dirty="0" smtClean="0"/>
          </a:p>
          <a:p>
            <a:pPr eaLnBrk="1" hangingPunct="1">
              <a:buFontTx/>
              <a:buNone/>
            </a:pPr>
            <a:r>
              <a:rPr lang="cs-CZ" sz="1000" dirty="0" smtClean="0">
                <a:hlinkClick r:id="rId7"/>
              </a:rPr>
              <a:t>http://upload.wikimedia.org/wikipedia/commons/thumb/7/7b/Threadworm.jpg/275px-Threadworm.jpg</a:t>
            </a:r>
            <a:endParaRPr lang="cs-CZ" sz="1000" dirty="0" smtClean="0"/>
          </a:p>
          <a:p>
            <a:pPr eaLnBrk="1" hangingPunct="1">
              <a:buFontTx/>
              <a:buNone/>
            </a:pPr>
            <a:r>
              <a:rPr lang="cs-CZ" sz="1000" dirty="0" smtClean="0">
                <a:hlinkClick r:id="rId8"/>
              </a:rPr>
              <a:t>http://upload.wikimedia.org/wikipedia/commons/thumb/e/e2/Taenia_saginata_adult_5260_lores.jpg/258px-Taenia_saginata_adult_5260_lores.jpg</a:t>
            </a:r>
            <a:endParaRPr lang="cs-CZ" sz="1000" dirty="0" smtClean="0"/>
          </a:p>
          <a:p>
            <a:pPr eaLnBrk="1" hangingPunct="1">
              <a:buFontTx/>
              <a:buNone/>
            </a:pPr>
            <a:r>
              <a:rPr lang="cs-CZ" sz="1000" dirty="0" smtClean="0">
                <a:hlinkClick r:id="rId9"/>
              </a:rPr>
              <a:t>http://upload.wikimedia.org/wikipedia/commons/thumb/3/36/Helix_pomatia_%28Dourbes%29.jpg/200px-Helix_pomatia_%28Dourbes%29.jpg</a:t>
            </a:r>
            <a:endParaRPr lang="cs-CZ" sz="1000" dirty="0" smtClean="0"/>
          </a:p>
          <a:p>
            <a:pPr eaLnBrk="1" hangingPunct="1">
              <a:buFontTx/>
              <a:buNone/>
            </a:pPr>
            <a:r>
              <a:rPr lang="cs-CZ" sz="1000" dirty="0" smtClean="0">
                <a:hlinkClick r:id="rId10"/>
              </a:rPr>
              <a:t>http://upload.wikimedia.org/wikipedia/commons/thumb/d/da/Tigerschnegel1.jpg/225px-Tigerschnegel1.jpg</a:t>
            </a:r>
            <a:endParaRPr lang="cs-CZ" sz="1000" dirty="0" smtClean="0"/>
          </a:p>
          <a:p>
            <a:pPr eaLnBrk="1" hangingPunct="1">
              <a:buFontTx/>
              <a:buNone/>
            </a:pPr>
            <a:r>
              <a:rPr lang="cs-CZ" sz="1000" dirty="0" smtClean="0">
                <a:hlinkClick r:id="rId11"/>
              </a:rPr>
              <a:t>http://upload.wikimedia.org/wikipedia/commons/thumb/1/11/Anodonta_cygnea1.jpg/225px-Anodonta_cygnea1.jpg</a:t>
            </a:r>
            <a:endParaRPr lang="cs-CZ" sz="1000" dirty="0" smtClean="0"/>
          </a:p>
          <a:p>
            <a:pPr eaLnBrk="1" hangingPunct="1">
              <a:buFontTx/>
              <a:buNone/>
            </a:pPr>
            <a:r>
              <a:rPr lang="cs-CZ" sz="1000" dirty="0" smtClean="0">
                <a:hlinkClick r:id="rId12"/>
              </a:rPr>
              <a:t>http://upload.wikimedia.org/wikipedia/commons/thumb/3/30/Regenwurm1.jpg/258px-Regenwurm1.jpg</a:t>
            </a:r>
            <a:endParaRPr lang="cs-CZ" sz="1000" dirty="0" smtClean="0"/>
          </a:p>
          <a:p>
            <a:pPr eaLnBrk="1" hangingPunct="1">
              <a:buFontTx/>
              <a:buNone/>
            </a:pPr>
            <a:r>
              <a:rPr lang="cs-CZ" sz="1600" dirty="0" smtClean="0"/>
              <a:t>text</a:t>
            </a:r>
          </a:p>
          <a:p>
            <a:pPr eaLnBrk="1" hangingPunct="1">
              <a:buFontTx/>
              <a:buNone/>
            </a:pPr>
            <a:r>
              <a:rPr lang="cs-CZ" sz="1400" dirty="0" smtClean="0"/>
              <a:t> </a:t>
            </a:r>
            <a:r>
              <a:rPr lang="cs-CZ" sz="1400" dirty="0" smtClean="0"/>
              <a:t>Sirotková, </a:t>
            </a:r>
            <a:r>
              <a:rPr lang="cs-CZ" sz="1400" smtClean="0"/>
              <a:t>Eva</a:t>
            </a:r>
            <a:r>
              <a:rPr lang="cs-CZ" sz="1400" smtClean="0"/>
              <a:t>.,Žižková</a:t>
            </a:r>
            <a:r>
              <a:rPr lang="cs-CZ" sz="1400" dirty="0" smtClean="0"/>
              <a:t>, Libuše. Přírodopis pro 7.ročník zvláštní školy. </a:t>
            </a:r>
          </a:p>
          <a:p>
            <a:pPr eaLnBrk="1" hangingPunct="1">
              <a:buFontTx/>
              <a:buNone/>
            </a:pPr>
            <a:r>
              <a:rPr lang="cs-CZ" sz="1400" dirty="0" err="1" smtClean="0"/>
              <a:t>Ostrava</a:t>
            </a:r>
            <a:r>
              <a:rPr lang="cs-CZ" sz="1400" dirty="0" smtClean="0"/>
              <a:t>-</a:t>
            </a:r>
            <a:r>
              <a:rPr lang="cs-CZ" sz="1400" dirty="0" err="1" smtClean="0"/>
              <a:t>Hrabůvka</a:t>
            </a:r>
            <a:r>
              <a:rPr lang="cs-CZ" sz="1400" dirty="0" smtClean="0"/>
              <a:t>:</a:t>
            </a:r>
            <a:r>
              <a:rPr lang="cs-CZ" sz="1400" dirty="0" err="1" smtClean="0"/>
              <a:t>Moravapress</a:t>
            </a:r>
            <a:r>
              <a:rPr lang="cs-CZ" sz="1400" dirty="0" smtClean="0"/>
              <a:t> s.r.o.,1995.Úvod do zoologie,s.19-27</a:t>
            </a:r>
          </a:p>
          <a:p>
            <a:pPr eaLnBrk="1" hangingPunct="1">
              <a:buFontTx/>
              <a:buNone/>
            </a:pPr>
            <a:endParaRPr lang="cs-CZ" sz="1600" dirty="0" smtClean="0"/>
          </a:p>
          <a:p>
            <a:pPr eaLnBrk="1" hangingPunct="1">
              <a:buFontTx/>
              <a:buNone/>
            </a:pPr>
            <a:endParaRPr lang="cs-CZ" sz="1600" dirty="0" smtClean="0"/>
          </a:p>
          <a:p>
            <a:pPr eaLnBrk="1" hangingPunct="1">
              <a:buFontTx/>
              <a:buNone/>
            </a:pPr>
            <a:endParaRPr lang="cs-CZ" sz="1200" dirty="0" smtClean="0"/>
          </a:p>
          <a:p>
            <a:pPr eaLnBrk="1" hangingPunct="1">
              <a:buFontTx/>
              <a:buNone/>
            </a:pPr>
            <a:endParaRPr lang="cs-CZ" sz="1200" dirty="0" smtClean="0"/>
          </a:p>
          <a:p>
            <a:pPr eaLnBrk="1" hangingPunct="1">
              <a:buFontTx/>
              <a:buNone/>
            </a:pPr>
            <a:endParaRPr lang="cs-CZ" sz="1200" dirty="0" smtClean="0"/>
          </a:p>
          <a:p>
            <a:pPr eaLnBrk="1" hangingPunct="1">
              <a:buFontTx/>
              <a:buNone/>
            </a:pPr>
            <a:endParaRPr lang="cs-CZ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223</TotalTime>
  <Words>622</Words>
  <Application>Microsoft Office PowerPoint</Application>
  <PresentationFormat>Předvádění na obrazovce (4:3)</PresentationFormat>
  <Paragraphs>149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Výchozí návrh</vt:lpstr>
      <vt:lpstr>Snímek 1</vt:lpstr>
      <vt:lpstr>Anotace: Zoologie – ploštěnci, cizopasníci, měkkýši, kroužkovci</vt:lpstr>
      <vt:lpstr>Ploštěnci</vt:lpstr>
      <vt:lpstr>Cizopasníci</vt:lpstr>
      <vt:lpstr>Snímek 5</vt:lpstr>
      <vt:lpstr>Měkkýši</vt:lpstr>
      <vt:lpstr>Kroužkovci</vt:lpstr>
      <vt:lpstr>Spoj šipkami, co k sobě patří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COMFOR</dc:creator>
  <cp:lastModifiedBy>kopecnae</cp:lastModifiedBy>
  <cp:revision>6</cp:revision>
  <dcterms:created xsi:type="dcterms:W3CDTF">2013-04-11T16:28:54Z</dcterms:created>
  <dcterms:modified xsi:type="dcterms:W3CDTF">2013-04-29T09:20:48Z</dcterms:modified>
</cp:coreProperties>
</file>