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CCF12-7D36-417C-959D-FB36A5C2C568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A20A5-F845-4A4D-BF71-1D8F0507D0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CCF12-7D36-417C-959D-FB36A5C2C568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A20A5-F845-4A4D-BF71-1D8F0507D0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CCF12-7D36-417C-959D-FB36A5C2C568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A20A5-F845-4A4D-BF71-1D8F0507D0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CCF12-7D36-417C-959D-FB36A5C2C568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A20A5-F845-4A4D-BF71-1D8F0507D0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CCF12-7D36-417C-959D-FB36A5C2C568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A20A5-F845-4A4D-BF71-1D8F0507D0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CCF12-7D36-417C-959D-FB36A5C2C568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A20A5-F845-4A4D-BF71-1D8F0507D0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CCF12-7D36-417C-959D-FB36A5C2C568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A20A5-F845-4A4D-BF71-1D8F0507D0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CCF12-7D36-417C-959D-FB36A5C2C568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A20A5-F845-4A4D-BF71-1D8F0507D0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CCF12-7D36-417C-959D-FB36A5C2C568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A20A5-F845-4A4D-BF71-1D8F0507D0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CCF12-7D36-417C-959D-FB36A5C2C568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A20A5-F845-4A4D-BF71-1D8F0507D0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CCF12-7D36-417C-959D-FB36A5C2C568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A20A5-F845-4A4D-BF71-1D8F0507D0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CCF12-7D36-417C-959D-FB36A5C2C568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A20A5-F845-4A4D-BF71-1D8F0507D01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Gamble_oak_leaves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Prvouka pro 2. tř.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Jarní les</a:t>
            </a:r>
          </a:p>
          <a:p>
            <a:r>
              <a:rPr lang="cs-CZ" dirty="0" smtClean="0"/>
              <a:t>III/2</a:t>
            </a:r>
          </a:p>
          <a:p>
            <a:r>
              <a:rPr lang="cs-CZ" dirty="0"/>
              <a:t>7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476672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Jarní les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Les na jaře bývá nejhezčí.</a:t>
            </a:r>
          </a:p>
          <a:p>
            <a:r>
              <a:rPr lang="cs-CZ" dirty="0" smtClean="0"/>
              <a:t>Probouzí se zde život.</a:t>
            </a:r>
          </a:p>
          <a:p>
            <a:r>
              <a:rPr lang="cs-CZ" dirty="0" smtClean="0"/>
              <a:t>Vše kvete, zvířata přivádějí na svět mláďata.</a:t>
            </a:r>
          </a:p>
          <a:p>
            <a:r>
              <a:rPr lang="cs-CZ" dirty="0" smtClean="0"/>
              <a:t>Les ožívá.</a:t>
            </a:r>
          </a:p>
          <a:p>
            <a:r>
              <a:rPr lang="cs-CZ" dirty="0" smtClean="0"/>
              <a:t>Najdeme zde množství rostlin a živočichů, kteří žijí pouze v lese.</a:t>
            </a:r>
          </a:p>
          <a:p>
            <a:r>
              <a:rPr lang="cs-CZ" dirty="0" smtClean="0"/>
              <a:t>Některé druhy jsou dokonce chráněné.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Jarní les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r>
              <a:rPr lang="cs-CZ" dirty="0" smtClean="0"/>
              <a:t>Nalezneme zde:</a:t>
            </a:r>
          </a:p>
          <a:p>
            <a:r>
              <a:rPr lang="cs-CZ" dirty="0" smtClean="0"/>
              <a:t>Dub, buk, jedli, konvalinky, jahodník, habr, olši.</a:t>
            </a:r>
          </a:p>
          <a:p>
            <a:r>
              <a:rPr lang="cs-CZ" dirty="0" smtClean="0"/>
              <a:t>Čmeláka, vosy, sršně, roháče, chrousty, slimáky.</a:t>
            </a:r>
          </a:p>
        </p:txBody>
      </p:sp>
      <p:pic>
        <p:nvPicPr>
          <p:cNvPr id="2050" name="Picture 2" descr="Soubor:Gamble oak leav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356992"/>
            <a:ext cx="2546251" cy="3184143"/>
          </a:xfrm>
          <a:prstGeom prst="rect">
            <a:avLst/>
          </a:prstGeom>
          <a:noFill/>
        </p:spPr>
      </p:pic>
      <p:pic>
        <p:nvPicPr>
          <p:cNvPr id="2052" name="Picture 4" descr="Soubor:Lucanus cerv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90002" y="2834934"/>
            <a:ext cx="3132348" cy="417646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99592" y="6093296"/>
            <a:ext cx="9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236296" y="609329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Obr. 2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dirty="0" smtClean="0">
                <a:latin typeface="Calibri" pitchFamily="34" charset="0"/>
                <a:cs typeface="+mn-ea"/>
              </a:rPr>
              <a:t>Autorem materi</a:t>
            </a:r>
            <a:r>
              <a:rPr lang="cs-CZ" sz="1400" dirty="0" smtClean="0">
                <a:cs typeface="+mn-ea"/>
              </a:rPr>
              <a:t>á</a:t>
            </a:r>
            <a:r>
              <a:rPr lang="cs-CZ" sz="1400" dirty="0" smtClean="0">
                <a:latin typeface="Calibri" pitchFamily="34" charset="0"/>
                <a:cs typeface="+mn-ea"/>
              </a:rPr>
              <a:t>lu a v</a:t>
            </a:r>
            <a:r>
              <a:rPr lang="cs-CZ" sz="1400" dirty="0" smtClean="0">
                <a:cs typeface="+mn-ea"/>
              </a:rPr>
              <a:t>š</a:t>
            </a:r>
            <a:r>
              <a:rPr lang="cs-CZ" sz="1400" dirty="0" smtClean="0">
                <a:latin typeface="Calibri" pitchFamily="34" charset="0"/>
                <a:cs typeface="+mn-ea"/>
              </a:rPr>
              <a:t>ech jeho č</a:t>
            </a:r>
            <a:r>
              <a:rPr lang="cs-CZ" sz="1400" dirty="0" smtClean="0">
                <a:cs typeface="+mn-ea"/>
              </a:rPr>
              <a:t>á</a:t>
            </a:r>
            <a:r>
              <a:rPr lang="cs-CZ" sz="1400" dirty="0" smtClean="0">
                <a:latin typeface="Calibri" pitchFamily="34" charset="0"/>
                <a:cs typeface="+mn-ea"/>
              </a:rPr>
              <a:t>st</a:t>
            </a:r>
            <a:r>
              <a:rPr lang="cs-CZ" sz="1400" dirty="0" smtClean="0">
                <a:cs typeface="+mn-ea"/>
              </a:rPr>
              <a:t>í</a:t>
            </a:r>
            <a:r>
              <a:rPr lang="cs-CZ" sz="1400" dirty="0" smtClean="0">
                <a:latin typeface="Calibri" pitchFamily="34" charset="0"/>
                <a:cs typeface="+mn-ea"/>
              </a:rPr>
              <a:t>, nen</a:t>
            </a:r>
            <a:r>
              <a:rPr lang="cs-CZ" sz="1400" dirty="0" smtClean="0">
                <a:cs typeface="+mn-ea"/>
              </a:rPr>
              <a:t>í</a:t>
            </a:r>
            <a:r>
              <a:rPr lang="cs-CZ" sz="1400" dirty="0" smtClean="0">
                <a:latin typeface="Calibri" pitchFamily="34" charset="0"/>
                <a:cs typeface="+mn-ea"/>
              </a:rPr>
              <a:t>-li uvedeno jinak, je Mgr. </a:t>
            </a:r>
            <a:r>
              <a:rPr lang="cs-CZ" sz="1400" dirty="0" smtClean="0">
                <a:latin typeface="Calibri" pitchFamily="34" charset="0"/>
              </a:rPr>
              <a:t>Erik </a:t>
            </a:r>
            <a:r>
              <a:rPr lang="cs-CZ" sz="1400" dirty="0" err="1" smtClean="0">
                <a:latin typeface="Calibri" pitchFamily="34" charset="0"/>
              </a:rPr>
              <a:t>Hillebrand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Obr. 1 </a:t>
            </a:r>
            <a:r>
              <a:rPr lang="cs-CZ" sz="1400" dirty="0"/>
              <a:t>Soubor:</a:t>
            </a:r>
            <a:r>
              <a:rPr lang="cs-CZ" sz="1400" dirty="0" err="1"/>
              <a:t>Gamble</a:t>
            </a:r>
            <a:r>
              <a:rPr lang="cs-CZ" sz="1400" dirty="0"/>
              <a:t> </a:t>
            </a:r>
            <a:r>
              <a:rPr lang="cs-CZ" sz="1400" dirty="0" err="1"/>
              <a:t>oak</a:t>
            </a:r>
            <a:r>
              <a:rPr lang="cs-CZ" sz="1400" dirty="0"/>
              <a:t> </a:t>
            </a:r>
            <a:r>
              <a:rPr lang="cs-CZ" sz="1400" dirty="0" err="1"/>
              <a:t>leaves.jpg</a:t>
            </a:r>
            <a:r>
              <a:rPr lang="cs-CZ" sz="1400" dirty="0"/>
              <a:t>. In 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 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2011-03-10]. Dostupné z WWW: </a:t>
            </a:r>
            <a:r>
              <a:rPr lang="cs-CZ" sz="1400" dirty="0" smtClean="0">
                <a:hlinkClick r:id="rId2"/>
              </a:rPr>
              <a:t>http</a:t>
            </a:r>
            <a:r>
              <a:rPr lang="cs-CZ" sz="1400" dirty="0">
                <a:hlinkClick r:id="rId2"/>
              </a:rPr>
              <a:t>://</a:t>
            </a:r>
            <a:r>
              <a:rPr lang="cs-CZ" sz="1400" dirty="0" smtClean="0">
                <a:hlinkClick r:id="rId2"/>
              </a:rPr>
              <a:t>cs.wikipedia.org/wiki/Soubor:Gamble_oak_leaves.jpg</a:t>
            </a:r>
            <a:endParaRPr lang="cs-CZ" sz="1400" dirty="0" smtClean="0"/>
          </a:p>
          <a:p>
            <a:r>
              <a:rPr lang="cs-CZ" sz="1400" dirty="0" smtClean="0"/>
              <a:t>Obr. 2 </a:t>
            </a:r>
            <a:r>
              <a:rPr lang="cs-CZ" sz="1400" dirty="0"/>
              <a:t>Soubor:</a:t>
            </a:r>
            <a:r>
              <a:rPr lang="cs-CZ" sz="1400" dirty="0" err="1"/>
              <a:t>Lucanus</a:t>
            </a:r>
            <a:r>
              <a:rPr lang="cs-CZ" sz="1400" dirty="0"/>
              <a:t> </a:t>
            </a:r>
            <a:r>
              <a:rPr lang="cs-CZ" sz="1400" dirty="0" err="1"/>
              <a:t>cervus.jpg</a:t>
            </a:r>
            <a:r>
              <a:rPr lang="cs-CZ" sz="1400" dirty="0"/>
              <a:t>. In 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 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2011-03-10]. Dostupné z WWW: &lt;http://cs.wikipedia.org/wiki/Soubor:Lucanus_cervus.jpg&gt;.</a:t>
            </a:r>
            <a:endParaRPr lang="cs-CZ" sz="14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116</Words>
  <Application>Microsoft Office PowerPoint</Application>
  <PresentationFormat>Předvádění na obrazovce (4:3)</PresentationFormat>
  <Paragraphs>21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Prvouka pro 2. tř.</vt:lpstr>
      <vt:lpstr>Jarní les</vt:lpstr>
      <vt:lpstr>Jarní les</vt:lpstr>
      <vt:lpstr>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Prvouka pro 2. tř.</dc:title>
  <dc:creator>ucitel</dc:creator>
  <cp:lastModifiedBy>ucitel</cp:lastModifiedBy>
  <cp:revision>2</cp:revision>
  <dcterms:created xsi:type="dcterms:W3CDTF">2011-03-10T15:19:23Z</dcterms:created>
  <dcterms:modified xsi:type="dcterms:W3CDTF">2011-03-10T15:29:52Z</dcterms:modified>
</cp:coreProperties>
</file>