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66FF"/>
    <a:srgbClr val="BFDFC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3" d="100"/>
          <a:sy n="93" d="100"/>
        </p:scale>
        <p:origin x="-91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VY_32_Přírodopis_15_Savci, ZŠ praktická, 8.r. –</a:t>
          </a:r>
        </a:p>
        <a:p>
          <a:pPr algn="l" rtl="0"/>
          <a:r>
            <a:rPr lang="cs-CZ" sz="1600" dirty="0" smtClean="0"/>
            <a:t>TÉMA: Základní znaky, hmyzožravci, letouni, hlodavci</a:t>
          </a:r>
          <a:r>
            <a:rPr lang="cs-CZ" sz="1600" smtClean="0"/>
            <a:t>, šelmy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Vlastimil Kopečný</a:t>
          </a:r>
        </a:p>
        <a:p>
          <a:pPr algn="l" rtl="0"/>
          <a:r>
            <a:rPr lang="cs-CZ" sz="1600" dirty="0" smtClean="0"/>
            <a:t>VYTVOŘENO: 7. 5.2013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FD66D-FBA9-4CB0-9B53-0FFD93524C7A}" type="presOf" srcId="{4C35D32F-0EAB-4CD7-82EE-45574DC2A586}" destId="{66FE7F87-EA69-4EF8-86F8-F43548846DDB}" srcOrd="0" destOrd="0" presId="urn:microsoft.com/office/officeart/2005/8/layout/target3"/>
    <dgm:cxn modelId="{87DF1C74-387F-4308-9FDB-62E33E2273ED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0C1904BE-C389-4791-A4B4-9F91BEFE52B5}" type="presOf" srcId="{4C35D32F-0EAB-4CD7-82EE-45574DC2A586}" destId="{4F902384-A84A-417E-997B-6A372FB09A33}" srcOrd="1" destOrd="0" presId="urn:microsoft.com/office/officeart/2005/8/layout/target3"/>
    <dgm:cxn modelId="{D0538DB1-09A2-4EF7-901F-274B98296E84}" type="presOf" srcId="{757F3AB3-0718-4624-B441-E567A8F0AB56}" destId="{333A1088-737F-45CB-B68E-254E46348037}" srcOrd="0" destOrd="0" presId="urn:microsoft.com/office/officeart/2005/8/layout/target3"/>
    <dgm:cxn modelId="{70CA0D9B-9995-4BDF-932A-69B7C9F9B45A}" type="presOf" srcId="{B651F6E3-6281-48DB-9319-2AEAFDAE7572}" destId="{6BB5E863-4638-4E1D-BFDE-399D028AC4ED}" srcOrd="1" destOrd="0" presId="urn:microsoft.com/office/officeart/2005/8/layout/target3"/>
    <dgm:cxn modelId="{A8B29441-3E53-4E37-B1CF-52EAF2DAF56A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889385-FB54-4E80-B799-ED3F3E3FCFDB}" type="presOf" srcId="{D1D4F407-5343-4D3F-B5B9-D407B03CAEB4}" destId="{D005CE8C-CC26-4C3E-AC11-E15060ECD759}" srcOrd="0" destOrd="0" presId="urn:microsoft.com/office/officeart/2005/8/layout/target3"/>
    <dgm:cxn modelId="{CBA0EC49-730A-4E45-81E3-1B52DFE11358}" type="presOf" srcId="{D1B46980-6531-4606-95E6-44980827E919}" destId="{6140AFEC-043D-4C43-A2F9-D0F5331DF3A3}" srcOrd="0" destOrd="0" presId="urn:microsoft.com/office/officeart/2005/8/layout/target3"/>
    <dgm:cxn modelId="{8BF33743-2E67-4859-8FC3-A305B03EC102}" type="presOf" srcId="{D1D4F407-5343-4D3F-B5B9-D407B03CAEB4}" destId="{AED2198E-93D5-4001-81B4-73124B309672}" srcOrd="1" destOrd="0" presId="urn:microsoft.com/office/officeart/2005/8/layout/target3"/>
    <dgm:cxn modelId="{F9221B46-E1F1-40AD-AAA8-C8248BD8848C}" type="presParOf" srcId="{333A1088-737F-45CB-B68E-254E46348037}" destId="{F5ABB229-8D3B-4694-996A-96F23CF14429}" srcOrd="0" destOrd="0" presId="urn:microsoft.com/office/officeart/2005/8/layout/target3"/>
    <dgm:cxn modelId="{8AEF9B65-F939-4BE1-AFDF-C083657245F2}" type="presParOf" srcId="{333A1088-737F-45CB-B68E-254E46348037}" destId="{F41139FD-01EE-4571-8B17-4FB00FC51163}" srcOrd="1" destOrd="0" presId="urn:microsoft.com/office/officeart/2005/8/layout/target3"/>
    <dgm:cxn modelId="{EF42C52F-963D-409C-9883-C938B723A945}" type="presParOf" srcId="{333A1088-737F-45CB-B68E-254E46348037}" destId="{D005CE8C-CC26-4C3E-AC11-E15060ECD759}" srcOrd="2" destOrd="0" presId="urn:microsoft.com/office/officeart/2005/8/layout/target3"/>
    <dgm:cxn modelId="{02B38D89-F61B-4D90-9D85-299A42D165A7}" type="presParOf" srcId="{333A1088-737F-45CB-B68E-254E46348037}" destId="{2C702D82-9B77-49B7-9568-BB8EB47C3372}" srcOrd="3" destOrd="0" presId="urn:microsoft.com/office/officeart/2005/8/layout/target3"/>
    <dgm:cxn modelId="{B5AEE1C2-18A4-4CB8-9C1B-7436A69769F0}" type="presParOf" srcId="{333A1088-737F-45CB-B68E-254E46348037}" destId="{A52A0455-90FF-4808-ABD0-F02540D31D5A}" srcOrd="4" destOrd="0" presId="urn:microsoft.com/office/officeart/2005/8/layout/target3"/>
    <dgm:cxn modelId="{F8861875-9056-4473-9982-EDA8DCD4B3F3}" type="presParOf" srcId="{333A1088-737F-45CB-B68E-254E46348037}" destId="{6140AFEC-043D-4C43-A2F9-D0F5331DF3A3}" srcOrd="5" destOrd="0" presId="urn:microsoft.com/office/officeart/2005/8/layout/target3"/>
    <dgm:cxn modelId="{71B9B297-BE4F-4D2A-AD52-FA32C44328F5}" type="presParOf" srcId="{333A1088-737F-45CB-B68E-254E46348037}" destId="{9358AC05-5D7D-4327-9F80-1AD486AEA664}" srcOrd="6" destOrd="0" presId="urn:microsoft.com/office/officeart/2005/8/layout/target3"/>
    <dgm:cxn modelId="{A7354482-3FD6-478A-B6D4-54443331A080}" type="presParOf" srcId="{333A1088-737F-45CB-B68E-254E46348037}" destId="{313FC574-E1CD-4FB4-B054-0B805CE0447D}" srcOrd="7" destOrd="0" presId="urn:microsoft.com/office/officeart/2005/8/layout/target3"/>
    <dgm:cxn modelId="{CC383434-BAB4-4EA6-AD27-03BCD4B2218F}" type="presParOf" srcId="{333A1088-737F-45CB-B68E-254E46348037}" destId="{619D679B-A015-4ECF-8348-D1034C574F40}" srcOrd="8" destOrd="0" presId="urn:microsoft.com/office/officeart/2005/8/layout/target3"/>
    <dgm:cxn modelId="{B8B60744-0E99-48F1-AA61-ACF95636C3A5}" type="presParOf" srcId="{333A1088-737F-45CB-B68E-254E46348037}" destId="{E7F14C03-D67D-4A82-8887-4A41904268DD}" srcOrd="9" destOrd="0" presId="urn:microsoft.com/office/officeart/2005/8/layout/target3"/>
    <dgm:cxn modelId="{359E6FC9-E851-478F-B89E-AD912C424019}" type="presParOf" srcId="{333A1088-737F-45CB-B68E-254E46348037}" destId="{D699FC7A-A1D1-4730-93D3-51E197A3376C}" srcOrd="10" destOrd="0" presId="urn:microsoft.com/office/officeart/2005/8/layout/target3"/>
    <dgm:cxn modelId="{93D68A6F-4449-4F19-8C0F-0E987D03F3FF}" type="presParOf" srcId="{333A1088-737F-45CB-B68E-254E46348037}" destId="{66FE7F87-EA69-4EF8-86F8-F43548846DDB}" srcOrd="11" destOrd="0" presId="urn:microsoft.com/office/officeart/2005/8/layout/target3"/>
    <dgm:cxn modelId="{2101E5E9-13DE-4325-8C2E-F547BA526832}" type="presParOf" srcId="{333A1088-737F-45CB-B68E-254E46348037}" destId="{AED2198E-93D5-4001-81B4-73124B309672}" srcOrd="12" destOrd="0" presId="urn:microsoft.com/office/officeart/2005/8/layout/target3"/>
    <dgm:cxn modelId="{705E1978-949E-4D59-B467-4B10DDFB05C6}" type="presParOf" srcId="{333A1088-737F-45CB-B68E-254E46348037}" destId="{2BE915AB-18AA-4053-B92C-3BFC9ED204BB}" srcOrd="13" destOrd="0" presId="urn:microsoft.com/office/officeart/2005/8/layout/target3"/>
    <dgm:cxn modelId="{56F2E3DD-5413-4E0B-ACCF-A07F491A0411}" type="presParOf" srcId="{333A1088-737F-45CB-B68E-254E46348037}" destId="{6BB5E863-4638-4E1D-BFDE-399D028AC4ED}" srcOrd="14" destOrd="0" presId="urn:microsoft.com/office/officeart/2005/8/layout/target3"/>
    <dgm:cxn modelId="{F54669B2-5476-42CF-97F2-4D11E2C59713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F80B2D-D205-4DD9-ACC6-0F873AE3D0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4A8FC7-94A9-43AE-B8DD-69FBE37792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E3703A-B89F-4843-B8AD-B3EFE8C20A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AAB5B3-4A36-4D67-8C2C-1FF62C6BB5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B8F6D1-8923-4672-8EF1-3807B476DE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4EE331-E09F-4827-BA32-AF2BDBC67C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B70852-4C6D-4863-80A9-8EAB6742F3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68073D-4108-484D-9BD4-A5CDC8E302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2181D1-A7E8-48F2-99E4-DB40C98538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23043D-2947-469C-96A3-67044E81CD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87F874-5F6E-4F70-938B-01F715F4F2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9B8EA8-7AB0-4ED1-A433-16AC15A255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82B66EF-4A75-4BFA-94F3-CAEF31C608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59" r:id="rId2"/>
    <p:sldLayoutId id="2147483658" r:id="rId3"/>
    <p:sldLayoutId id="2147483657" r:id="rId4"/>
    <p:sldLayoutId id="2147483656" r:id="rId5"/>
    <p:sldLayoutId id="2147483655" r:id="rId6"/>
    <p:sldLayoutId id="2147483654" r:id="rId7"/>
    <p:sldLayoutId id="2147483653" r:id="rId8"/>
    <p:sldLayoutId id="2147483652" r:id="rId9"/>
    <p:sldLayoutId id="2147483651" r:id="rId10"/>
    <p:sldLayoutId id="2147483650" r:id="rId11"/>
    <p:sldLayoutId id="2147483649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e/e1/Erinaceus_europaeus_LC0119.jpg/800px-Erinaceus_europaeus_LC0119.jpg" TargetMode="External"/><Relationship Id="rId2" Type="http://schemas.openxmlformats.org/officeDocument/2006/relationships/hyperlink" Target="http://upload.wikimedia.org/wikipedia/commons/thumb/e/ed/Talpa_europaea_MHNT.jpg/800px-Talpa_europaea_MHNT.jpg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1/15/WildRat.jpg/800px-WildRat.jpg" TargetMode="External"/><Relationship Id="rId2" Type="http://schemas.openxmlformats.org/officeDocument/2006/relationships/hyperlink" Target="http://upload.wikimedia.org/wikipedia/commons/a/ab/House_mouse.jpg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d/d3/Fischotter,_Lutra_Lutra.JPG/800px-Fischotter,_Lutra_Lutra.JPG" TargetMode="External"/><Relationship Id="rId2" Type="http://schemas.openxmlformats.org/officeDocument/2006/relationships/hyperlink" Target="http://upload.wikimedia.org/wikipedia/commons/f/ff/Martes_martes_crop.jpg" TargetMode="Externa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e/e1/Erinaceus_europaeus_LC0119.jpg/800pxErinaceus_europaeus_LC0119.jpg" TargetMode="External"/><Relationship Id="rId7" Type="http://schemas.openxmlformats.org/officeDocument/2006/relationships/hyperlink" Target="http://upload.wikimedia.org/wikipedia/commons/thumb/d/d3/Fischotter,_Lutra_Lutra.JPG/800px-Fischotter,_Lutra_Lutra.JPG" TargetMode="External"/><Relationship Id="rId2" Type="http://schemas.openxmlformats.org/officeDocument/2006/relationships/hyperlink" Target="http://upload.wikimedia.org/wikipedia/commons/thumb/e/ed/Talpa_europaea_MHNT.jpg/800pxTalpa_europaea_MHN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f/ff/Martes_martes_crop.jpg" TargetMode="External"/><Relationship Id="rId5" Type="http://schemas.openxmlformats.org/officeDocument/2006/relationships/hyperlink" Target="http://upload.wikimedia.org/wikipedia/commons/thumb/1/15/WildRat.jpg/800px-WildRat.jpg" TargetMode="External"/><Relationship Id="rId4" Type="http://schemas.openxmlformats.org/officeDocument/2006/relationships/hyperlink" Target="http://upload.wikimedia.org/wikipedia/commons/a/ab/House_mous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338" name="Podnadpis 2"/>
          <p:cNvSpPr>
            <a:spLocks noGrp="1"/>
          </p:cNvSpPr>
          <p:nvPr>
            <p:ph type="subTitle" idx="4294967295"/>
          </p:nvPr>
        </p:nvSpPr>
        <p:spPr>
          <a:xfrm>
            <a:off x="1371600" y="3886200"/>
            <a:ext cx="6400800" cy="1752600"/>
          </a:xfrm>
        </p:spPr>
        <p:txBody>
          <a:bodyPr/>
          <a:lstStyle/>
          <a:p>
            <a:pPr marL="0" indent="0" algn="ctr" eaLnBrk="1" hangingPunct="1">
              <a:buFontTx/>
              <a:buNone/>
            </a:pPr>
            <a:endParaRPr lang="cs-CZ" smtClean="0"/>
          </a:p>
        </p:txBody>
      </p:sp>
      <p:pic>
        <p:nvPicPr>
          <p:cNvPr id="14339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800" b="1" smtClean="0"/>
              <a:t>Anotace: Savci</a:t>
            </a:r>
          </a:p>
        </p:txBody>
      </p:sp>
      <p:sp>
        <p:nvSpPr>
          <p:cNvPr id="1536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smtClean="0"/>
              <a:t>Shrnutí učiva – základní znaky savců, rozmnožování, nejznámější druhy – hmyzožravci, letouni, hlodavci, šelmy</a:t>
            </a:r>
            <a:r>
              <a:rPr lang="cs-CZ" sz="1800" smtClean="0"/>
              <a:t>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Součástí prezentace je úkol, kdy žáci aplikují získané vědomosti a přiřazují správná slova do vět.Úkol je vhodný k využití interaktivní tabule, kdy žáci mohou přiřazovat pomocí šipek, nebo slova dopisovat.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Úkol lze využít jak ke kontrolnímu testování tak ke skupinové práci.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Po splnění úkolu následuje správné řešení pro kontrolu.</a:t>
            </a:r>
          </a:p>
          <a:p>
            <a:pPr eaLnBrk="1" hangingPunct="1">
              <a:buFontTx/>
              <a:buNone/>
            </a:pPr>
            <a:r>
              <a:rPr lang="cs-CZ" sz="2000" smtClean="0"/>
              <a:t>Při pilotáži byla využita interaktivní tabule pro skupinovou práci v plnění jednotlivých úkolů. Bylo ověřeno, že přehledné shrnutí učiva vede k většímu zapamatování si základních informací a rozvoji schopností tyto informace využít při plnění úkolů.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FDFC7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Základní znaky</a:t>
            </a:r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>
          <a:solidFill>
            <a:srgbClr val="BFDFC7"/>
          </a:solidFill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b="1" smtClean="0"/>
              <a:t>  obratlovci se</a:t>
            </a:r>
            <a:r>
              <a:rPr lang="cs-CZ" sz="2400" b="1" smtClean="0"/>
              <a:t> stálou tělesnou teplotou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tělo – </a:t>
            </a:r>
            <a:r>
              <a:rPr lang="cs-CZ" sz="2800" b="1" smtClean="0"/>
              <a:t>srst</a:t>
            </a:r>
            <a:r>
              <a:rPr lang="cs-CZ" sz="2400" b="1" smtClean="0"/>
              <a:t> - </a:t>
            </a:r>
            <a:r>
              <a:rPr lang="cs-CZ" sz="2000" b="1" smtClean="0"/>
              <a:t>vespod </a:t>
            </a:r>
            <a:r>
              <a:rPr lang="cs-CZ" sz="2400" b="1" smtClean="0"/>
              <a:t>podsada</a:t>
            </a:r>
            <a:r>
              <a:rPr lang="cs-CZ" sz="2000" b="1" smtClean="0"/>
              <a:t>, 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            -  povrch </a:t>
            </a:r>
            <a:r>
              <a:rPr lang="cs-CZ" sz="2400" b="1" smtClean="0"/>
              <a:t>pesíky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           </a:t>
            </a:r>
            <a:r>
              <a:rPr lang="cs-CZ" sz="2800" b="1" smtClean="0"/>
              <a:t>  línání </a:t>
            </a:r>
            <a:r>
              <a:rPr lang="cs-CZ" sz="2000" b="1" smtClean="0"/>
              <a:t>– pravidelná výměna srsti</a:t>
            </a:r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r>
              <a:rPr lang="cs-CZ" sz="2400" b="1" smtClean="0"/>
              <a:t>čelisti</a:t>
            </a:r>
            <a:r>
              <a:rPr lang="cs-CZ" sz="2000" b="1" smtClean="0"/>
              <a:t> – zuby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sluch, zrak, čich, hmat</a:t>
            </a:r>
            <a:r>
              <a:rPr lang="cs-CZ" sz="2000" b="1" smtClean="0"/>
              <a:t> – velmi dobrý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rozmnožování</a:t>
            </a:r>
            <a:r>
              <a:rPr lang="cs-CZ" sz="2000" b="1" smtClean="0"/>
              <a:t> – pohlavní, oplození vnitřní – </a:t>
            </a:r>
            <a:r>
              <a:rPr lang="cs-CZ" sz="2400" b="1" smtClean="0"/>
              <a:t>páření</a:t>
            </a:r>
          </a:p>
          <a:p>
            <a:pPr eaLnBrk="1" hangingPunct="1">
              <a:buFontTx/>
              <a:buNone/>
            </a:pPr>
            <a:endParaRPr lang="cs-CZ" sz="2000" b="1" smtClean="0"/>
          </a:p>
          <a:p>
            <a:pPr eaLnBrk="1" hangingPunct="1">
              <a:buFontTx/>
              <a:buNone/>
            </a:pPr>
            <a:r>
              <a:rPr lang="cs-CZ" sz="2400" b="1" smtClean="0"/>
              <a:t>Mláďata sají mateřské mléko.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FDFC7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Hmyzožravci, Letouni</a:t>
            </a:r>
          </a:p>
        </p:txBody>
      </p:sp>
      <p:sp>
        <p:nvSpPr>
          <p:cNvPr id="17410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FDFC7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Hmyzožravci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ostrý chrup, potrava – hmyz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Ježek – </a:t>
            </a:r>
            <a:r>
              <a:rPr lang="cs-CZ" sz="1600" b="1" smtClean="0"/>
              <a:t>jediný bodlinatý savec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Krtek obecný - </a:t>
            </a:r>
            <a:r>
              <a:rPr lang="cs-CZ" sz="1800" b="1" smtClean="0"/>
              <a:t>zahrady, louky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přední nohy – hrabání</a:t>
            </a:r>
          </a:p>
          <a:p>
            <a:pPr eaLnBrk="1" hangingPunct="1">
              <a:buFontTx/>
              <a:buNone/>
            </a:pPr>
            <a:endParaRPr lang="cs-CZ" sz="2800" smtClean="0"/>
          </a:p>
          <a:p>
            <a:pPr eaLnBrk="1" hangingPunct="1"/>
            <a:r>
              <a:rPr lang="cs-CZ" sz="2400" b="1" smtClean="0"/>
              <a:t>Letouni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kožní blána – umožňuje létání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orientace sluchem, létají v noci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potrava –hmyz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Netopýr ušatý</a:t>
            </a:r>
          </a:p>
        </p:txBody>
      </p:sp>
      <p:sp>
        <p:nvSpPr>
          <p:cNvPr id="17411" name="Rectangle 12"/>
          <p:cNvSpPr>
            <a:spLocks noGrp="1" noChangeArrowheads="1"/>
          </p:cNvSpPr>
          <p:nvPr>
            <p:ph sz="quarter" idx="2"/>
          </p:nvPr>
        </p:nvSpPr>
        <p:spPr/>
        <p:txBody>
          <a:bodyPr/>
          <a:lstStyle/>
          <a:p>
            <a:pPr eaLnBrk="1" hangingPunct="1"/>
            <a:r>
              <a:rPr lang="cs-CZ" sz="1600" smtClean="0">
                <a:hlinkClick r:id="rId2"/>
              </a:rPr>
              <a:t>http://upload.wikimedia.org/wikipedia/commons/thumb/e/ed/Talpa_europaea_MHNT.jpg/800px-Talpa_europaea_MHNT.jpg</a:t>
            </a:r>
            <a:endParaRPr lang="cs-CZ" sz="1600" smtClean="0"/>
          </a:p>
          <a:p>
            <a:pPr eaLnBrk="1" hangingPunct="1"/>
            <a:r>
              <a:rPr lang="cs-CZ" sz="1600" smtClean="0">
                <a:hlinkClick r:id="rId3"/>
              </a:rPr>
              <a:t>http://upload.wikimedia.org/wikipedia/commons/thumb/e/e1/Erinaceus_europaeus_LC0119.jpg/800px-Erinaceus_europaeus_LC0119.jpg</a:t>
            </a:r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</p:txBody>
      </p:sp>
      <p:pic>
        <p:nvPicPr>
          <p:cNvPr id="17412" name="Picture 14" descr="MC900354219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5332413" y="3938588"/>
            <a:ext cx="2670175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FDFC7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Hlodavci</a:t>
            </a:r>
          </a:p>
        </p:txBody>
      </p:sp>
      <p:sp>
        <p:nvSpPr>
          <p:cNvPr id="18434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FDFC7"/>
          </a:solidFill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1600" b="1" smtClean="0"/>
              <a:t>2 řezáky přeměněny</a:t>
            </a:r>
            <a:r>
              <a:rPr lang="cs-CZ" sz="1800" b="1" smtClean="0"/>
              <a:t> – </a:t>
            </a:r>
            <a:r>
              <a:rPr lang="cs-CZ" sz="2000" b="1" smtClean="0"/>
              <a:t>hlodáky</a:t>
            </a:r>
            <a:r>
              <a:rPr lang="cs-CZ" sz="1800" b="1" smtClean="0"/>
              <a:t> – celý život </a:t>
            </a:r>
            <a:r>
              <a:rPr lang="cs-CZ" sz="2000" b="1" smtClean="0"/>
              <a:t>dorůstají</a:t>
            </a:r>
          </a:p>
          <a:p>
            <a:pPr eaLnBrk="1" hangingPunct="1">
              <a:buFontTx/>
              <a:buNone/>
            </a:pPr>
            <a:r>
              <a:rPr lang="cs-CZ" sz="1800" b="1" smtClean="0"/>
              <a:t>potrava – rostlinná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Myš domácí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Potkan – </a:t>
            </a:r>
            <a:r>
              <a:rPr lang="cs-CZ" sz="1800" b="1" smtClean="0"/>
              <a:t>všežravec, přenáší nemoci, </a:t>
            </a:r>
            <a:r>
              <a:rPr lang="cs-CZ" sz="2000" b="1" smtClean="0"/>
              <a:t>nebezpečný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Krysa – </a:t>
            </a:r>
            <a:r>
              <a:rPr lang="cs-CZ" sz="1800" b="1" smtClean="0"/>
              <a:t>masožravec – stáje,kanály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Králík divoký –</a:t>
            </a:r>
            <a:r>
              <a:rPr lang="cs-CZ" sz="1800" b="1" smtClean="0"/>
              <a:t>nory, mláďata holá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Králík domácí – </a:t>
            </a:r>
            <a:r>
              <a:rPr lang="cs-CZ" sz="1800" b="1" smtClean="0"/>
              <a:t>maso, kožešina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Zajíc polní – </a:t>
            </a:r>
            <a:r>
              <a:rPr lang="cs-CZ" sz="1800" b="1" smtClean="0"/>
              <a:t>lovná zvěř, mláďata osrstěná, pelech</a:t>
            </a:r>
          </a:p>
          <a:p>
            <a:pPr eaLnBrk="1" hangingPunct="1">
              <a:buFontTx/>
              <a:buNone/>
            </a:pPr>
            <a:r>
              <a:rPr lang="cs-CZ" sz="2000" b="1" smtClean="0"/>
              <a:t>Hraboš polní, Křeček polní, Sysel obecný – </a:t>
            </a:r>
            <a:r>
              <a:rPr lang="cs-CZ" sz="1800" b="1" smtClean="0"/>
              <a:t>pole, louky</a:t>
            </a:r>
            <a:endParaRPr lang="cs-CZ" sz="2000" b="1" smtClean="0"/>
          </a:p>
        </p:txBody>
      </p:sp>
      <p:sp>
        <p:nvSpPr>
          <p:cNvPr id="18435" name="Rectangle 5"/>
          <p:cNvSpPr>
            <a:spLocks noGrp="1" noChangeArrowheads="1"/>
          </p:cNvSpPr>
          <p:nvPr>
            <p:ph sz="quarter" idx="2"/>
          </p:nvPr>
        </p:nvSpPr>
        <p:spPr/>
        <p:txBody>
          <a:bodyPr/>
          <a:lstStyle/>
          <a:p>
            <a:pPr eaLnBrk="1" hangingPunct="1"/>
            <a:r>
              <a:rPr lang="cs-CZ" sz="1600" smtClean="0">
                <a:hlinkClick r:id="rId2"/>
              </a:rPr>
              <a:t>http://upload.wikimedia.org/wikipedia/commons/a/ab/House_mouse.jpg</a:t>
            </a:r>
            <a:endParaRPr lang="cs-CZ" sz="1600" smtClean="0"/>
          </a:p>
          <a:p>
            <a:pPr eaLnBrk="1" hangingPunct="1"/>
            <a:r>
              <a:rPr lang="cs-CZ" sz="1600" smtClean="0">
                <a:hlinkClick r:id="rId3"/>
              </a:rPr>
              <a:t>http://upload.wikimedia.org/wikipedia/commons/thumb/1/15/WildRat.jpg/800px-WildRat.jpg</a:t>
            </a:r>
            <a:endParaRPr lang="cs-CZ" sz="1600" smtClean="0"/>
          </a:p>
          <a:p>
            <a:pPr eaLnBrk="1" hangingPunct="1"/>
            <a:endParaRPr lang="cs-CZ" sz="1600" smtClean="0"/>
          </a:p>
          <a:p>
            <a:pPr eaLnBrk="1" hangingPunct="1"/>
            <a:endParaRPr lang="cs-CZ" sz="1600" smtClean="0"/>
          </a:p>
        </p:txBody>
      </p:sp>
      <p:pic>
        <p:nvPicPr>
          <p:cNvPr id="18436" name="Picture 7" descr="MP900406667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/>
          <a:srcRect/>
          <a:stretch>
            <a:fillRect/>
          </a:stretch>
        </p:blipFill>
        <p:spPr>
          <a:xfrm>
            <a:off x="5364163" y="3644900"/>
            <a:ext cx="2663825" cy="248126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FDFC7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Šelmy</a:t>
            </a:r>
          </a:p>
        </p:txBody>
      </p:sp>
      <p:sp>
        <p:nvSpPr>
          <p:cNvPr id="19458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FDFC7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silné špičáky, masožravci, loví jiné živočichy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Kočkovité šelmy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velcí – </a:t>
            </a:r>
            <a:r>
              <a:rPr lang="cs-CZ" sz="2000" b="1" smtClean="0"/>
              <a:t>Lev, Tygr, Levhart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menší – K</a:t>
            </a:r>
            <a:r>
              <a:rPr lang="cs-CZ" sz="2000" b="1" smtClean="0"/>
              <a:t>očka divoká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              K</a:t>
            </a:r>
            <a:r>
              <a:rPr lang="cs-CZ" sz="2000" b="1" smtClean="0"/>
              <a:t>očka domácí</a:t>
            </a:r>
          </a:p>
          <a:p>
            <a:pPr eaLnBrk="1" hangingPunct="1">
              <a:lnSpc>
                <a:spcPct val="90000"/>
              </a:lnSpc>
            </a:pPr>
            <a:r>
              <a:rPr lang="cs-CZ" sz="2400" b="1" smtClean="0"/>
              <a:t>Psovité šelmy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1800" b="1" smtClean="0"/>
              <a:t>kořist uštvou, nejdokonalejší čich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Liška obecná</a:t>
            </a:r>
            <a:r>
              <a:rPr lang="cs-CZ" sz="1800" b="1" smtClean="0"/>
              <a:t>  - nory, potrava – hraboši a myši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Liška polární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Pes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cs-CZ" sz="2000" b="1" smtClean="0"/>
              <a:t>Vlk</a:t>
            </a:r>
          </a:p>
        </p:txBody>
      </p:sp>
      <p:pic>
        <p:nvPicPr>
          <p:cNvPr id="19459" name="Picture 7" descr="MP900180322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002213" y="1600200"/>
            <a:ext cx="3328987" cy="2185988"/>
          </a:xfrm>
        </p:spPr>
      </p:pic>
      <p:pic>
        <p:nvPicPr>
          <p:cNvPr id="19460" name="Picture 8" descr="MP900406865[1]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/>
          <a:srcRect/>
          <a:stretch>
            <a:fillRect/>
          </a:stretch>
        </p:blipFill>
        <p:spPr>
          <a:xfrm>
            <a:off x="5508625" y="3938588"/>
            <a:ext cx="2232025" cy="2187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FDFC7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Šelmy</a:t>
            </a:r>
          </a:p>
        </p:txBody>
      </p:sp>
      <p:sp>
        <p:nvSpPr>
          <p:cNvPr id="20482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FDFC7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Šelmy lasicovité</a:t>
            </a:r>
          </a:p>
          <a:p>
            <a:pPr eaLnBrk="1" hangingPunct="1">
              <a:buFontTx/>
              <a:buNone/>
            </a:pPr>
            <a:endParaRPr lang="cs-CZ" sz="2800" b="1" smtClean="0"/>
          </a:p>
          <a:p>
            <a:pPr eaLnBrk="1" hangingPunct="1">
              <a:buFontTx/>
              <a:buNone/>
            </a:pPr>
            <a:r>
              <a:rPr lang="cs-CZ" sz="2400" b="1" smtClean="0"/>
              <a:t>Lasice kolčava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Kuna lesní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Tchoř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Norek – </a:t>
            </a:r>
            <a:r>
              <a:rPr lang="cs-CZ" sz="2000" b="1" smtClean="0"/>
              <a:t>chov - kožešina</a:t>
            </a:r>
            <a:endParaRPr lang="cs-CZ" sz="2400" b="1" smtClean="0"/>
          </a:p>
          <a:p>
            <a:pPr eaLnBrk="1" hangingPunct="1">
              <a:buFontTx/>
              <a:buNone/>
            </a:pPr>
            <a:r>
              <a:rPr lang="cs-CZ" sz="2400" b="1" smtClean="0"/>
              <a:t>Jezevec – </a:t>
            </a:r>
            <a:r>
              <a:rPr lang="cs-CZ" sz="2000" b="1" smtClean="0"/>
              <a:t>nory,</a:t>
            </a:r>
            <a:r>
              <a:rPr lang="cs-CZ" sz="2400" b="1" smtClean="0"/>
              <a:t> </a:t>
            </a:r>
            <a:r>
              <a:rPr lang="cs-CZ" sz="2000" b="1" smtClean="0"/>
              <a:t>v zimě spí</a:t>
            </a:r>
            <a:r>
              <a:rPr lang="cs-CZ" sz="2400" b="1" smtClean="0"/>
              <a:t>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Vydra – </a:t>
            </a:r>
            <a:r>
              <a:rPr lang="cs-CZ" sz="2000" b="1" smtClean="0"/>
              <a:t>přizpůsobena životu ve vodě, potrava - ryby</a:t>
            </a:r>
            <a:endParaRPr lang="cs-CZ" sz="2400" b="1" smtClean="0"/>
          </a:p>
        </p:txBody>
      </p:sp>
      <p:sp>
        <p:nvSpPr>
          <p:cNvPr id="20483" name="Rectangle 6"/>
          <p:cNvSpPr>
            <a:spLocks noGrp="1" noChangeArrowheads="1"/>
          </p:cNvSpPr>
          <p:nvPr>
            <p:ph sz="quarter" idx="3"/>
          </p:nvPr>
        </p:nvSpPr>
        <p:spPr/>
        <p:txBody>
          <a:bodyPr/>
          <a:lstStyle/>
          <a:p>
            <a:pPr eaLnBrk="1" hangingPunct="1"/>
            <a:r>
              <a:rPr lang="cs-CZ" sz="1800" smtClean="0">
                <a:hlinkClick r:id="rId2"/>
              </a:rPr>
              <a:t>http://upload.wikimedia.org/wikipedia/commons/f/ff/Martes_martes_crop.jpg</a:t>
            </a:r>
            <a:endParaRPr lang="cs-CZ" sz="1800" smtClean="0"/>
          </a:p>
          <a:p>
            <a:pPr eaLnBrk="1" hangingPunct="1"/>
            <a:r>
              <a:rPr lang="cs-CZ" sz="1800" smtClean="0">
                <a:hlinkClick r:id="rId3"/>
              </a:rPr>
              <a:t>http://upload.wikimedia.org/wikipedia/commons/thumb/d/d3/Fischotter%2C_Lutra_Lutra.JPG/800px-Fischotter%2C_Lutra_Lutra.JPG</a:t>
            </a:r>
            <a:endParaRPr lang="cs-CZ" sz="1800" smtClean="0"/>
          </a:p>
          <a:p>
            <a:pPr eaLnBrk="1" hangingPunct="1"/>
            <a:endParaRPr lang="cs-CZ" sz="1800" smtClean="0"/>
          </a:p>
        </p:txBody>
      </p:sp>
      <p:pic>
        <p:nvPicPr>
          <p:cNvPr id="20484" name="Picture 7" descr="MC900111372[1]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/>
          <a:srcRect/>
          <a:stretch>
            <a:fillRect/>
          </a:stretch>
        </p:blipFill>
        <p:spPr>
          <a:xfrm>
            <a:off x="4648200" y="2214563"/>
            <a:ext cx="4038600" cy="9556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solidFill>
            <a:srgbClr val="BFDFC7"/>
          </a:solidFill>
        </p:spPr>
        <p:txBody>
          <a:bodyPr/>
          <a:lstStyle/>
          <a:p>
            <a:pPr eaLnBrk="1" hangingPunct="1"/>
            <a:r>
              <a:rPr lang="cs-CZ" sz="2800" b="1" smtClean="0"/>
              <a:t>Přiřaď správné odpovědi</a:t>
            </a:r>
          </a:p>
        </p:txBody>
      </p:sp>
      <p:sp>
        <p:nvSpPr>
          <p:cNvPr id="21506" name="Rectangle 4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FDFC7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Savci jsou obratlovci se………………………</a:t>
            </a:r>
          </a:p>
          <a:p>
            <a:pPr eaLnBrk="1" hangingPunct="1"/>
            <a:r>
              <a:rPr lang="cs-CZ" sz="2400" b="1" smtClean="0"/>
              <a:t>Tělo mají pokryto………………..</a:t>
            </a:r>
          </a:p>
          <a:p>
            <a:pPr eaLnBrk="1" hangingPunct="1"/>
            <a:r>
              <a:rPr lang="cs-CZ" sz="2400" b="1" smtClean="0"/>
              <a:t>Savci se roznožují………………</a:t>
            </a:r>
          </a:p>
          <a:p>
            <a:pPr eaLnBrk="1" hangingPunct="1"/>
            <a:r>
              <a:rPr lang="cs-CZ" sz="2400" b="1" smtClean="0"/>
              <a:t>Mláďata po vylíhnutí……………….</a:t>
            </a:r>
          </a:p>
          <a:p>
            <a:pPr eaLnBrk="1" hangingPunct="1"/>
            <a:r>
              <a:rPr lang="cs-CZ" sz="2400" b="1" smtClean="0"/>
              <a:t>Ježek a krtek patří mezi…………………….</a:t>
            </a:r>
          </a:p>
        </p:txBody>
      </p:sp>
      <p:sp>
        <p:nvSpPr>
          <p:cNvPr id="21507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2000" b="1" smtClean="0"/>
              <a:t>stálou tělesnou teplotou</a:t>
            </a:r>
          </a:p>
          <a:p>
            <a:pPr eaLnBrk="1" hangingPunct="1"/>
            <a:r>
              <a:rPr lang="cs-CZ" sz="2000" b="1" smtClean="0"/>
              <a:t>nestálou tělesnou teplotou</a:t>
            </a:r>
          </a:p>
          <a:p>
            <a:pPr eaLnBrk="1" hangingPunct="1"/>
            <a:r>
              <a:rPr lang="cs-CZ" sz="2000" b="1" smtClean="0"/>
              <a:t>srstí</a:t>
            </a:r>
          </a:p>
          <a:p>
            <a:pPr eaLnBrk="1" hangingPunct="1"/>
            <a:r>
              <a:rPr lang="cs-CZ" sz="2000" b="1" smtClean="0"/>
              <a:t>peřím</a:t>
            </a:r>
          </a:p>
          <a:p>
            <a:pPr eaLnBrk="1" hangingPunct="1"/>
            <a:r>
              <a:rPr lang="cs-CZ" sz="2000" b="1" smtClean="0"/>
              <a:t>šupinami</a:t>
            </a:r>
          </a:p>
          <a:p>
            <a:pPr eaLnBrk="1" hangingPunct="1"/>
            <a:r>
              <a:rPr lang="cs-CZ" sz="2000" b="1" smtClean="0"/>
              <a:t>nepohlavně</a:t>
            </a:r>
          </a:p>
          <a:p>
            <a:pPr eaLnBrk="1" hangingPunct="1"/>
            <a:r>
              <a:rPr lang="cs-CZ" sz="2000" b="1" smtClean="0"/>
              <a:t>pohlavně</a:t>
            </a:r>
          </a:p>
          <a:p>
            <a:pPr eaLnBrk="1" hangingPunct="1"/>
            <a:r>
              <a:rPr lang="cs-CZ" sz="2000" b="1" smtClean="0"/>
              <a:t>se živí sama </a:t>
            </a:r>
          </a:p>
          <a:p>
            <a:pPr eaLnBrk="1" hangingPunct="1"/>
            <a:r>
              <a:rPr lang="cs-CZ" sz="2000" b="1" smtClean="0"/>
              <a:t>sají mateřské mléko</a:t>
            </a:r>
          </a:p>
          <a:p>
            <a:pPr eaLnBrk="1" hangingPunct="1"/>
            <a:r>
              <a:rPr lang="cs-CZ" sz="2000" b="1" smtClean="0"/>
              <a:t>hlodavce</a:t>
            </a:r>
          </a:p>
          <a:p>
            <a:pPr eaLnBrk="1" hangingPunct="1"/>
            <a:r>
              <a:rPr lang="cs-CZ" sz="2000" b="1" smtClean="0"/>
              <a:t>hmyzožravce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3"/>
          <p:cNvSpPr>
            <a:spLocks noGrp="1" noChangeArrowheads="1"/>
          </p:cNvSpPr>
          <p:nvPr>
            <p:ph type="body" sz="half" idx="1"/>
          </p:nvPr>
        </p:nvSpPr>
        <p:spPr>
          <a:solidFill>
            <a:srgbClr val="BFDFC7"/>
          </a:solidFill>
        </p:spPr>
        <p:txBody>
          <a:bodyPr/>
          <a:lstStyle/>
          <a:p>
            <a:pPr eaLnBrk="1" hangingPunct="1"/>
            <a:r>
              <a:rPr lang="cs-CZ" sz="2400" b="1" smtClean="0"/>
              <a:t>Savci jsou obratlovci se………………………</a:t>
            </a:r>
          </a:p>
          <a:p>
            <a:pPr eaLnBrk="1" hangingPunct="1"/>
            <a:r>
              <a:rPr lang="cs-CZ" sz="2400" b="1" smtClean="0"/>
              <a:t>Tělo mají pokryto………………..</a:t>
            </a:r>
          </a:p>
          <a:p>
            <a:pPr eaLnBrk="1" hangingPunct="1"/>
            <a:r>
              <a:rPr lang="cs-CZ" sz="2400" b="1" smtClean="0"/>
              <a:t>Savci se roznožují………………</a:t>
            </a:r>
          </a:p>
          <a:p>
            <a:pPr eaLnBrk="1" hangingPunct="1"/>
            <a:r>
              <a:rPr lang="cs-CZ" sz="2400" b="1" smtClean="0"/>
              <a:t>Mláďata po vylíhnutí……………….</a:t>
            </a:r>
          </a:p>
          <a:p>
            <a:pPr eaLnBrk="1" hangingPunct="1"/>
            <a:r>
              <a:rPr lang="cs-CZ" sz="2400" b="1" smtClean="0"/>
              <a:t>Ježek a krtek patří mezi…………………….</a:t>
            </a:r>
          </a:p>
        </p:txBody>
      </p:sp>
      <p:sp>
        <p:nvSpPr>
          <p:cNvPr id="22530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z="2000" b="1" smtClean="0">
                <a:solidFill>
                  <a:srgbClr val="CC66FF"/>
                </a:solidFill>
              </a:rPr>
              <a:t>stálou tělesnou teplotou</a:t>
            </a:r>
          </a:p>
          <a:p>
            <a:pPr eaLnBrk="1" hangingPunct="1"/>
            <a:r>
              <a:rPr lang="cs-CZ" sz="2000" b="1" smtClean="0"/>
              <a:t>nestálou tělesnou teplotou</a:t>
            </a:r>
          </a:p>
          <a:p>
            <a:pPr eaLnBrk="1" hangingPunct="1"/>
            <a:r>
              <a:rPr lang="cs-CZ" sz="2000" b="1" smtClean="0">
                <a:solidFill>
                  <a:srgbClr val="CC66FF"/>
                </a:solidFill>
              </a:rPr>
              <a:t>srstí</a:t>
            </a:r>
          </a:p>
          <a:p>
            <a:pPr eaLnBrk="1" hangingPunct="1"/>
            <a:r>
              <a:rPr lang="cs-CZ" sz="2000" b="1" smtClean="0"/>
              <a:t>peřím</a:t>
            </a:r>
          </a:p>
          <a:p>
            <a:pPr eaLnBrk="1" hangingPunct="1"/>
            <a:r>
              <a:rPr lang="cs-CZ" sz="2000" b="1" smtClean="0"/>
              <a:t>šupinami</a:t>
            </a:r>
          </a:p>
          <a:p>
            <a:pPr eaLnBrk="1" hangingPunct="1"/>
            <a:r>
              <a:rPr lang="cs-CZ" sz="2000" b="1" smtClean="0"/>
              <a:t>nepohlavně</a:t>
            </a:r>
          </a:p>
          <a:p>
            <a:pPr eaLnBrk="1" hangingPunct="1"/>
            <a:r>
              <a:rPr lang="cs-CZ" sz="2000" b="1" smtClean="0">
                <a:solidFill>
                  <a:srgbClr val="CC66FF"/>
                </a:solidFill>
              </a:rPr>
              <a:t>pohlavně</a:t>
            </a:r>
          </a:p>
          <a:p>
            <a:pPr eaLnBrk="1" hangingPunct="1"/>
            <a:r>
              <a:rPr lang="cs-CZ" sz="2000" b="1" smtClean="0"/>
              <a:t>se živí sama </a:t>
            </a:r>
          </a:p>
          <a:p>
            <a:pPr eaLnBrk="1" hangingPunct="1"/>
            <a:r>
              <a:rPr lang="cs-CZ" sz="2000" b="1" smtClean="0">
                <a:solidFill>
                  <a:srgbClr val="CC66FF"/>
                </a:solidFill>
              </a:rPr>
              <a:t>sají mateřské mléko</a:t>
            </a:r>
          </a:p>
          <a:p>
            <a:pPr eaLnBrk="1" hangingPunct="1"/>
            <a:r>
              <a:rPr lang="cs-CZ" sz="2000" b="1" smtClean="0"/>
              <a:t>hlodavce</a:t>
            </a:r>
          </a:p>
          <a:p>
            <a:pPr eaLnBrk="1" hangingPunct="1"/>
            <a:r>
              <a:rPr lang="cs-CZ" sz="2000" b="1" smtClean="0">
                <a:solidFill>
                  <a:srgbClr val="CC66FF"/>
                </a:solidFill>
              </a:rPr>
              <a:t>hmyzožravce</a:t>
            </a:r>
          </a:p>
        </p:txBody>
      </p:sp>
      <p:sp>
        <p:nvSpPr>
          <p:cNvPr id="22531" name="Line 6"/>
          <p:cNvSpPr>
            <a:spLocks noChangeShapeType="1"/>
          </p:cNvSpPr>
          <p:nvPr/>
        </p:nvSpPr>
        <p:spPr bwMode="auto">
          <a:xfrm flipV="1">
            <a:off x="3419475" y="1773238"/>
            <a:ext cx="1368425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2" name="Line 7"/>
          <p:cNvSpPr>
            <a:spLocks noChangeShapeType="1"/>
          </p:cNvSpPr>
          <p:nvPr/>
        </p:nvSpPr>
        <p:spPr bwMode="auto">
          <a:xfrm flipV="1">
            <a:off x="2627313" y="2565400"/>
            <a:ext cx="2160587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3" name="Line 8"/>
          <p:cNvSpPr>
            <a:spLocks noChangeShapeType="1"/>
          </p:cNvSpPr>
          <p:nvPr/>
        </p:nvSpPr>
        <p:spPr bwMode="auto">
          <a:xfrm>
            <a:off x="2484438" y="3716338"/>
            <a:ext cx="2303462" cy="2889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4" name="Line 9"/>
          <p:cNvSpPr>
            <a:spLocks noChangeShapeType="1"/>
          </p:cNvSpPr>
          <p:nvPr/>
        </p:nvSpPr>
        <p:spPr bwMode="auto">
          <a:xfrm>
            <a:off x="2411413" y="4581525"/>
            <a:ext cx="2376487" cy="1428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  <p:sp>
        <p:nvSpPr>
          <p:cNvPr id="22535" name="Line 10"/>
          <p:cNvSpPr>
            <a:spLocks noChangeShapeType="1"/>
          </p:cNvSpPr>
          <p:nvPr/>
        </p:nvSpPr>
        <p:spPr bwMode="auto">
          <a:xfrm>
            <a:off x="2051050" y="5445125"/>
            <a:ext cx="27368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000" b="1" smtClean="0"/>
              <a:t>Citace a zdroje:</a:t>
            </a:r>
          </a:p>
          <a:p>
            <a:pPr eaLnBrk="1" hangingPunct="1">
              <a:buFontTx/>
              <a:buNone/>
            </a:pPr>
            <a:r>
              <a:rPr lang="cs-CZ" sz="2000" smtClean="0"/>
              <a:t>Ilustrace: www.office.microsoft.com</a:t>
            </a:r>
          </a:p>
          <a:p>
            <a:pPr eaLnBrk="1" hangingPunct="1">
              <a:buFontTx/>
              <a:buNone/>
            </a:pPr>
            <a:r>
              <a:rPr lang="cs-CZ" sz="1400" smtClean="0">
                <a:hlinkClick r:id="rId2"/>
              </a:rPr>
              <a:t>http://upload.wikimedia.org/wikipedia/commons/thumb/e/ed/Talpa_europaea_MHNT.jpg/800pxTalpa_europaea_MHNT.jpg</a:t>
            </a:r>
            <a:endParaRPr lang="cs-CZ" sz="1400" smtClean="0"/>
          </a:p>
          <a:p>
            <a:pPr eaLnBrk="1" hangingPunct="1">
              <a:buFontTx/>
              <a:buNone/>
            </a:pPr>
            <a:r>
              <a:rPr lang="cs-CZ" sz="1400" smtClean="0">
                <a:hlinkClick r:id="rId3"/>
              </a:rPr>
              <a:t>http://upload.wikimedia.org/wikipedia/commons/thumb/e/e1/Erinaceus_europaeus_LC0119.jpg/800pxErinaceus_europaeus_LC0119.jpg</a:t>
            </a:r>
            <a:endParaRPr lang="cs-CZ" sz="1400" smtClean="0"/>
          </a:p>
          <a:p>
            <a:pPr eaLnBrk="1" hangingPunct="1">
              <a:buFontTx/>
              <a:buNone/>
            </a:pPr>
            <a:r>
              <a:rPr lang="cs-CZ" sz="1400" smtClean="0">
                <a:hlinkClick r:id="rId4"/>
              </a:rPr>
              <a:t>http://upload.wikimedia.org/wikipedia/commons/a/ab/House_mouse.jpg</a:t>
            </a:r>
            <a:endParaRPr lang="cs-CZ" sz="1400" smtClean="0"/>
          </a:p>
          <a:p>
            <a:pPr eaLnBrk="1" hangingPunct="1">
              <a:buFontTx/>
              <a:buNone/>
            </a:pPr>
            <a:r>
              <a:rPr lang="cs-CZ" sz="1400" smtClean="0">
                <a:hlinkClick r:id="rId5"/>
              </a:rPr>
              <a:t>http://upload.wikimedia.org/wikipedia/commons/thumb/1/15/WildRat.jpg/800px-WildRat.jpg</a:t>
            </a:r>
            <a:endParaRPr lang="cs-CZ" sz="1400" smtClean="0"/>
          </a:p>
          <a:p>
            <a:pPr eaLnBrk="1" hangingPunct="1">
              <a:buFontTx/>
              <a:buNone/>
            </a:pPr>
            <a:r>
              <a:rPr lang="cs-CZ" sz="1400" smtClean="0">
                <a:hlinkClick r:id="rId6"/>
              </a:rPr>
              <a:t>http://upload.wikimedia.org/wikipedia/commons/f/ff/Martes_martes_crop.jpg</a:t>
            </a:r>
            <a:endParaRPr lang="cs-CZ" sz="1400" smtClean="0"/>
          </a:p>
          <a:p>
            <a:pPr eaLnBrk="1" hangingPunct="1">
              <a:buFontTx/>
              <a:buNone/>
            </a:pPr>
            <a:r>
              <a:rPr lang="cs-CZ" sz="1400" smtClean="0">
                <a:hlinkClick r:id="rId7"/>
              </a:rPr>
              <a:t>http://upload.wikimedia.org/wikipedia/commons/thumb/d/d3/Fischotter%2C_Lutra_Lutra.JPG/800px-Fischotter%2C_Lutra_Lutra.JPG</a:t>
            </a:r>
            <a:endParaRPr lang="cs-CZ" sz="1400" smtClean="0"/>
          </a:p>
          <a:p>
            <a:pPr eaLnBrk="1" hangingPunct="1">
              <a:buFontTx/>
              <a:buNone/>
            </a:pPr>
            <a:r>
              <a:rPr lang="cs-CZ" sz="1800" smtClean="0"/>
              <a:t>text</a:t>
            </a:r>
          </a:p>
          <a:p>
            <a:pPr eaLnBrk="1" hangingPunct="1">
              <a:buFontTx/>
              <a:buNone/>
            </a:pPr>
            <a:r>
              <a:rPr lang="cs-CZ" sz="1800" smtClean="0"/>
              <a:t> Kroulíková, Jarmila.,Kroulík, Josef, Přírodopis pro 8. ročník zvláštní školy. Praha:Septima,1995.Zoologie,s.30-37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384</Words>
  <Application>Microsoft Office PowerPoint</Application>
  <PresentationFormat>On-screen Show (4:3)</PresentationFormat>
  <Paragraphs>109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Výchozí návrh</vt:lpstr>
      <vt:lpstr>Snímek 1</vt:lpstr>
      <vt:lpstr>Anotace: Savci</vt:lpstr>
      <vt:lpstr>Základní znaky</vt:lpstr>
      <vt:lpstr>Hmyzožravci, Letouni</vt:lpstr>
      <vt:lpstr>Hlodavci</vt:lpstr>
      <vt:lpstr>Šelmy</vt:lpstr>
      <vt:lpstr>Šelmy</vt:lpstr>
      <vt:lpstr>Přiřaď správné odpovědi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COMFOR</dc:creator>
  <cp:lastModifiedBy>COMFOR</cp:lastModifiedBy>
  <cp:revision>5</cp:revision>
  <dcterms:created xsi:type="dcterms:W3CDTF">2013-04-30T16:14:00Z</dcterms:created>
  <dcterms:modified xsi:type="dcterms:W3CDTF">2013-05-23T16:36:59Z</dcterms:modified>
</cp:coreProperties>
</file>