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C4DACE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VY_32_Přírodopis_16_Savci, ZŠ praktická, 8.r. –</a:t>
          </a:r>
        </a:p>
        <a:p>
          <a:pPr algn="l" rtl="0"/>
          <a:r>
            <a:rPr lang="cs-CZ" sz="1600" dirty="0" smtClean="0"/>
            <a:t>TÉMA: Kytovci, chobotnatci, lichokopytníci, sudokopytníci</a:t>
          </a:r>
          <a:r>
            <a:rPr lang="cs-CZ" sz="1600" smtClean="0"/>
            <a:t>, nehetnatci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9. 5.2013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259AB9-3C3E-4081-8AE5-0F022C8D2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AA6BB6-EF90-448C-9183-887EA4C703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DB53B8-902C-4E6B-874F-0E38D80405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2F3E20-B834-4221-B4F6-825C9356AE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EDF44D-5D12-4DFE-98FD-CF97C12F48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9BE574-EB54-4F0F-87B1-6083ABA7BC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03F5BA-3D23-41B7-841B-711290D72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6450B0-E415-4D26-ADA2-BB2BBD3558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EB701A-326A-4DEB-85F1-579D05C43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280C55-AFAC-4190-8C8E-AB0691739D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FAA13B-6362-49DE-A4CB-641B6F74F1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596BA-6CE8-4CBC-BC66-72832A361F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CB007251-9BA1-4DE6-96BD-653E61EA69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thumb/f/f0/Wild_Boar_Habbitat_3.jpg/800px-Wild_Boar_Habbitat_3.jpg" TargetMode="Externa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f/f0/Wild_Boar_Habbitat_3.jpg/80px-Wild_Boar_Habbitat_3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</a:t>
            </a:r>
            <a:r>
              <a:rPr lang="cs-CZ" sz="2800" smtClean="0"/>
              <a:t> </a:t>
            </a:r>
            <a:r>
              <a:rPr lang="cs-CZ" sz="2800" b="1" smtClean="0"/>
              <a:t>Savci</a:t>
            </a:r>
            <a:endParaRPr lang="cs-CZ" sz="2800" smtClean="0"/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Shrnutí učiva – nejznámější druhy – kytovci, chobotnatci, lichokopytníci, sudokopytníci,  nehetnatci</a:t>
            </a:r>
            <a:r>
              <a:rPr lang="cs-CZ" sz="1800" smtClean="0"/>
              <a:t>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Součástí prezentace je úkol, kdy žáci aplikují získané vědomosti a přiřazují správná slova do vět. Úkol je vhodný k využití interaktivní tabule, kdy žáci mohou přiřazovat pomocí šipek, nebo slova dopisovat.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Úkol lze využít jak ke kontrolnímu testování tak ke skupinové práci.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Po splnění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byla využita interaktivní tabule pro skupinovou práci v plnění jednotlivých úkolů. Bylo ověřeno, že přehledné shrnutí učiva vede k většímu zapamatování si základních informací a rozvoji schopností tyto informace využít při plnění úkolů.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Kytovci, Chobotnatci</a:t>
            </a:r>
          </a:p>
        </p:txBody>
      </p:sp>
      <p:sp>
        <p:nvSpPr>
          <p:cNvPr id="1638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Kytovci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mořští savci, ploutve, lysá kůže, podkožní tuk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Delfín – </a:t>
            </a:r>
            <a:r>
              <a:rPr lang="cs-CZ" sz="2000" b="1" smtClean="0"/>
              <a:t>učenlivý, inteligentní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Plejtvák obrovský –</a:t>
            </a:r>
            <a:r>
              <a:rPr lang="cs-CZ" sz="2000" b="1" smtClean="0"/>
              <a:t> největší (30m, 150t)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Velryba gronská</a:t>
            </a:r>
            <a:endParaRPr lang="cs-CZ" sz="2800" b="1" smtClean="0"/>
          </a:p>
          <a:p>
            <a:pPr eaLnBrk="1" hangingPunct="1"/>
            <a:r>
              <a:rPr lang="cs-CZ" sz="2800" b="1" smtClean="0"/>
              <a:t>Chobotnatci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suchozemští savci, chobot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Slon</a:t>
            </a:r>
          </a:p>
        </p:txBody>
      </p:sp>
      <p:pic>
        <p:nvPicPr>
          <p:cNvPr id="16387" name="Picture 7" descr="MP900406978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27613" y="1600200"/>
            <a:ext cx="3279775" cy="2185988"/>
          </a:xfrm>
        </p:spPr>
      </p:pic>
      <p:pic>
        <p:nvPicPr>
          <p:cNvPr id="16388" name="Picture 8" descr="MP900180637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002213" y="3938588"/>
            <a:ext cx="333057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Lichokopytníci</a:t>
            </a:r>
          </a:p>
        </p:txBody>
      </p:sp>
      <p:sp>
        <p:nvSpPr>
          <p:cNvPr id="1741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velcí býložravci, úplný chrup, lichý počet prstů krytých kopyty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Kůň</a:t>
            </a:r>
            <a:r>
              <a:rPr lang="cs-CZ" sz="2400" b="1" smtClean="0"/>
              <a:t> – </a:t>
            </a:r>
            <a:r>
              <a:rPr lang="cs-CZ" sz="2000" b="1" smtClean="0"/>
              <a:t>zemědělství, dostihy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Osel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Zebra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Nosorožec</a:t>
            </a:r>
          </a:p>
        </p:txBody>
      </p:sp>
      <p:pic>
        <p:nvPicPr>
          <p:cNvPr id="17411" name="Picture 7" descr="MP900431847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573713" y="1600200"/>
            <a:ext cx="2185987" cy="2185988"/>
          </a:xfrm>
        </p:spPr>
      </p:pic>
      <p:pic>
        <p:nvPicPr>
          <p:cNvPr id="17412" name="Picture 8" descr="MP900178731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035550" y="3938588"/>
            <a:ext cx="3263900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Sudokopytníci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býložravci, sudý počet prstů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algn="ctr" eaLnBrk="1" hangingPunct="1">
              <a:buFontTx/>
              <a:buNone/>
            </a:pPr>
            <a:r>
              <a:rPr lang="cs-CZ" sz="2400" b="1" smtClean="0"/>
              <a:t>Nepřežvýkavci</a:t>
            </a:r>
            <a:endParaRPr lang="cs-CZ" sz="28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Prase domácí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chová se – maso, kůže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800" b="1" smtClean="0"/>
              <a:t>Prase divoké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lovná zvěř</a:t>
            </a:r>
          </a:p>
          <a:p>
            <a:pPr eaLnBrk="1" hangingPunct="1">
              <a:buFontTx/>
              <a:buNone/>
            </a:pPr>
            <a:endParaRPr lang="cs-CZ" sz="2000" b="1" smtClean="0"/>
          </a:p>
        </p:txBody>
      </p:sp>
      <p:sp>
        <p:nvSpPr>
          <p:cNvPr id="18435" name="Rectangle 6"/>
          <p:cNvSpPr>
            <a:spLocks noGrp="1" noChangeArrowheads="1"/>
          </p:cNvSpPr>
          <p:nvPr>
            <p:ph sz="quarter" idx="3"/>
          </p:nvPr>
        </p:nvSpPr>
        <p:spPr/>
        <p:txBody>
          <a:bodyPr/>
          <a:lstStyle/>
          <a:p>
            <a:pPr eaLnBrk="1" hangingPunct="1"/>
            <a:r>
              <a:rPr lang="cs-CZ" sz="1800" smtClean="0">
                <a:hlinkClick r:id="rId2"/>
              </a:rPr>
              <a:t>http://upload.wikimedia.org/wikipedia/commons/thumb/f/f0/Wild_Boar_Habbitat_3.jpg/800px-Wild_Boar_Habbitat_3.jpg</a:t>
            </a:r>
            <a:endParaRPr lang="cs-CZ" sz="1800" smtClean="0"/>
          </a:p>
          <a:p>
            <a:pPr eaLnBrk="1" hangingPunct="1"/>
            <a:endParaRPr lang="cs-CZ" sz="1800" smtClean="0"/>
          </a:p>
        </p:txBody>
      </p:sp>
      <p:pic>
        <p:nvPicPr>
          <p:cNvPr id="18436" name="Picture 7" descr="MP900178653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5027613" y="1600200"/>
            <a:ext cx="3279775" cy="21859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5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E"/>
          </a:solidFill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Přežvýkavci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části žaludku – bachor, čepec, kniha, slez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Skot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maso, mléko, tuk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Koza domácí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mléko, maso, kůže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0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Lovná zvěř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400" b="1" smtClean="0"/>
              <a:t>Jelen, Daněk, Srnec, Antilopa, Kamzík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- parohy nebo rohy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b="1" smtClean="0"/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cs-CZ" sz="2400" b="1" smtClean="0"/>
          </a:p>
        </p:txBody>
      </p:sp>
      <p:pic>
        <p:nvPicPr>
          <p:cNvPr id="19458" name="Picture 8" descr="MP900406855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27613" y="1600200"/>
            <a:ext cx="3279775" cy="2185988"/>
          </a:xfrm>
        </p:spPr>
      </p:pic>
      <p:pic>
        <p:nvPicPr>
          <p:cNvPr id="19459" name="Picture 9" descr="MP900262828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026025" y="3938588"/>
            <a:ext cx="3281363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Nehetnatci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žijí na stromech, 5 prstů</a:t>
            </a:r>
          </a:p>
          <a:p>
            <a:pPr algn="ctr" eaLnBrk="1" hangingPunct="1">
              <a:buFontTx/>
              <a:buNone/>
            </a:pPr>
            <a:r>
              <a:rPr lang="cs-CZ" sz="2800" b="1" smtClean="0"/>
              <a:t>Opice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došlapují na celou plochu chodidla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Lidoopi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Gorila – </a:t>
            </a:r>
            <a:r>
              <a:rPr lang="cs-CZ" sz="2000" b="1" smtClean="0"/>
              <a:t>největší, došlapuje na vnější okraj chodidla, duševní schopnosti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</a:t>
            </a:r>
            <a:r>
              <a:rPr lang="cs-CZ" sz="2400" b="1" smtClean="0"/>
              <a:t>Šimpanz – </a:t>
            </a:r>
            <a:r>
              <a:rPr lang="cs-CZ" sz="2000" b="1" smtClean="0"/>
              <a:t>učenlivý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</a:t>
            </a:r>
            <a:r>
              <a:rPr lang="cs-CZ" sz="2400" b="1" smtClean="0"/>
              <a:t>Orangutan – </a:t>
            </a:r>
            <a:r>
              <a:rPr lang="cs-CZ" sz="2000" b="1" smtClean="0"/>
              <a:t>dlouhé ruce</a:t>
            </a:r>
          </a:p>
          <a:p>
            <a:pPr eaLnBrk="1" hangingPunct="1">
              <a:buFontTx/>
              <a:buNone/>
            </a:pPr>
            <a:endParaRPr lang="cs-CZ" sz="2000" b="1" smtClean="0"/>
          </a:p>
        </p:txBody>
      </p:sp>
      <p:pic>
        <p:nvPicPr>
          <p:cNvPr id="20483" name="Picture 7" descr="MP900180674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02213" y="1600200"/>
            <a:ext cx="3328987" cy="2185988"/>
          </a:xfrm>
        </p:spPr>
      </p:pic>
      <p:pic>
        <p:nvPicPr>
          <p:cNvPr id="20484" name="Picture 8" descr="MP900180638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002213" y="3938588"/>
            <a:ext cx="333057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Přiřaď správné odpovědi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Všechny druhy kytovců žijí………………………</a:t>
            </a:r>
          </a:p>
          <a:p>
            <a:pPr eaLnBrk="1" hangingPunct="1"/>
            <a:r>
              <a:rPr lang="cs-CZ" sz="2400" b="1" smtClean="0"/>
              <a:t>Opice mají na končetinách…………..</a:t>
            </a:r>
          </a:p>
          <a:p>
            <a:pPr eaLnBrk="1" hangingPunct="1"/>
            <a:r>
              <a:rPr lang="cs-CZ" sz="2400" b="1" smtClean="0"/>
              <a:t>Nejučenlivějším lidoopem je……………</a:t>
            </a:r>
          </a:p>
          <a:p>
            <a:pPr eaLnBrk="1" hangingPunct="1"/>
            <a:r>
              <a:rPr lang="cs-CZ" sz="2400" b="1" smtClean="0"/>
              <a:t>Pro maso a mléko se chová………………..</a:t>
            </a:r>
          </a:p>
          <a:p>
            <a:pPr eaLnBrk="1" hangingPunct="1"/>
            <a:r>
              <a:rPr lang="cs-CZ" sz="2400" b="1" smtClean="0"/>
              <a:t>Patří mezi lovnou zvěř…………………..</a:t>
            </a:r>
          </a:p>
        </p:txBody>
      </p:sp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000" b="1" smtClean="0"/>
              <a:t>v řece</a:t>
            </a:r>
          </a:p>
          <a:p>
            <a:pPr eaLnBrk="1" hangingPunct="1"/>
            <a:r>
              <a:rPr lang="cs-CZ" sz="2000" b="1" smtClean="0"/>
              <a:t>v moři</a:t>
            </a:r>
          </a:p>
          <a:p>
            <a:pPr eaLnBrk="1" hangingPunct="1"/>
            <a:r>
              <a:rPr lang="cs-CZ" sz="2000" b="1" smtClean="0"/>
              <a:t>na souši</a:t>
            </a:r>
          </a:p>
          <a:p>
            <a:pPr eaLnBrk="1" hangingPunct="1"/>
            <a:r>
              <a:rPr lang="cs-CZ" sz="2000" b="1" smtClean="0"/>
              <a:t>3 prsty</a:t>
            </a:r>
          </a:p>
          <a:p>
            <a:pPr eaLnBrk="1" hangingPunct="1"/>
            <a:r>
              <a:rPr lang="cs-CZ" sz="2000" b="1" smtClean="0"/>
              <a:t>5 prstů</a:t>
            </a:r>
          </a:p>
          <a:p>
            <a:pPr eaLnBrk="1" hangingPunct="1"/>
            <a:r>
              <a:rPr lang="cs-CZ" sz="2000" b="1" smtClean="0"/>
              <a:t>gorila</a:t>
            </a:r>
          </a:p>
          <a:p>
            <a:pPr eaLnBrk="1" hangingPunct="1"/>
            <a:r>
              <a:rPr lang="cs-CZ" sz="2000" b="1" smtClean="0"/>
              <a:t>šimpanz</a:t>
            </a:r>
          </a:p>
          <a:p>
            <a:pPr eaLnBrk="1" hangingPunct="1"/>
            <a:r>
              <a:rPr lang="cs-CZ" sz="2000" b="1" smtClean="0"/>
              <a:t>jelen</a:t>
            </a:r>
          </a:p>
          <a:p>
            <a:pPr eaLnBrk="1" hangingPunct="1"/>
            <a:r>
              <a:rPr lang="cs-CZ" sz="2000" b="1" smtClean="0"/>
              <a:t>koza </a:t>
            </a:r>
          </a:p>
          <a:p>
            <a:pPr eaLnBrk="1" hangingPunct="1"/>
            <a:r>
              <a:rPr lang="cs-CZ" sz="2000" b="1" smtClean="0"/>
              <a:t>skot</a:t>
            </a:r>
          </a:p>
          <a:p>
            <a:pPr eaLnBrk="1" hangingPunct="1"/>
            <a:r>
              <a:rPr lang="cs-CZ" sz="2000" b="1" smtClean="0"/>
              <a:t>prase divoké</a:t>
            </a:r>
          </a:p>
          <a:p>
            <a:pPr eaLnBrk="1" hangingPunct="1"/>
            <a:r>
              <a:rPr lang="cs-CZ" sz="2000" b="1" smtClean="0"/>
              <a:t>daněk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C4DACE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Všechny druhy kytovců žijí………………………</a:t>
            </a:r>
          </a:p>
          <a:p>
            <a:pPr eaLnBrk="1" hangingPunct="1"/>
            <a:r>
              <a:rPr lang="cs-CZ" sz="2400" b="1" smtClean="0"/>
              <a:t>Opice mají na končetinách…………..</a:t>
            </a:r>
          </a:p>
          <a:p>
            <a:pPr eaLnBrk="1" hangingPunct="1"/>
            <a:r>
              <a:rPr lang="cs-CZ" sz="2400" b="1" smtClean="0"/>
              <a:t>Nejučenlivějším lidoopem je……………</a:t>
            </a:r>
          </a:p>
          <a:p>
            <a:pPr eaLnBrk="1" hangingPunct="1"/>
            <a:r>
              <a:rPr lang="cs-CZ" sz="2400" b="1" smtClean="0"/>
              <a:t>Pro maso a mléko se chová………………..</a:t>
            </a:r>
          </a:p>
          <a:p>
            <a:pPr eaLnBrk="1" hangingPunct="1"/>
            <a:r>
              <a:rPr lang="cs-CZ" sz="2400" b="1" smtClean="0"/>
              <a:t>Patří mezi lovnou zvěř…………………..</a:t>
            </a:r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000" b="1" smtClean="0"/>
              <a:t>v řece</a:t>
            </a:r>
          </a:p>
          <a:p>
            <a:pPr eaLnBrk="1" hangingPunct="1"/>
            <a:r>
              <a:rPr lang="cs-CZ" sz="2000" b="1" smtClean="0">
                <a:solidFill>
                  <a:srgbClr val="FF0066"/>
                </a:solidFill>
              </a:rPr>
              <a:t>v moři</a:t>
            </a:r>
          </a:p>
          <a:p>
            <a:pPr eaLnBrk="1" hangingPunct="1"/>
            <a:r>
              <a:rPr lang="cs-CZ" sz="2000" b="1" smtClean="0"/>
              <a:t>na souši</a:t>
            </a:r>
          </a:p>
          <a:p>
            <a:pPr eaLnBrk="1" hangingPunct="1"/>
            <a:r>
              <a:rPr lang="cs-CZ" sz="2000" b="1" smtClean="0"/>
              <a:t>3 prsty</a:t>
            </a:r>
          </a:p>
          <a:p>
            <a:pPr eaLnBrk="1" hangingPunct="1"/>
            <a:r>
              <a:rPr lang="cs-CZ" sz="2000" b="1" smtClean="0">
                <a:solidFill>
                  <a:srgbClr val="FF0066"/>
                </a:solidFill>
              </a:rPr>
              <a:t>5 prstů</a:t>
            </a:r>
          </a:p>
          <a:p>
            <a:pPr eaLnBrk="1" hangingPunct="1"/>
            <a:r>
              <a:rPr lang="cs-CZ" sz="2000" b="1" smtClean="0"/>
              <a:t>gorila</a:t>
            </a:r>
          </a:p>
          <a:p>
            <a:pPr eaLnBrk="1" hangingPunct="1"/>
            <a:r>
              <a:rPr lang="cs-CZ" sz="2000" b="1" smtClean="0">
                <a:solidFill>
                  <a:srgbClr val="FF0066"/>
                </a:solidFill>
              </a:rPr>
              <a:t>šimpanz</a:t>
            </a:r>
          </a:p>
          <a:p>
            <a:pPr eaLnBrk="1" hangingPunct="1"/>
            <a:r>
              <a:rPr lang="cs-CZ" sz="2000" b="1" smtClean="0">
                <a:solidFill>
                  <a:srgbClr val="FF0066"/>
                </a:solidFill>
              </a:rPr>
              <a:t>jelen</a:t>
            </a:r>
          </a:p>
          <a:p>
            <a:pPr eaLnBrk="1" hangingPunct="1"/>
            <a:r>
              <a:rPr lang="cs-CZ" sz="2000" b="1" smtClean="0">
                <a:solidFill>
                  <a:srgbClr val="FF0066"/>
                </a:solidFill>
              </a:rPr>
              <a:t>koza</a:t>
            </a:r>
            <a:r>
              <a:rPr lang="cs-CZ" sz="2000" b="1" smtClean="0"/>
              <a:t> </a:t>
            </a:r>
          </a:p>
          <a:p>
            <a:pPr eaLnBrk="1" hangingPunct="1"/>
            <a:r>
              <a:rPr lang="cs-CZ" sz="2000" b="1" smtClean="0">
                <a:solidFill>
                  <a:srgbClr val="FF0066"/>
                </a:solidFill>
              </a:rPr>
              <a:t>skot</a:t>
            </a:r>
          </a:p>
          <a:p>
            <a:pPr eaLnBrk="1" hangingPunct="1"/>
            <a:r>
              <a:rPr lang="cs-CZ" sz="2000" b="1" smtClean="0">
                <a:solidFill>
                  <a:srgbClr val="FF0066"/>
                </a:solidFill>
              </a:rPr>
              <a:t>prase divoké</a:t>
            </a:r>
          </a:p>
          <a:p>
            <a:pPr eaLnBrk="1" hangingPunct="1"/>
            <a:r>
              <a:rPr lang="cs-CZ" sz="2000" b="1" smtClean="0">
                <a:solidFill>
                  <a:srgbClr val="FF0066"/>
                </a:solidFill>
              </a:rPr>
              <a:t>daněk</a:t>
            </a:r>
          </a:p>
        </p:txBody>
      </p:sp>
      <p:sp>
        <p:nvSpPr>
          <p:cNvPr id="22531" name="Line 6"/>
          <p:cNvSpPr>
            <a:spLocks noChangeShapeType="1"/>
          </p:cNvSpPr>
          <p:nvPr/>
        </p:nvSpPr>
        <p:spPr bwMode="auto">
          <a:xfrm>
            <a:off x="2124075" y="2205038"/>
            <a:ext cx="2663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2" name="Line 7"/>
          <p:cNvSpPr>
            <a:spLocks noChangeShapeType="1"/>
          </p:cNvSpPr>
          <p:nvPr/>
        </p:nvSpPr>
        <p:spPr bwMode="auto">
          <a:xfrm>
            <a:off x="2987675" y="2924175"/>
            <a:ext cx="180022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3" name="Line 8"/>
          <p:cNvSpPr>
            <a:spLocks noChangeShapeType="1"/>
          </p:cNvSpPr>
          <p:nvPr/>
        </p:nvSpPr>
        <p:spPr bwMode="auto">
          <a:xfrm>
            <a:off x="2771775" y="3789363"/>
            <a:ext cx="2016125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4" name="Line 9"/>
          <p:cNvSpPr>
            <a:spLocks noChangeShapeType="1"/>
          </p:cNvSpPr>
          <p:nvPr/>
        </p:nvSpPr>
        <p:spPr bwMode="auto">
          <a:xfrm>
            <a:off x="2268538" y="4508500"/>
            <a:ext cx="2519362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5" name="Line 10"/>
          <p:cNvSpPr>
            <a:spLocks noChangeShapeType="1"/>
          </p:cNvSpPr>
          <p:nvPr/>
        </p:nvSpPr>
        <p:spPr bwMode="auto">
          <a:xfrm>
            <a:off x="2268538" y="4508500"/>
            <a:ext cx="2519362" cy="5762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6" name="Line 11"/>
          <p:cNvSpPr>
            <a:spLocks noChangeShapeType="1"/>
          </p:cNvSpPr>
          <p:nvPr/>
        </p:nvSpPr>
        <p:spPr bwMode="auto">
          <a:xfrm flipV="1">
            <a:off x="2268538" y="4365625"/>
            <a:ext cx="2519362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7" name="Line 12"/>
          <p:cNvSpPr>
            <a:spLocks noChangeShapeType="1"/>
          </p:cNvSpPr>
          <p:nvPr/>
        </p:nvSpPr>
        <p:spPr bwMode="auto">
          <a:xfrm>
            <a:off x="2268538" y="5445125"/>
            <a:ext cx="2519362" cy="714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8" name="Line 13"/>
          <p:cNvSpPr>
            <a:spLocks noChangeShapeType="1"/>
          </p:cNvSpPr>
          <p:nvPr/>
        </p:nvSpPr>
        <p:spPr bwMode="auto">
          <a:xfrm>
            <a:off x="2268538" y="5445125"/>
            <a:ext cx="2519362" cy="431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Citace a zdroje:</a:t>
            </a:r>
          </a:p>
          <a:p>
            <a:pPr eaLnBrk="1" hangingPunct="1">
              <a:buFontTx/>
              <a:buNone/>
            </a:pPr>
            <a:r>
              <a:rPr lang="cs-CZ" sz="1800" smtClean="0"/>
              <a:t>Ilustrace: www.office.microsoft.com</a:t>
            </a:r>
          </a:p>
          <a:p>
            <a:pPr eaLnBrk="1" hangingPunct="1">
              <a:buFontTx/>
              <a:buNone/>
            </a:pPr>
            <a:r>
              <a:rPr lang="cs-CZ" sz="1600" smtClean="0">
                <a:hlinkClick r:id="rId2"/>
              </a:rPr>
              <a:t>http://upload.wikimedia.org/wikipedia/commons/thumb/f/f0/Wild_Boar_Habbitat_3.jpg/80</a:t>
            </a:r>
          </a:p>
          <a:p>
            <a:pPr eaLnBrk="1" hangingPunct="1">
              <a:buFontTx/>
              <a:buNone/>
            </a:pPr>
            <a:r>
              <a:rPr lang="cs-CZ" sz="1600" smtClean="0">
                <a:hlinkClick r:id="rId2"/>
              </a:rPr>
              <a:t>px-Wild_Boar_Habbitat_3.jpg</a:t>
            </a:r>
            <a:endParaRPr lang="cs-CZ" sz="1600" smtClean="0"/>
          </a:p>
          <a:p>
            <a:pPr eaLnBrk="1" hangingPunct="1">
              <a:buFontTx/>
              <a:buNone/>
            </a:pPr>
            <a:r>
              <a:rPr lang="cs-CZ" sz="180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800" smtClean="0"/>
              <a:t> Kroulíková, Jarmila.,Kroulík, Josef, Přírodopis pro 8. ročník zvláštní školy. Praha:Septima,1995.Zoologie,s.37-42</a:t>
            </a:r>
          </a:p>
          <a:p>
            <a:pPr eaLnBrk="1" hangingPunct="1">
              <a:buFontTx/>
              <a:buNone/>
            </a:pPr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>
              <a:buFontTx/>
              <a:buNone/>
            </a:pP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309</Words>
  <Application>Microsoft Office PowerPoint</Application>
  <PresentationFormat>On-screen Show (4:3)</PresentationFormat>
  <Paragraphs>92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Výchozí návrh</vt:lpstr>
      <vt:lpstr>Snímek 1</vt:lpstr>
      <vt:lpstr>Anotace: Savci</vt:lpstr>
      <vt:lpstr>Kytovci, Chobotnatci</vt:lpstr>
      <vt:lpstr>Lichokopytníci</vt:lpstr>
      <vt:lpstr>Sudokopytníci</vt:lpstr>
      <vt:lpstr>Snímek 6</vt:lpstr>
      <vt:lpstr>Nehetnatci</vt:lpstr>
      <vt:lpstr>Přiřaď správné odpovědi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4</cp:revision>
  <dcterms:created xsi:type="dcterms:W3CDTF">2013-04-30T17:31:45Z</dcterms:created>
  <dcterms:modified xsi:type="dcterms:W3CDTF">2013-05-23T16:37:35Z</dcterms:modified>
</cp:coreProperties>
</file>