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00"/>
    <a:srgbClr val="FFCC99"/>
    <a:srgbClr val="CC6600"/>
    <a:srgbClr val="33CC33"/>
    <a:srgbClr val="FF3300"/>
    <a:srgbClr val="0066FF"/>
    <a:srgbClr val="CC0099"/>
    <a:srgbClr val="0000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3" d="100"/>
          <a:sy n="93" d="100"/>
        </p:scale>
        <p:origin x="-91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3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3" qsCatId="simple" csTypeId="urn:microsoft.com/office/officeart/2005/8/colors/accent1_2#3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/>
            <a:t>NÁZEV:</a:t>
          </a:r>
          <a:r>
            <a:rPr lang="cs-CZ" sz="1600" baseline="0" dirty="0" smtClean="0"/>
            <a:t> VY_32_Přírodopis_17_Hmyz, ZŠ praktická, 8.r. –</a:t>
          </a:r>
        </a:p>
        <a:p>
          <a:pPr algn="l" rtl="0"/>
          <a:r>
            <a:rPr lang="cs-CZ" sz="1600" dirty="0" smtClean="0"/>
            <a:t>TÉMA: Hmyz žijící na poli, v půdě, na zahradách a v sadech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/>
            <a:t>NÁZEV ŠKOLY: ZŠ Kopřivnice, Štramberská 189, příspěvková organizace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/>
            <a:t>AUTOR: Mgr. Vlastimil Kopečný</a:t>
          </a:r>
        </a:p>
        <a:p>
          <a:pPr algn="l" rtl="0"/>
          <a:r>
            <a:rPr lang="cs-CZ" sz="1600" dirty="0" smtClean="0"/>
            <a:t>VYTVOŘENO: 13. 5.2013</a:t>
          </a:r>
          <a:endParaRPr lang="cs-CZ" sz="16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 1. 07 /1.4.00/21.1737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E7F14C03-D67D-4A82-8887-4A41904268DD}" type="pres">
      <dgm:prSet presAssocID="{4C35D32F-0EAB-4CD7-82EE-45574DC2A586}" presName="vertSpace4" presStyleLbl="node1" presStyleIdx="2" presStyleCnt="4"/>
      <dgm:spPr/>
    </dgm:pt>
    <dgm:pt modelId="{D699FC7A-A1D1-4730-93D3-51E197A3376C}" type="pres">
      <dgm:prSet presAssocID="{4C35D32F-0EAB-4CD7-82EE-45574DC2A586}" presName="circle4" presStyleLbl="node1" presStyleIdx="3" presStyleCnt="4"/>
      <dgm:spPr/>
    </dgm:pt>
    <dgm:pt modelId="{66FE7F87-EA69-4EF8-86F8-F43548846DDB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902384-A84A-417E-997B-6A372FB09A33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C6FD66D-FBA9-4CB0-9B53-0FFD93524C7A}" type="presOf" srcId="{4C35D32F-0EAB-4CD7-82EE-45574DC2A586}" destId="{66FE7F87-EA69-4EF8-86F8-F43548846DDB}" srcOrd="0" destOrd="0" presId="urn:microsoft.com/office/officeart/2005/8/layout/target3"/>
    <dgm:cxn modelId="{87DF1C74-387F-4308-9FDB-62E33E2273ED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0C1904BE-C389-4791-A4B4-9F91BEFE52B5}" type="presOf" srcId="{4C35D32F-0EAB-4CD7-82EE-45574DC2A586}" destId="{4F902384-A84A-417E-997B-6A372FB09A33}" srcOrd="1" destOrd="0" presId="urn:microsoft.com/office/officeart/2005/8/layout/target3"/>
    <dgm:cxn modelId="{D0538DB1-09A2-4EF7-901F-274B98296E84}" type="presOf" srcId="{757F3AB3-0718-4624-B441-E567A8F0AB56}" destId="{333A1088-737F-45CB-B68E-254E46348037}" srcOrd="0" destOrd="0" presId="urn:microsoft.com/office/officeart/2005/8/layout/target3"/>
    <dgm:cxn modelId="{70CA0D9B-9995-4BDF-932A-69B7C9F9B45A}" type="presOf" srcId="{B651F6E3-6281-48DB-9319-2AEAFDAE7572}" destId="{6BB5E863-4638-4E1D-BFDE-399D028AC4ED}" srcOrd="1" destOrd="0" presId="urn:microsoft.com/office/officeart/2005/8/layout/target3"/>
    <dgm:cxn modelId="{A8B29441-3E53-4E37-B1CF-52EAF2DAF56A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3889385-FB54-4E80-B799-ED3F3E3FCFDB}" type="presOf" srcId="{D1D4F407-5343-4D3F-B5B9-D407B03CAEB4}" destId="{D005CE8C-CC26-4C3E-AC11-E15060ECD759}" srcOrd="0" destOrd="0" presId="urn:microsoft.com/office/officeart/2005/8/layout/target3"/>
    <dgm:cxn modelId="{CBA0EC49-730A-4E45-81E3-1B52DFE11358}" type="presOf" srcId="{D1B46980-6531-4606-95E6-44980827E919}" destId="{6140AFEC-043D-4C43-A2F9-D0F5331DF3A3}" srcOrd="0" destOrd="0" presId="urn:microsoft.com/office/officeart/2005/8/layout/target3"/>
    <dgm:cxn modelId="{8BF33743-2E67-4859-8FC3-A305B03EC102}" type="presOf" srcId="{D1D4F407-5343-4D3F-B5B9-D407B03CAEB4}" destId="{AED2198E-93D5-4001-81B4-73124B309672}" srcOrd="1" destOrd="0" presId="urn:microsoft.com/office/officeart/2005/8/layout/target3"/>
    <dgm:cxn modelId="{F9221B46-E1F1-40AD-AAA8-C8248BD8848C}" type="presParOf" srcId="{333A1088-737F-45CB-B68E-254E46348037}" destId="{F5ABB229-8D3B-4694-996A-96F23CF14429}" srcOrd="0" destOrd="0" presId="urn:microsoft.com/office/officeart/2005/8/layout/target3"/>
    <dgm:cxn modelId="{8AEF9B65-F939-4BE1-AFDF-C083657245F2}" type="presParOf" srcId="{333A1088-737F-45CB-B68E-254E46348037}" destId="{F41139FD-01EE-4571-8B17-4FB00FC51163}" srcOrd="1" destOrd="0" presId="urn:microsoft.com/office/officeart/2005/8/layout/target3"/>
    <dgm:cxn modelId="{EF42C52F-963D-409C-9883-C938B723A945}" type="presParOf" srcId="{333A1088-737F-45CB-B68E-254E46348037}" destId="{D005CE8C-CC26-4C3E-AC11-E15060ECD759}" srcOrd="2" destOrd="0" presId="urn:microsoft.com/office/officeart/2005/8/layout/target3"/>
    <dgm:cxn modelId="{02B38D89-F61B-4D90-9D85-299A42D165A7}" type="presParOf" srcId="{333A1088-737F-45CB-B68E-254E46348037}" destId="{2C702D82-9B77-49B7-9568-BB8EB47C3372}" srcOrd="3" destOrd="0" presId="urn:microsoft.com/office/officeart/2005/8/layout/target3"/>
    <dgm:cxn modelId="{B5AEE1C2-18A4-4CB8-9C1B-7436A69769F0}" type="presParOf" srcId="{333A1088-737F-45CB-B68E-254E46348037}" destId="{A52A0455-90FF-4808-ABD0-F02540D31D5A}" srcOrd="4" destOrd="0" presId="urn:microsoft.com/office/officeart/2005/8/layout/target3"/>
    <dgm:cxn modelId="{F8861875-9056-4473-9982-EDA8DCD4B3F3}" type="presParOf" srcId="{333A1088-737F-45CB-B68E-254E46348037}" destId="{6140AFEC-043D-4C43-A2F9-D0F5331DF3A3}" srcOrd="5" destOrd="0" presId="urn:microsoft.com/office/officeart/2005/8/layout/target3"/>
    <dgm:cxn modelId="{71B9B297-BE4F-4D2A-AD52-FA32C44328F5}" type="presParOf" srcId="{333A1088-737F-45CB-B68E-254E46348037}" destId="{9358AC05-5D7D-4327-9F80-1AD486AEA664}" srcOrd="6" destOrd="0" presId="urn:microsoft.com/office/officeart/2005/8/layout/target3"/>
    <dgm:cxn modelId="{A7354482-3FD6-478A-B6D4-54443331A080}" type="presParOf" srcId="{333A1088-737F-45CB-B68E-254E46348037}" destId="{313FC574-E1CD-4FB4-B054-0B805CE0447D}" srcOrd="7" destOrd="0" presId="urn:microsoft.com/office/officeart/2005/8/layout/target3"/>
    <dgm:cxn modelId="{CC383434-BAB4-4EA6-AD27-03BCD4B2218F}" type="presParOf" srcId="{333A1088-737F-45CB-B68E-254E46348037}" destId="{619D679B-A015-4ECF-8348-D1034C574F40}" srcOrd="8" destOrd="0" presId="urn:microsoft.com/office/officeart/2005/8/layout/target3"/>
    <dgm:cxn modelId="{B8B60744-0E99-48F1-AA61-ACF95636C3A5}" type="presParOf" srcId="{333A1088-737F-45CB-B68E-254E46348037}" destId="{E7F14C03-D67D-4A82-8887-4A41904268DD}" srcOrd="9" destOrd="0" presId="urn:microsoft.com/office/officeart/2005/8/layout/target3"/>
    <dgm:cxn modelId="{359E6FC9-E851-478F-B89E-AD912C424019}" type="presParOf" srcId="{333A1088-737F-45CB-B68E-254E46348037}" destId="{D699FC7A-A1D1-4730-93D3-51E197A3376C}" srcOrd="10" destOrd="0" presId="urn:microsoft.com/office/officeart/2005/8/layout/target3"/>
    <dgm:cxn modelId="{93D68A6F-4449-4F19-8C0F-0E987D03F3FF}" type="presParOf" srcId="{333A1088-737F-45CB-B68E-254E46348037}" destId="{66FE7F87-EA69-4EF8-86F8-F43548846DDB}" srcOrd="11" destOrd="0" presId="urn:microsoft.com/office/officeart/2005/8/layout/target3"/>
    <dgm:cxn modelId="{2101E5E9-13DE-4325-8C2E-F547BA526832}" type="presParOf" srcId="{333A1088-737F-45CB-B68E-254E46348037}" destId="{AED2198E-93D5-4001-81B4-73124B309672}" srcOrd="12" destOrd="0" presId="urn:microsoft.com/office/officeart/2005/8/layout/target3"/>
    <dgm:cxn modelId="{705E1978-949E-4D59-B467-4B10DDFB05C6}" type="presParOf" srcId="{333A1088-737F-45CB-B68E-254E46348037}" destId="{2BE915AB-18AA-4053-B92C-3BFC9ED204BB}" srcOrd="13" destOrd="0" presId="urn:microsoft.com/office/officeart/2005/8/layout/target3"/>
    <dgm:cxn modelId="{56F2E3DD-5413-4E0B-ACCF-A07F491A0411}" type="presParOf" srcId="{333A1088-737F-45CB-B68E-254E46348037}" destId="{6BB5E863-4638-4E1D-BFDE-399D028AC4ED}" srcOrd="14" destOrd="0" presId="urn:microsoft.com/office/officeart/2005/8/layout/target3"/>
    <dgm:cxn modelId="{F54669B2-5476-42CF-97F2-4D11E2C59713}" type="presParOf" srcId="{333A1088-737F-45CB-B68E-254E46348037}" destId="{4F902384-A84A-417E-997B-6A372FB09A3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7AC4804-E76E-4607-B37A-41480C9BD1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9DEA467-BF39-4AA5-9D54-34C6B04192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226BE0B-482F-46E7-9A27-95A93911E8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74DABB-BBD5-47DD-B169-9648CE70B4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A4E6CF-0B49-4656-ACFA-BEFA878418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08FD42-093C-44A6-B8DF-27CBE0D1F0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EC24582-A4C0-4FAD-BFEB-2C79D627B1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ED63D26-47F8-41E0-9348-422E7A7FC9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B4511D-46A7-4DC2-8EA7-075B1FBB20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D6965C-24AA-4995-8348-E8911A8311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C97C5B-720B-4AFE-9CC7-978E1041A7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3E7D1C7-35AB-4C21-B9C3-3BDFF7712F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C19E8FCC-80AC-4619-B9B4-FB2F717DBF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59" r:id="rId2"/>
    <p:sldLayoutId id="2147483658" r:id="rId3"/>
    <p:sldLayoutId id="2147483657" r:id="rId4"/>
    <p:sldLayoutId id="2147483656" r:id="rId5"/>
    <p:sldLayoutId id="2147483655" r:id="rId6"/>
    <p:sldLayoutId id="2147483654" r:id="rId7"/>
    <p:sldLayoutId id="2147483653" r:id="rId8"/>
    <p:sldLayoutId id="2147483652" r:id="rId9"/>
    <p:sldLayoutId id="2147483651" r:id="rId10"/>
    <p:sldLayoutId id="2147483650" r:id="rId11"/>
    <p:sldLayoutId id="2147483649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4338" name="Podnadpis 2"/>
          <p:cNvSpPr>
            <a:spLocks noGrp="1"/>
          </p:cNvSpPr>
          <p:nvPr>
            <p:ph type="subTitle" idx="4294967295"/>
          </p:nvPr>
        </p:nvSpPr>
        <p:spPr>
          <a:xfrm>
            <a:off x="1371600" y="3886200"/>
            <a:ext cx="6400800" cy="1752600"/>
          </a:xfrm>
        </p:spPr>
        <p:txBody>
          <a:bodyPr/>
          <a:lstStyle/>
          <a:p>
            <a:pPr marL="0" indent="0" algn="ctr" eaLnBrk="1" hangingPunct="1">
              <a:buFontTx/>
              <a:buNone/>
            </a:pPr>
            <a:endParaRPr lang="cs-CZ" smtClean="0"/>
          </a:p>
        </p:txBody>
      </p:sp>
      <p:pic>
        <p:nvPicPr>
          <p:cNvPr id="14339" name="Obrázek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2800" b="1" smtClean="0"/>
              <a:t>Anotace: Hmyz</a:t>
            </a:r>
          </a:p>
        </p:txBody>
      </p:sp>
      <p:sp>
        <p:nvSpPr>
          <p:cNvPr id="15362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000" smtClean="0"/>
              <a:t>Shrnutí učiva – základní znaky hmyzu, rozmnožování, nejznámější druhy – hmyz žijící na poli a v půdě, hmyz žijící na zahradách a v sadech.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000" smtClean="0"/>
              <a:t>Součástí prezentace je úkol, kdy žáci aplikují získané vědomosti a přiřazují správná slova do vět. Úkol je vhodný k využití interaktivní tabule, kdy žáci mohou přiřazovat pomocí šipek, nebo slova dopisovat.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000" smtClean="0"/>
              <a:t>Úkol lze využít jak ke kontrolnímu testování tak ke skupinové práci.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000" smtClean="0"/>
              <a:t>Po splnění úkolu následuje správné řešení pro kontrolu.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000" smtClean="0"/>
              <a:t>Při pilotáži byla využita interaktivní tabule pro skupinovou práci. Zadaný úkol žáci  plnili samostatně, se zaujetím. Pilotáží bylo ověřeno, že samostatné řešení úkolů rozvíjí schopnosti zapamatování si základních informací.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C1DDD2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Základní znaky</a:t>
            </a:r>
          </a:p>
        </p:txBody>
      </p:sp>
      <p:sp>
        <p:nvSpPr>
          <p:cNvPr id="16386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C1DDD2"/>
          </a:solidFill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000" b="1" smtClean="0"/>
              <a:t>Nejpočetnější skupiny živočichů na Zemi.</a:t>
            </a:r>
          </a:p>
          <a:p>
            <a:pPr eaLnBrk="1" hangingPunct="1">
              <a:buFontTx/>
              <a:buNone/>
            </a:pPr>
            <a:endParaRPr lang="cs-CZ" sz="2000" b="1" smtClean="0"/>
          </a:p>
          <a:p>
            <a:pPr eaLnBrk="1" hangingPunct="1">
              <a:buFontTx/>
              <a:buNone/>
            </a:pPr>
            <a:r>
              <a:rPr lang="cs-CZ" sz="2800" b="1" smtClean="0"/>
              <a:t>hlava </a:t>
            </a:r>
            <a:r>
              <a:rPr lang="cs-CZ" sz="2000" b="1" smtClean="0"/>
              <a:t>- </a:t>
            </a:r>
            <a:r>
              <a:rPr lang="cs-CZ" sz="2400" b="1" smtClean="0"/>
              <a:t>složené oko</a:t>
            </a:r>
            <a:r>
              <a:rPr lang="cs-CZ" sz="2000" b="1" smtClean="0"/>
              <a:t> – velké množství malých oček</a:t>
            </a:r>
          </a:p>
          <a:p>
            <a:pPr eaLnBrk="1" hangingPunct="1">
              <a:buFontTx/>
              <a:buNone/>
            </a:pPr>
            <a:r>
              <a:rPr lang="cs-CZ" sz="2000" b="1" smtClean="0"/>
              <a:t>               - </a:t>
            </a:r>
            <a:r>
              <a:rPr lang="cs-CZ" sz="2400" b="1" smtClean="0"/>
              <a:t>tykadla – </a:t>
            </a:r>
            <a:r>
              <a:rPr lang="cs-CZ" sz="2000" b="1" smtClean="0"/>
              <a:t>orgán hmatu a čichu</a:t>
            </a:r>
          </a:p>
          <a:p>
            <a:pPr eaLnBrk="1" hangingPunct="1">
              <a:buFontTx/>
              <a:buNone/>
            </a:pPr>
            <a:r>
              <a:rPr lang="cs-CZ" sz="2000" b="1" smtClean="0"/>
              <a:t>               - ústní ústrojí se sosákem</a:t>
            </a:r>
          </a:p>
          <a:p>
            <a:pPr eaLnBrk="1" hangingPunct="1">
              <a:buFontTx/>
              <a:buNone/>
            </a:pPr>
            <a:endParaRPr lang="cs-CZ" sz="2000" b="1" smtClean="0"/>
          </a:p>
          <a:p>
            <a:pPr eaLnBrk="1" hangingPunct="1">
              <a:buFontTx/>
              <a:buNone/>
            </a:pPr>
            <a:r>
              <a:rPr lang="cs-CZ" sz="2800" b="1" smtClean="0"/>
              <a:t>hruď - </a:t>
            </a:r>
            <a:r>
              <a:rPr lang="cs-CZ" sz="2400" b="1" smtClean="0"/>
              <a:t>3 páry nohou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           -  2 páry křídel</a:t>
            </a:r>
          </a:p>
          <a:p>
            <a:pPr eaLnBrk="1" hangingPunct="1">
              <a:buFontTx/>
              <a:buNone/>
            </a:pPr>
            <a:endParaRPr lang="cs-CZ" sz="2400" b="1" smtClean="0"/>
          </a:p>
          <a:p>
            <a:pPr eaLnBrk="1" hangingPunct="1">
              <a:buFontTx/>
              <a:buNone/>
            </a:pPr>
            <a:r>
              <a:rPr lang="cs-CZ" sz="2800" b="1" smtClean="0"/>
              <a:t>zadeček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C1DDD2"/>
          </a:solidFill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800" b="1" smtClean="0"/>
              <a:t>dýchání – </a:t>
            </a:r>
            <a:r>
              <a:rPr lang="cs-CZ" sz="2400" b="1" smtClean="0"/>
              <a:t>vzdušnice</a:t>
            </a:r>
            <a:r>
              <a:rPr lang="cs-CZ" sz="2800" b="1" smtClean="0"/>
              <a:t> – </a:t>
            </a:r>
            <a:r>
              <a:rPr lang="cs-CZ" sz="2000" b="1" smtClean="0"/>
              <a:t>trubičky</a:t>
            </a:r>
          </a:p>
          <a:p>
            <a:pPr eaLnBrk="1" hangingPunct="1">
              <a:buFontTx/>
              <a:buNone/>
            </a:pPr>
            <a:endParaRPr lang="cs-CZ" sz="2000" b="1" smtClean="0"/>
          </a:p>
          <a:p>
            <a:pPr eaLnBrk="1" hangingPunct="1">
              <a:buFontTx/>
              <a:buNone/>
            </a:pPr>
            <a:r>
              <a:rPr lang="cs-CZ" sz="2800" b="1" smtClean="0"/>
              <a:t>rozmnožování </a:t>
            </a:r>
            <a:r>
              <a:rPr lang="cs-CZ" sz="2000" b="1" smtClean="0"/>
              <a:t>– oddělené pohlaví – </a:t>
            </a:r>
            <a:r>
              <a:rPr lang="cs-CZ" sz="2400" b="1" smtClean="0"/>
              <a:t>samec, samička</a:t>
            </a:r>
            <a:r>
              <a:rPr lang="cs-CZ" sz="2800" b="1" smtClean="0"/>
              <a:t> </a:t>
            </a:r>
          </a:p>
          <a:p>
            <a:pPr eaLnBrk="1" hangingPunct="1">
              <a:buFontTx/>
              <a:buNone/>
            </a:pPr>
            <a:r>
              <a:rPr lang="cs-CZ" sz="2800" b="1" smtClean="0"/>
              <a:t> </a:t>
            </a:r>
            <a:r>
              <a:rPr lang="cs-CZ" sz="2400" b="1" smtClean="0"/>
              <a:t>samička – </a:t>
            </a:r>
            <a:r>
              <a:rPr lang="cs-CZ" sz="2000" b="1" smtClean="0"/>
              <a:t>po oplození</a:t>
            </a:r>
            <a:r>
              <a:rPr lang="cs-CZ" sz="2400" b="1" smtClean="0"/>
              <a:t>  </a:t>
            </a:r>
            <a:r>
              <a:rPr lang="cs-CZ" sz="2000" b="1" smtClean="0"/>
              <a:t>klade vajíčka</a:t>
            </a:r>
          </a:p>
          <a:p>
            <a:pPr eaLnBrk="1" hangingPunct="1">
              <a:buFontTx/>
              <a:buNone/>
            </a:pPr>
            <a:endParaRPr lang="cs-CZ" sz="2000" b="1" smtClean="0"/>
          </a:p>
          <a:p>
            <a:pPr eaLnBrk="1" hangingPunct="1">
              <a:buFontTx/>
              <a:buNone/>
            </a:pPr>
            <a:r>
              <a:rPr lang="cs-CZ" sz="2800" b="1" smtClean="0"/>
              <a:t>vajíčko – larva (housenka) – kukla</a:t>
            </a:r>
          </a:p>
          <a:p>
            <a:pPr eaLnBrk="1" hangingPunct="1">
              <a:buFontTx/>
              <a:buNone/>
            </a:pPr>
            <a:r>
              <a:rPr lang="cs-CZ" sz="2800" b="1" smtClean="0"/>
              <a:t> (nepřijímá potravu) – dospělý hmyz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C1DDD2"/>
          </a:solidFill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800" b="1" smtClean="0"/>
              <a:t>Motýli</a:t>
            </a:r>
            <a:r>
              <a:rPr lang="cs-CZ" smtClean="0"/>
              <a:t> – </a:t>
            </a:r>
            <a:r>
              <a:rPr lang="cs-CZ" sz="2400" b="1" smtClean="0"/>
              <a:t>2 páry křídel </a:t>
            </a:r>
            <a:r>
              <a:rPr lang="cs-CZ" sz="2000" b="1" smtClean="0"/>
              <a:t>pokryté šupinami</a:t>
            </a:r>
            <a:r>
              <a:rPr lang="cs-CZ" smtClean="0"/>
              <a:t> </a:t>
            </a:r>
          </a:p>
          <a:p>
            <a:pPr eaLnBrk="1" hangingPunct="1">
              <a:buFontTx/>
              <a:buNone/>
            </a:pPr>
            <a:r>
              <a:rPr lang="cs-CZ" smtClean="0"/>
              <a:t>          – </a:t>
            </a:r>
            <a:r>
              <a:rPr lang="cs-CZ" sz="2000" b="1" smtClean="0"/>
              <a:t>ústní</a:t>
            </a:r>
            <a:r>
              <a:rPr lang="cs-CZ" sz="2000" smtClean="0"/>
              <a:t> </a:t>
            </a:r>
            <a:r>
              <a:rPr lang="cs-CZ" sz="2000" b="1" smtClean="0"/>
              <a:t>ústrojí</a:t>
            </a:r>
            <a:r>
              <a:rPr lang="cs-CZ" smtClean="0"/>
              <a:t> </a:t>
            </a:r>
            <a:r>
              <a:rPr lang="cs-CZ" sz="2400" b="1" smtClean="0"/>
              <a:t>sosák</a:t>
            </a:r>
          </a:p>
          <a:p>
            <a:pPr eaLnBrk="1" hangingPunct="1">
              <a:buFontTx/>
              <a:buNone/>
            </a:pPr>
            <a:r>
              <a:rPr lang="cs-CZ" sz="2800" b="1" smtClean="0"/>
              <a:t>Brouci - </a:t>
            </a:r>
            <a:r>
              <a:rPr lang="cs-CZ" sz="2400" b="1" smtClean="0"/>
              <a:t>1 pár krovek, 1 pár blanitých křídel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               -  </a:t>
            </a:r>
            <a:r>
              <a:rPr lang="cs-CZ" sz="2000" b="1" smtClean="0"/>
              <a:t>ústní ústrojí</a:t>
            </a:r>
            <a:r>
              <a:rPr lang="cs-CZ" sz="2400" b="1" smtClean="0"/>
              <a:t> kusadla</a:t>
            </a:r>
          </a:p>
          <a:p>
            <a:pPr eaLnBrk="1" hangingPunct="1">
              <a:buFontTx/>
              <a:buNone/>
            </a:pPr>
            <a:r>
              <a:rPr lang="cs-CZ" sz="2800" b="1" smtClean="0"/>
              <a:t>Hmyz s blanitými křídly - </a:t>
            </a:r>
            <a:r>
              <a:rPr lang="cs-CZ" sz="2400" b="1" smtClean="0"/>
              <a:t>2 páry blanitých křídel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                                                -  </a:t>
            </a:r>
            <a:r>
              <a:rPr lang="cs-CZ" sz="2000" b="1" smtClean="0"/>
              <a:t>ústní ústrojí</a:t>
            </a:r>
            <a:r>
              <a:rPr lang="cs-CZ" sz="2400" b="1" smtClean="0"/>
              <a:t> bodavé </a:t>
            </a:r>
          </a:p>
          <a:p>
            <a:pPr eaLnBrk="1" hangingPunct="1">
              <a:buFontTx/>
              <a:buNone/>
            </a:pPr>
            <a:r>
              <a:rPr lang="cs-CZ" sz="2800" b="1" smtClean="0"/>
              <a:t>Hmyz bez křídel - </a:t>
            </a:r>
            <a:r>
              <a:rPr lang="cs-CZ" sz="2400" b="1" smtClean="0"/>
              <a:t>křídla chybí nebo zakrnělá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                                 - </a:t>
            </a:r>
            <a:r>
              <a:rPr lang="cs-CZ" sz="2000" b="1" smtClean="0"/>
              <a:t>ústní ústrojí</a:t>
            </a:r>
            <a:r>
              <a:rPr lang="cs-CZ" sz="2400" b="1" smtClean="0"/>
              <a:t> bodavé </a:t>
            </a:r>
            <a:r>
              <a:rPr lang="cs-CZ" sz="2000" b="1" smtClean="0"/>
              <a:t>nebo</a:t>
            </a:r>
            <a:r>
              <a:rPr lang="cs-CZ" sz="2400" b="1" smtClean="0"/>
              <a:t> savé</a:t>
            </a:r>
            <a:endParaRPr lang="cs-CZ" sz="2800" b="1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C1DDD2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Hmyz žijící na poli a v půdě</a:t>
            </a:r>
          </a:p>
        </p:txBody>
      </p:sp>
      <p:sp>
        <p:nvSpPr>
          <p:cNvPr id="19458" name="Rectangle 4"/>
          <p:cNvSpPr>
            <a:spLocks noGrp="1" noChangeArrowheads="1"/>
          </p:cNvSpPr>
          <p:nvPr>
            <p:ph type="body" sz="half" idx="1"/>
          </p:nvPr>
        </p:nvSpPr>
        <p:spPr>
          <a:solidFill>
            <a:srgbClr val="C1DDD2"/>
          </a:solidFill>
        </p:spPr>
        <p:txBody>
          <a:bodyPr/>
          <a:lstStyle/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cs-CZ" sz="2400" b="1" smtClean="0"/>
              <a:t>Saranče stěhovavá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000" b="1" smtClean="0"/>
              <a:t>potrava </a:t>
            </a:r>
            <a:r>
              <a:rPr lang="cs-CZ" sz="1800" b="1" smtClean="0"/>
              <a:t>–</a:t>
            </a:r>
            <a:r>
              <a:rPr lang="cs-CZ" sz="2000" b="1" smtClean="0"/>
              <a:t> listy </a:t>
            </a:r>
            <a:r>
              <a:rPr lang="cs-CZ" sz="1800" b="1" smtClean="0"/>
              <a:t>všech rostlin – </a:t>
            </a:r>
            <a:r>
              <a:rPr lang="cs-CZ" sz="2400" b="1" smtClean="0"/>
              <a:t>škůdce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cs-CZ" sz="2400" b="1" smtClean="0"/>
              <a:t>Kobylka zelená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1800" b="1" smtClean="0"/>
              <a:t>potrava – </a:t>
            </a:r>
            <a:r>
              <a:rPr lang="cs-CZ" sz="2000" b="1" smtClean="0"/>
              <a:t>jiný hmyz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000" b="1" smtClean="0"/>
              <a:t>    </a:t>
            </a:r>
            <a:r>
              <a:rPr lang="cs-CZ" sz="2400" b="1" smtClean="0"/>
              <a:t>užitečná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400" b="1" smtClean="0"/>
              <a:t>Mandelinka bramborová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1800" b="1" smtClean="0"/>
              <a:t>potrava – </a:t>
            </a:r>
            <a:r>
              <a:rPr lang="cs-CZ" sz="2000" b="1" smtClean="0"/>
              <a:t>listy brambor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000" b="1" smtClean="0"/>
              <a:t>   </a:t>
            </a:r>
            <a:r>
              <a:rPr lang="cs-CZ" sz="2400" b="1" smtClean="0"/>
              <a:t>škůdce</a:t>
            </a:r>
            <a:r>
              <a:rPr lang="cs-CZ" sz="2000" b="1" smtClean="0"/>
              <a:t> – </a:t>
            </a:r>
            <a:r>
              <a:rPr lang="cs-CZ" sz="1800" b="1" smtClean="0"/>
              <a:t>ničí úrodu</a:t>
            </a:r>
            <a:endParaRPr lang="cs-CZ" sz="2000" b="1" smtClean="0"/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cs-CZ" sz="2400" b="1" smtClean="0"/>
              <a:t>Čmelák zemní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1800" b="1" smtClean="0"/>
              <a:t>Potrava – </a:t>
            </a:r>
            <a:r>
              <a:rPr lang="cs-CZ" sz="2000" b="1" smtClean="0"/>
              <a:t>nektar z pylu rostlin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400" b="1" smtClean="0"/>
              <a:t>užitečný</a:t>
            </a:r>
            <a:r>
              <a:rPr lang="cs-CZ" sz="2000" b="1" smtClean="0"/>
              <a:t> – opyluje rostliny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sz="1800" b="1" smtClean="0"/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sz="2000" b="1" smtClean="0"/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sz="2000" b="1" smtClean="0"/>
          </a:p>
        </p:txBody>
      </p:sp>
      <p:pic>
        <p:nvPicPr>
          <p:cNvPr id="19459" name="Picture 11" descr="MC900438023[1]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5573713" y="1600200"/>
            <a:ext cx="2185987" cy="2185988"/>
          </a:xfrm>
        </p:spPr>
      </p:pic>
      <p:pic>
        <p:nvPicPr>
          <p:cNvPr id="19460" name="Picture 12" descr="MP900289457[1]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3"/>
          <a:srcRect/>
          <a:stretch>
            <a:fillRect/>
          </a:stretch>
        </p:blipFill>
        <p:spPr>
          <a:xfrm>
            <a:off x="5018088" y="3938588"/>
            <a:ext cx="3298825" cy="218757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C1DDD2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Hmyz žijící na zahradách a v sadech</a:t>
            </a:r>
          </a:p>
        </p:txBody>
      </p:sp>
      <p:sp>
        <p:nvSpPr>
          <p:cNvPr id="20482" name="Rectangle 4"/>
          <p:cNvSpPr>
            <a:spLocks noGrp="1" noChangeArrowheads="1"/>
          </p:cNvSpPr>
          <p:nvPr>
            <p:ph type="body" sz="half" idx="1"/>
          </p:nvPr>
        </p:nvSpPr>
        <p:spPr>
          <a:solidFill>
            <a:srgbClr val="C1DDD2"/>
          </a:solidFill>
        </p:spPr>
        <p:txBody>
          <a:bodyPr/>
          <a:lstStyle/>
          <a:p>
            <a:pPr algn="ctr" eaLnBrk="1" hangingPunct="1">
              <a:lnSpc>
                <a:spcPct val="80000"/>
              </a:lnSpc>
              <a:buFontTx/>
              <a:buNone/>
            </a:pPr>
            <a:r>
              <a:rPr lang="cs-CZ" sz="2400" b="1" smtClean="0"/>
              <a:t>Bělásek zelný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000" b="1" smtClean="0"/>
              <a:t>housenky</a:t>
            </a:r>
            <a:r>
              <a:rPr lang="cs-CZ" sz="1800" b="1" smtClean="0"/>
              <a:t> </a:t>
            </a:r>
            <a:r>
              <a:rPr lang="cs-CZ" sz="1600" b="1" smtClean="0"/>
              <a:t>– </a:t>
            </a:r>
            <a:r>
              <a:rPr lang="cs-CZ" sz="1400" b="1" smtClean="0"/>
              <a:t>potrava – </a:t>
            </a:r>
            <a:r>
              <a:rPr lang="cs-CZ" sz="2000" b="1" smtClean="0"/>
              <a:t>listy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1600" b="1" smtClean="0"/>
              <a:t>   </a:t>
            </a:r>
            <a:r>
              <a:rPr lang="cs-CZ" sz="2000" b="1" smtClean="0"/>
              <a:t>škůdci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000" b="1" smtClean="0"/>
              <a:t>dospělý hmyz</a:t>
            </a:r>
            <a:r>
              <a:rPr lang="cs-CZ" sz="1800" b="1" smtClean="0"/>
              <a:t> – </a:t>
            </a:r>
            <a:r>
              <a:rPr lang="cs-CZ" sz="1400" b="1" smtClean="0"/>
              <a:t>potrava</a:t>
            </a:r>
            <a:r>
              <a:rPr lang="cs-CZ" sz="1800" b="1" smtClean="0"/>
              <a:t> – </a:t>
            </a:r>
            <a:r>
              <a:rPr lang="cs-CZ" sz="2000" b="1" smtClean="0"/>
              <a:t>nektar </a:t>
            </a:r>
            <a:r>
              <a:rPr lang="cs-CZ" sz="1800" b="1" smtClean="0"/>
              <a:t>květů</a:t>
            </a:r>
          </a:p>
          <a:p>
            <a:pPr algn="ctr" eaLnBrk="1" hangingPunct="1">
              <a:lnSpc>
                <a:spcPct val="80000"/>
              </a:lnSpc>
              <a:buFontTx/>
              <a:buNone/>
            </a:pPr>
            <a:r>
              <a:rPr lang="cs-CZ" sz="2400" b="1" smtClean="0"/>
              <a:t>Slunéčko sedmitečné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1400" b="1" smtClean="0"/>
              <a:t>potrava </a:t>
            </a:r>
            <a:r>
              <a:rPr lang="cs-CZ" sz="1600" b="1" smtClean="0"/>
              <a:t>– </a:t>
            </a:r>
            <a:r>
              <a:rPr lang="cs-CZ" sz="2000" b="1" smtClean="0"/>
              <a:t>mšice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1800" b="1" smtClean="0"/>
              <a:t>   </a:t>
            </a:r>
            <a:r>
              <a:rPr lang="cs-CZ" sz="2000" b="1" smtClean="0"/>
              <a:t>užitečný</a:t>
            </a:r>
          </a:p>
          <a:p>
            <a:pPr algn="ctr" eaLnBrk="1" hangingPunct="1">
              <a:lnSpc>
                <a:spcPct val="80000"/>
              </a:lnSpc>
              <a:buFontTx/>
              <a:buNone/>
            </a:pPr>
            <a:r>
              <a:rPr lang="cs-CZ" sz="2400" b="1" smtClean="0"/>
              <a:t>Vosa obecná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1400" b="1" smtClean="0"/>
              <a:t>potrava</a:t>
            </a:r>
            <a:r>
              <a:rPr lang="cs-CZ" sz="1600" b="1" smtClean="0"/>
              <a:t> – </a:t>
            </a:r>
            <a:r>
              <a:rPr lang="cs-CZ" sz="2000" b="1" smtClean="0"/>
              <a:t>housenky, mouchy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1800" b="1" smtClean="0"/>
              <a:t>  </a:t>
            </a:r>
            <a:r>
              <a:rPr lang="cs-CZ" sz="2400" b="1" smtClean="0"/>
              <a:t> </a:t>
            </a:r>
            <a:r>
              <a:rPr lang="cs-CZ" sz="2000" b="1" smtClean="0"/>
              <a:t>užitečná</a:t>
            </a:r>
          </a:p>
          <a:p>
            <a:pPr algn="ctr" eaLnBrk="1" hangingPunct="1">
              <a:lnSpc>
                <a:spcPct val="80000"/>
              </a:lnSpc>
              <a:buFontTx/>
              <a:buNone/>
            </a:pPr>
            <a:r>
              <a:rPr lang="cs-CZ" sz="2400" b="1" smtClean="0"/>
              <a:t>Mšice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1800" b="1" smtClean="0"/>
              <a:t>potrava – </a:t>
            </a:r>
            <a:r>
              <a:rPr lang="cs-CZ" sz="2000" b="1" smtClean="0"/>
              <a:t>šťáva rostlin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1800" b="1" smtClean="0"/>
              <a:t>   </a:t>
            </a:r>
            <a:r>
              <a:rPr lang="cs-CZ" sz="2000" b="1" smtClean="0"/>
              <a:t>škodlivá</a:t>
            </a:r>
          </a:p>
        </p:txBody>
      </p:sp>
      <p:pic>
        <p:nvPicPr>
          <p:cNvPr id="20483" name="Picture 7" descr="MC900444993[1]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5508625" y="1600200"/>
            <a:ext cx="2376488" cy="2405063"/>
          </a:xfrm>
        </p:spPr>
      </p:pic>
      <p:pic>
        <p:nvPicPr>
          <p:cNvPr id="20484" name="Picture 8" descr="MC900346897[1]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3"/>
          <a:srcRect/>
          <a:stretch>
            <a:fillRect/>
          </a:stretch>
        </p:blipFill>
        <p:spPr>
          <a:xfrm>
            <a:off x="5754688" y="4511675"/>
            <a:ext cx="1825625" cy="103981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C1DDD2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Do vět doplň správná slova a věty napiš</a:t>
            </a:r>
          </a:p>
        </p:txBody>
      </p:sp>
      <p:sp>
        <p:nvSpPr>
          <p:cNvPr id="21506" name="Rectangle 4"/>
          <p:cNvSpPr>
            <a:spLocks noGrp="1" noChangeArrowheads="1"/>
          </p:cNvSpPr>
          <p:nvPr>
            <p:ph type="body" sz="half" idx="1"/>
          </p:nvPr>
        </p:nvSpPr>
        <p:spPr>
          <a:solidFill>
            <a:srgbClr val="C1DDD2"/>
          </a:solidFill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400" b="1" smtClean="0"/>
              <a:t>Potravou sarančete jsou………. a …………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b="1" smtClean="0"/>
              <a:t>Potravou čmeláka je………. a …………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b="1" smtClean="0"/>
              <a:t>Potravou mšice je……….. a ………..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b="1" smtClean="0"/>
              <a:t>Potravou slunéčka sedmitečného jsou.....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400" b="1" smtClean="0"/>
              <a:t>    a………..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b="1" smtClean="0"/>
              <a:t>Potravou kobylky zelené je……….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400" b="1" smtClean="0"/>
              <a:t>    a……….</a:t>
            </a:r>
          </a:p>
        </p:txBody>
      </p:sp>
      <p:sp>
        <p:nvSpPr>
          <p:cNvPr id="21508" name="Oval 6"/>
          <p:cNvSpPr>
            <a:spLocks noChangeArrowheads="1"/>
          </p:cNvSpPr>
          <p:nvPr/>
        </p:nvSpPr>
        <p:spPr bwMode="auto">
          <a:xfrm>
            <a:off x="4859338" y="1773238"/>
            <a:ext cx="1657350" cy="11303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 b="1"/>
              <a:t>jiný hmyz</a:t>
            </a:r>
          </a:p>
        </p:txBody>
      </p:sp>
      <p:sp>
        <p:nvSpPr>
          <p:cNvPr id="21509" name="Oval 7"/>
          <p:cNvSpPr>
            <a:spLocks noChangeArrowheads="1"/>
          </p:cNvSpPr>
          <p:nvPr/>
        </p:nvSpPr>
        <p:spPr bwMode="auto">
          <a:xfrm>
            <a:off x="6804025" y="1916113"/>
            <a:ext cx="1728788" cy="1274762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1"/>
              <a:t>nektar a pyl rostlin</a:t>
            </a:r>
          </a:p>
        </p:txBody>
      </p:sp>
      <p:sp>
        <p:nvSpPr>
          <p:cNvPr id="21510" name="Oval 8"/>
          <p:cNvSpPr>
            <a:spLocks noChangeArrowheads="1"/>
          </p:cNvSpPr>
          <p:nvPr/>
        </p:nvSpPr>
        <p:spPr bwMode="auto">
          <a:xfrm>
            <a:off x="4716463" y="3716338"/>
            <a:ext cx="1871662" cy="1201737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 b="1"/>
              <a:t>mšice</a:t>
            </a:r>
          </a:p>
        </p:txBody>
      </p:sp>
      <p:sp>
        <p:nvSpPr>
          <p:cNvPr id="21511" name="Oval 9"/>
          <p:cNvSpPr>
            <a:spLocks noChangeArrowheads="1"/>
          </p:cNvSpPr>
          <p:nvPr/>
        </p:nvSpPr>
        <p:spPr bwMode="auto">
          <a:xfrm>
            <a:off x="6804025" y="3716338"/>
            <a:ext cx="1633538" cy="1223962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1"/>
              <a:t>listy všech rostlin</a:t>
            </a:r>
          </a:p>
        </p:txBody>
      </p:sp>
      <p:sp>
        <p:nvSpPr>
          <p:cNvPr id="21512" name="Oval 10"/>
          <p:cNvSpPr>
            <a:spLocks noChangeArrowheads="1"/>
          </p:cNvSpPr>
          <p:nvPr/>
        </p:nvSpPr>
        <p:spPr bwMode="auto">
          <a:xfrm>
            <a:off x="4716463" y="4941888"/>
            <a:ext cx="1728787" cy="120332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je užitečná</a:t>
            </a:r>
          </a:p>
        </p:txBody>
      </p:sp>
      <p:sp>
        <p:nvSpPr>
          <p:cNvPr id="21513" name="Oval 11"/>
          <p:cNvSpPr>
            <a:spLocks noChangeArrowheads="1"/>
          </p:cNvSpPr>
          <p:nvPr/>
        </p:nvSpPr>
        <p:spPr bwMode="auto">
          <a:xfrm>
            <a:off x="6659563" y="5013325"/>
            <a:ext cx="1873250" cy="10572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škodí</a:t>
            </a:r>
          </a:p>
        </p:txBody>
      </p:sp>
      <p:sp>
        <p:nvSpPr>
          <p:cNvPr id="21514" name="Oval 12"/>
          <p:cNvSpPr>
            <a:spLocks noChangeArrowheads="1"/>
          </p:cNvSpPr>
          <p:nvPr/>
        </p:nvSpPr>
        <p:spPr bwMode="auto">
          <a:xfrm>
            <a:off x="5580063" y="2924175"/>
            <a:ext cx="1728787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 b="1"/>
              <a:t>šťáva rostlin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3"/>
          <p:cNvSpPr>
            <a:spLocks noGrp="1" noChangeArrowheads="1"/>
          </p:cNvSpPr>
          <p:nvPr>
            <p:ph type="body" sz="half" idx="1"/>
          </p:nvPr>
        </p:nvSpPr>
        <p:spPr>
          <a:solidFill>
            <a:srgbClr val="C1DDD2"/>
          </a:solidFill>
        </p:spPr>
        <p:txBody>
          <a:bodyPr/>
          <a:lstStyle/>
          <a:p>
            <a:pPr eaLnBrk="1" hangingPunct="1"/>
            <a:r>
              <a:rPr lang="cs-CZ" sz="2000" b="1" smtClean="0"/>
              <a:t>Potravou sarančete jsou </a:t>
            </a:r>
            <a:r>
              <a:rPr lang="cs-CZ" sz="2000" b="1" smtClean="0">
                <a:solidFill>
                  <a:srgbClr val="CC0099"/>
                </a:solidFill>
              </a:rPr>
              <a:t>listy všech rostlin</a:t>
            </a:r>
            <a:r>
              <a:rPr lang="cs-CZ" sz="2000" b="1" smtClean="0"/>
              <a:t> a </a:t>
            </a:r>
            <a:r>
              <a:rPr lang="cs-CZ" sz="2000" b="1" smtClean="0">
                <a:solidFill>
                  <a:srgbClr val="FF3300"/>
                </a:solidFill>
              </a:rPr>
              <a:t>škodí.</a:t>
            </a:r>
          </a:p>
          <a:p>
            <a:pPr eaLnBrk="1" hangingPunct="1"/>
            <a:r>
              <a:rPr lang="cs-CZ" sz="2000" b="1" smtClean="0"/>
              <a:t>Potravou čmeláka je </a:t>
            </a:r>
            <a:r>
              <a:rPr lang="cs-CZ" sz="2000" b="1" smtClean="0">
                <a:solidFill>
                  <a:srgbClr val="0066FF"/>
                </a:solidFill>
              </a:rPr>
              <a:t>nektar a</a:t>
            </a:r>
            <a:r>
              <a:rPr lang="cs-CZ" sz="2000" b="1" smtClean="0"/>
              <a:t> </a:t>
            </a:r>
            <a:r>
              <a:rPr lang="cs-CZ" sz="2000" b="1" smtClean="0">
                <a:solidFill>
                  <a:srgbClr val="0066FF"/>
                </a:solidFill>
              </a:rPr>
              <a:t>pyl rostlin</a:t>
            </a:r>
            <a:r>
              <a:rPr lang="cs-CZ" sz="2000" b="1" smtClean="0"/>
              <a:t> a </a:t>
            </a:r>
            <a:r>
              <a:rPr lang="cs-CZ" sz="2000" b="1" smtClean="0">
                <a:solidFill>
                  <a:srgbClr val="33CC33"/>
                </a:solidFill>
              </a:rPr>
              <a:t>je užitečný.</a:t>
            </a:r>
          </a:p>
          <a:p>
            <a:pPr eaLnBrk="1" hangingPunct="1"/>
            <a:r>
              <a:rPr lang="cs-CZ" sz="2000" b="1" smtClean="0"/>
              <a:t>Potravou mšice je </a:t>
            </a:r>
            <a:r>
              <a:rPr lang="cs-CZ" sz="2000" b="1" smtClean="0">
                <a:solidFill>
                  <a:srgbClr val="CC6600"/>
                </a:solidFill>
              </a:rPr>
              <a:t>šťáva rostlin</a:t>
            </a:r>
            <a:r>
              <a:rPr lang="cs-CZ" sz="2000" b="1" smtClean="0"/>
              <a:t> a </a:t>
            </a:r>
            <a:r>
              <a:rPr lang="cs-CZ" sz="2000" b="1" smtClean="0">
                <a:solidFill>
                  <a:srgbClr val="FF3300"/>
                </a:solidFill>
              </a:rPr>
              <a:t>škodí.</a:t>
            </a:r>
          </a:p>
          <a:p>
            <a:pPr eaLnBrk="1" hangingPunct="1"/>
            <a:r>
              <a:rPr lang="cs-CZ" sz="2000" b="1" smtClean="0"/>
              <a:t>Potravou slunéčka sedmitečného jsou </a:t>
            </a:r>
            <a:r>
              <a:rPr lang="cs-CZ" sz="2000" b="1" smtClean="0">
                <a:solidFill>
                  <a:srgbClr val="FFCC00"/>
                </a:solidFill>
              </a:rPr>
              <a:t>mšice</a:t>
            </a:r>
          </a:p>
          <a:p>
            <a:pPr eaLnBrk="1" hangingPunct="1">
              <a:buFontTx/>
              <a:buNone/>
            </a:pPr>
            <a:r>
              <a:rPr lang="cs-CZ" sz="2000" b="1" smtClean="0"/>
              <a:t>    a </a:t>
            </a:r>
            <a:r>
              <a:rPr lang="cs-CZ" sz="2000" b="1" smtClean="0">
                <a:solidFill>
                  <a:srgbClr val="33CC33"/>
                </a:solidFill>
              </a:rPr>
              <a:t>je užitečné</a:t>
            </a:r>
            <a:r>
              <a:rPr lang="cs-CZ" sz="2000" b="1" smtClean="0"/>
              <a:t>.</a:t>
            </a:r>
          </a:p>
          <a:p>
            <a:pPr eaLnBrk="1" hangingPunct="1"/>
            <a:r>
              <a:rPr lang="cs-CZ" sz="2000" b="1" smtClean="0"/>
              <a:t>Potravou kobylky zelené je </a:t>
            </a:r>
            <a:r>
              <a:rPr lang="cs-CZ" sz="2000" b="1" smtClean="0">
                <a:solidFill>
                  <a:srgbClr val="000099"/>
                </a:solidFill>
              </a:rPr>
              <a:t>jiný hmyz</a:t>
            </a:r>
            <a:r>
              <a:rPr lang="cs-CZ" sz="2000" b="1" smtClean="0"/>
              <a:t> a </a:t>
            </a:r>
            <a:r>
              <a:rPr lang="cs-CZ" sz="2000" b="1" smtClean="0">
                <a:solidFill>
                  <a:srgbClr val="33CC33"/>
                </a:solidFill>
              </a:rPr>
              <a:t>je užitečná.</a:t>
            </a:r>
          </a:p>
          <a:p>
            <a:pPr eaLnBrk="1" hangingPunct="1">
              <a:buFontTx/>
              <a:buNone/>
            </a:pPr>
            <a:r>
              <a:rPr lang="cs-CZ" sz="2000" b="1" smtClean="0"/>
              <a:t>    </a:t>
            </a:r>
          </a:p>
        </p:txBody>
      </p:sp>
      <p:sp>
        <p:nvSpPr>
          <p:cNvPr id="22531" name="Oval 5"/>
          <p:cNvSpPr>
            <a:spLocks noChangeArrowheads="1"/>
          </p:cNvSpPr>
          <p:nvPr/>
        </p:nvSpPr>
        <p:spPr bwMode="auto">
          <a:xfrm>
            <a:off x="4859338" y="1773238"/>
            <a:ext cx="1657350" cy="11303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 b="1">
                <a:solidFill>
                  <a:srgbClr val="000099"/>
                </a:solidFill>
              </a:rPr>
              <a:t>jiný hmyz</a:t>
            </a:r>
          </a:p>
        </p:txBody>
      </p:sp>
      <p:sp>
        <p:nvSpPr>
          <p:cNvPr id="22532" name="Oval 6"/>
          <p:cNvSpPr>
            <a:spLocks noChangeArrowheads="1"/>
          </p:cNvSpPr>
          <p:nvPr/>
        </p:nvSpPr>
        <p:spPr bwMode="auto">
          <a:xfrm>
            <a:off x="6804025" y="1916113"/>
            <a:ext cx="1728788" cy="1274762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1">
                <a:solidFill>
                  <a:srgbClr val="0066FF"/>
                </a:solidFill>
              </a:rPr>
              <a:t>nektar a pyl rostlin</a:t>
            </a:r>
          </a:p>
        </p:txBody>
      </p:sp>
      <p:sp>
        <p:nvSpPr>
          <p:cNvPr id="22533" name="Oval 7"/>
          <p:cNvSpPr>
            <a:spLocks noChangeArrowheads="1"/>
          </p:cNvSpPr>
          <p:nvPr/>
        </p:nvSpPr>
        <p:spPr bwMode="auto">
          <a:xfrm>
            <a:off x="4572000" y="3644900"/>
            <a:ext cx="1871663" cy="120173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 b="1">
                <a:solidFill>
                  <a:srgbClr val="FFCC00"/>
                </a:solidFill>
              </a:rPr>
              <a:t>mšice</a:t>
            </a:r>
          </a:p>
        </p:txBody>
      </p:sp>
      <p:sp>
        <p:nvSpPr>
          <p:cNvPr id="22534" name="Oval 8"/>
          <p:cNvSpPr>
            <a:spLocks noChangeArrowheads="1"/>
          </p:cNvSpPr>
          <p:nvPr/>
        </p:nvSpPr>
        <p:spPr bwMode="auto">
          <a:xfrm>
            <a:off x="6732588" y="3500438"/>
            <a:ext cx="1633537" cy="1223962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1">
                <a:solidFill>
                  <a:srgbClr val="CC0099"/>
                </a:solidFill>
              </a:rPr>
              <a:t>listy všech rostlin</a:t>
            </a:r>
          </a:p>
        </p:txBody>
      </p:sp>
      <p:sp>
        <p:nvSpPr>
          <p:cNvPr id="22535" name="Oval 9"/>
          <p:cNvSpPr>
            <a:spLocks noChangeArrowheads="1"/>
          </p:cNvSpPr>
          <p:nvPr/>
        </p:nvSpPr>
        <p:spPr bwMode="auto">
          <a:xfrm>
            <a:off x="4643438" y="4868863"/>
            <a:ext cx="1728787" cy="120332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>
                <a:solidFill>
                  <a:srgbClr val="33CC33"/>
                </a:solidFill>
              </a:rPr>
              <a:t>je užitečná</a:t>
            </a:r>
          </a:p>
        </p:txBody>
      </p:sp>
      <p:sp>
        <p:nvSpPr>
          <p:cNvPr id="22536" name="Oval 10"/>
          <p:cNvSpPr>
            <a:spLocks noChangeArrowheads="1"/>
          </p:cNvSpPr>
          <p:nvPr/>
        </p:nvSpPr>
        <p:spPr bwMode="auto">
          <a:xfrm>
            <a:off x="6732588" y="5084763"/>
            <a:ext cx="1873250" cy="10572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>
                <a:solidFill>
                  <a:srgbClr val="FF3300"/>
                </a:solidFill>
              </a:rPr>
              <a:t>škodí</a:t>
            </a:r>
          </a:p>
        </p:txBody>
      </p:sp>
      <p:sp>
        <p:nvSpPr>
          <p:cNvPr id="22537" name="Oval 12"/>
          <p:cNvSpPr>
            <a:spLocks noChangeArrowheads="1"/>
          </p:cNvSpPr>
          <p:nvPr/>
        </p:nvSpPr>
        <p:spPr bwMode="auto">
          <a:xfrm>
            <a:off x="5580063" y="2852738"/>
            <a:ext cx="1635125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 b="1">
                <a:solidFill>
                  <a:srgbClr val="CC6600"/>
                </a:solidFill>
              </a:rPr>
              <a:t>šťáva rostlin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z="2000" b="1" smtClean="0"/>
              <a:t>Citace a zdroje: </a:t>
            </a:r>
          </a:p>
          <a:p>
            <a:pPr eaLnBrk="1" hangingPunct="1">
              <a:buFontTx/>
              <a:buNone/>
            </a:pPr>
            <a:r>
              <a:rPr lang="cs-CZ" sz="1800" smtClean="0"/>
              <a:t>Ilustrace: www.office.microsoft.com</a:t>
            </a:r>
          </a:p>
          <a:p>
            <a:pPr eaLnBrk="1" hangingPunct="1">
              <a:buFontTx/>
              <a:buNone/>
            </a:pPr>
            <a:r>
              <a:rPr lang="cs-CZ" sz="1800" smtClean="0"/>
              <a:t>text</a:t>
            </a:r>
          </a:p>
          <a:p>
            <a:pPr eaLnBrk="1" hangingPunct="1">
              <a:buFontTx/>
              <a:buNone/>
            </a:pPr>
            <a:r>
              <a:rPr lang="cs-CZ" sz="1800" smtClean="0"/>
              <a:t>Sirotková, Eva.,Žižková, Libuše. Přírodopis pro 7.ročník zvláštní školy. </a:t>
            </a:r>
          </a:p>
          <a:p>
            <a:pPr eaLnBrk="1" hangingPunct="1">
              <a:buFontTx/>
              <a:buNone/>
            </a:pPr>
            <a:r>
              <a:rPr lang="cs-CZ" sz="1800" smtClean="0"/>
              <a:t>Ostrava-Hrabůvka:Moravapress s.r.o.,1995. Úvod do zoologie, s.33-42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89</TotalTime>
  <Words>394</Words>
  <Application>Microsoft Office PowerPoint</Application>
  <PresentationFormat>On-screen Show (4:3)</PresentationFormat>
  <Paragraphs>93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3" baseType="lpstr">
      <vt:lpstr>Arial</vt:lpstr>
      <vt:lpstr>Calibri</vt:lpstr>
      <vt:lpstr>Výchozí návrh</vt:lpstr>
      <vt:lpstr>Snímek 1</vt:lpstr>
      <vt:lpstr>Anotace: Hmyz</vt:lpstr>
      <vt:lpstr>Základní znaky</vt:lpstr>
      <vt:lpstr>Snímek 4</vt:lpstr>
      <vt:lpstr>Snímek 5</vt:lpstr>
      <vt:lpstr>Hmyz žijící na poli a v půdě</vt:lpstr>
      <vt:lpstr>Hmyz žijící na zahradách a v sadech</vt:lpstr>
      <vt:lpstr>Do vět doplň správná slova a věty napiš</vt:lpstr>
      <vt:lpstr>Snímek 9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COMFOR</dc:creator>
  <cp:lastModifiedBy>COMFOR</cp:lastModifiedBy>
  <cp:revision>4</cp:revision>
  <dcterms:created xsi:type="dcterms:W3CDTF">2013-05-02T14:58:00Z</dcterms:created>
  <dcterms:modified xsi:type="dcterms:W3CDTF">2013-05-23T16:38:22Z</dcterms:modified>
</cp:coreProperties>
</file>