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BFDFC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</a:t>
          </a:r>
          <a:r>
            <a:rPr lang="cs-CZ" sz="1600" baseline="0" dirty="0" smtClean="0"/>
            <a:t>VY_32_Přírodopis_19_Včela medonosná, </a:t>
          </a:r>
          <a:r>
            <a:rPr lang="cs-CZ" sz="1600" baseline="0" dirty="0" smtClean="0"/>
            <a:t>ZŠ praktická, </a:t>
          </a:r>
          <a:r>
            <a:rPr lang="cs-CZ" sz="1600" baseline="0" dirty="0" smtClean="0"/>
            <a:t>8.r</a:t>
          </a:r>
          <a:r>
            <a:rPr lang="cs-CZ" sz="1600" baseline="0" dirty="0" smtClean="0"/>
            <a:t>. –</a:t>
          </a:r>
        </a:p>
        <a:p>
          <a:pPr algn="l" rtl="0"/>
          <a:r>
            <a:rPr lang="cs-CZ" sz="1600" dirty="0" smtClean="0"/>
            <a:t>TÉMA: </a:t>
          </a:r>
          <a:r>
            <a:rPr lang="cs-CZ" sz="1600" dirty="0" smtClean="0"/>
            <a:t>Znaky, včelstva, rojení včel, význam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</a:t>
          </a:r>
          <a:r>
            <a:rPr lang="cs-CZ" sz="1600" dirty="0" smtClean="0"/>
            <a:t>21. 5.2013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Kopřivnice, Štramberská 189, příspěvková organizace</a:t>
          </a:r>
          <a:endParaRPr lang="cs-CZ" sz="16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Vlastimil Kopečný</a:t>
          </a: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</a:t>
          </a:r>
          <a:r>
            <a:rPr lang="cs-CZ" sz="1600" kern="1200" dirty="0" smtClean="0"/>
            <a:t>21. 5.2013</a:t>
          </a:r>
          <a:endParaRPr lang="cs-CZ" sz="16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</a:t>
          </a:r>
          <a:r>
            <a:rPr lang="cs-CZ" sz="1600" kern="1200" baseline="0" dirty="0" smtClean="0"/>
            <a:t>VY_32_Přírodopis_19_Včela medonosná, </a:t>
          </a:r>
          <a:r>
            <a:rPr lang="cs-CZ" sz="1600" kern="1200" baseline="0" dirty="0" smtClean="0"/>
            <a:t>ZŠ praktická, </a:t>
          </a:r>
          <a:r>
            <a:rPr lang="cs-CZ" sz="1600" kern="1200" baseline="0" dirty="0" smtClean="0"/>
            <a:t>8.r</a:t>
          </a:r>
          <a:r>
            <a:rPr lang="cs-CZ" sz="1600" kern="1200" baseline="0" dirty="0" smtClean="0"/>
            <a:t>. –</a:t>
          </a: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</a:t>
          </a:r>
          <a:r>
            <a:rPr lang="cs-CZ" sz="1600" kern="1200" dirty="0" smtClean="0"/>
            <a:t>Znaky, včelstva, rojení včel, význam</a:t>
          </a:r>
          <a:endParaRPr lang="cs-CZ" sz="16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9918E3-69AB-4055-8717-BFE94ACF49C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1FE45E-C312-4319-99BE-B7C94A77F58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F3BE24-E22F-4E2C-8203-B05A53ED4F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47CCFB-1311-4969-98AB-DC5CB6EFEA8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1A8A8A-7613-4FDC-B072-58FEB219F8D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96D483-2034-4744-9C5A-67C79B8216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7FDC0F-229C-43FB-ABBF-1F7B251030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A5A77D-7A23-4B8A-B33C-CF8530E9686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4BED8F-615C-4EAF-BF35-5FAB88F3DDA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B697A-0137-4D68-9AD7-EF07CD86D47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BCA823-4140-4CF6-8E2C-B7FDEC8217F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9FBAD9B-1480-4067-833D-54ED3A6E505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188A18F-85AD-4660-AF8D-718A7061051B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4/4b/HoneyBeeAnatomy.svg/451px-HoneyBeeAnatomy.svg.png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9/91/Bienen_mit_Brut_2.jpg/800px-Bienen_mit_Brut_2.jpg" TargetMode="Externa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2/2c/Bee1web.jpg" TargetMode="Externa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2/Drohnenpuppen_79d.jpg/800px-Drohnenpuppen_79d.jpg" TargetMode="External"/><Relationship Id="rId2" Type="http://schemas.openxmlformats.org/officeDocument/2006/relationships/hyperlink" Target="http://upload.wikimedia.org/wikipedia/commons/thumb/3/37/Bienenwabe_mit_Eiern_und_Brut_5.jpg/799px-Bienenwabe_mit_Eiern_und_Brut_5.jpg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c/c5/A_swarm_of_Apis_mellifera_-_20051109.jpg/800px-A_swarm_of_Apis_mellifera_-_20051109.jpg" TargetMode="Externa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1/Bienen_mit_Brut_2.jpg/800px-Bienen_mit_Brut_2.jpg" TargetMode="External"/><Relationship Id="rId7" Type="http://schemas.openxmlformats.org/officeDocument/2006/relationships/hyperlink" Target="http://upload.wikimedia.org/wikipedia/commons/thumb/c/c5/A_swarm_of_Apis_mellifera_-_20051109.jpg/800px-A_swarm_of_Apis_mellifera_-_20051109.jpg" TargetMode="External"/><Relationship Id="rId2" Type="http://schemas.openxmlformats.org/officeDocument/2006/relationships/hyperlink" Target="http://upload.wikimedia.org/wikipedia/commons/thumb/4/4b/HoneyBeeAnatomy.svg/451px-HoneyBeeAnatomy.sv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6/62/Drohnenpuppen_79d.jpg/800px-Drohnenpuppen_79d.jpg" TargetMode="External"/><Relationship Id="rId5" Type="http://schemas.openxmlformats.org/officeDocument/2006/relationships/hyperlink" Target="http://upload.wikimedia.org/wikipedia/commons/thumb/3/37/Bienenwabe_mit_Eiern_und_Brut_5.jpg/799px-Bienenwabe_mit_Eiern_und_Brut_5.jpg" TargetMode="External"/><Relationship Id="rId4" Type="http://schemas.openxmlformats.org/officeDocument/2006/relationships/hyperlink" Target="http://upload.wikimedia.org/wikipedia/commons/2/2c/Bee1we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075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>
              <a:buFontTx/>
              <a:buNone/>
            </a:pPr>
            <a:endParaRPr lang="cs-CZ"/>
          </a:p>
        </p:txBody>
      </p:sp>
      <p:pic>
        <p:nvPicPr>
          <p:cNvPr id="3076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/>
              <a:t>Anotace: Včela medonosná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2000"/>
              <a:t>Shrnutí učiva – základní znaky včely, včelstva, rojení včel, význam včel.</a:t>
            </a:r>
          </a:p>
          <a:p>
            <a:pPr>
              <a:buFontTx/>
              <a:buNone/>
            </a:pPr>
            <a:r>
              <a:rPr lang="cs-CZ" sz="2000"/>
              <a:t>Součástí prezentace jsou úkoly, kdy žáci aplikují získané vědomosti, volí správnou odpověď na danou otázku. Úkoly jsou vhodné k využití interaktivní tabule, kdy žáci mohou přiřazovat pomocí šipek, nebo části vět dopisovat.</a:t>
            </a:r>
          </a:p>
          <a:p>
            <a:pPr>
              <a:buFontTx/>
              <a:buNone/>
            </a:pPr>
            <a:r>
              <a:rPr lang="cs-CZ" sz="2000"/>
              <a:t>Úkoly lze využít jak ke kontrolnímu testování tak ke skupinové práci.</a:t>
            </a:r>
          </a:p>
          <a:p>
            <a:pPr>
              <a:buFontTx/>
              <a:buNone/>
            </a:pPr>
            <a:r>
              <a:rPr lang="cs-CZ" sz="2000"/>
              <a:t>Po splnění každého úkolu následuje správné řešení pro kontrolu.</a:t>
            </a:r>
          </a:p>
          <a:p>
            <a:pPr>
              <a:buFontTx/>
              <a:buNone/>
            </a:pPr>
            <a:r>
              <a:rPr lang="cs-CZ" sz="2000"/>
              <a:t>Při pilotáži byla využita interaktivní tabule pro skupinovou práci. Zadané úkoly žáci  plnili samostatně, se zaujetím. Pilotáží bylo ověřeno, že samostatné řešení úkolů rozvíjí schopnosti zapamatování si získaných informací</a:t>
            </a:r>
            <a:r>
              <a:rPr lang="cs-CZ" sz="28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r>
              <a:rPr lang="cs-CZ" sz="2800" b="1"/>
              <a:t>Základní znaky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pPr>
              <a:buFontTx/>
              <a:buNone/>
            </a:pPr>
            <a:r>
              <a:rPr lang="cs-CZ" sz="2400" b="1"/>
              <a:t>hnědožlutá barva</a:t>
            </a:r>
          </a:p>
          <a:p>
            <a:pPr>
              <a:buFontTx/>
              <a:buNone/>
            </a:pPr>
            <a:endParaRPr lang="cs-CZ" sz="2400" b="1"/>
          </a:p>
          <a:p>
            <a:pPr>
              <a:buFontTx/>
              <a:buNone/>
            </a:pPr>
            <a:r>
              <a:rPr lang="cs-CZ" sz="2800" b="1"/>
              <a:t>hlava </a:t>
            </a:r>
            <a:r>
              <a:rPr lang="cs-CZ" sz="2400" b="1"/>
              <a:t>– sosák, tykadla</a:t>
            </a:r>
          </a:p>
          <a:p>
            <a:pPr>
              <a:buFontTx/>
              <a:buNone/>
            </a:pPr>
            <a:r>
              <a:rPr lang="cs-CZ" sz="2800" b="1"/>
              <a:t>hruď </a:t>
            </a:r>
            <a:r>
              <a:rPr lang="cs-CZ" sz="2400" b="1"/>
              <a:t>– 4 blanitá křídla</a:t>
            </a:r>
          </a:p>
          <a:p>
            <a:pPr>
              <a:buFontTx/>
              <a:buNone/>
            </a:pPr>
            <a:r>
              <a:rPr lang="cs-CZ" sz="2800" b="1"/>
              <a:t>zadeček</a:t>
            </a:r>
            <a:r>
              <a:rPr lang="cs-CZ" sz="2400" b="1"/>
              <a:t> – žihadlo s jedovou žlázou</a:t>
            </a:r>
          </a:p>
          <a:p>
            <a:pPr>
              <a:buFontTx/>
              <a:buNone/>
            </a:pPr>
            <a:r>
              <a:rPr lang="cs-CZ" sz="2800" b="1"/>
              <a:t>4 nohy</a:t>
            </a:r>
            <a:r>
              <a:rPr lang="cs-CZ" sz="2400" b="1"/>
              <a:t> – pylové košíčky</a:t>
            </a:r>
          </a:p>
          <a:p>
            <a:pPr>
              <a:buFontTx/>
              <a:buNone/>
            </a:pPr>
            <a:endParaRPr lang="cs-CZ" sz="2400" b="1"/>
          </a:p>
          <a:p>
            <a:pPr>
              <a:buFontTx/>
              <a:buNone/>
            </a:pPr>
            <a:endParaRPr lang="cs-CZ" sz="2400" b="1"/>
          </a:p>
        </p:txBody>
      </p:sp>
      <p:sp>
        <p:nvSpPr>
          <p:cNvPr id="5125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400" b="1">
                <a:hlinkClick r:id="rId2"/>
              </a:rPr>
              <a:t>http://upload.wikimedia.org/wikipedia/commons/thumb/4/4b/HoneyBeeAnatomy.svg/451px-HoneyBeeAnatomy.svg.png</a:t>
            </a:r>
            <a:endParaRPr lang="cs-CZ" sz="2400" b="1"/>
          </a:p>
          <a:p>
            <a:pPr>
              <a:buFontTx/>
              <a:buNone/>
            </a:pPr>
            <a:endParaRPr 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r>
              <a:rPr lang="cs-CZ" sz="2800" b="1"/>
              <a:t>Včelstvo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000" b="1"/>
              <a:t>až 50 000 včel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b="1"/>
              <a:t> královna</a:t>
            </a:r>
            <a:r>
              <a:rPr lang="cs-CZ" sz="2000" b="1"/>
              <a:t> -  </a:t>
            </a:r>
            <a:r>
              <a:rPr lang="cs-CZ" sz="1800" b="1"/>
              <a:t>včelí matka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 b="1"/>
              <a:t>            klade vajíčka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b="1"/>
              <a:t> dělnice - </a:t>
            </a:r>
            <a:r>
              <a:rPr lang="cs-CZ" sz="1800" b="1"/>
              <a:t>čistí a krmí</a:t>
            </a:r>
            <a:r>
              <a:rPr lang="cs-CZ" sz="2000" b="1"/>
              <a:t> </a:t>
            </a:r>
            <a:r>
              <a:rPr lang="cs-CZ" sz="1800" b="1"/>
              <a:t>matku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b="1"/>
              <a:t>                - </a:t>
            </a:r>
            <a:r>
              <a:rPr lang="cs-CZ" sz="1800" b="1"/>
              <a:t>krmí larvy mateří kašičkou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 b="1"/>
              <a:t>                  - opyluje květy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 b="1"/>
              <a:t>                  - staví z vosku plástve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 b="1"/>
              <a:t>                  - chrání úl proti nepřátelům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b="1"/>
              <a:t> trubci</a:t>
            </a:r>
            <a:r>
              <a:rPr lang="cs-CZ" sz="2800" b="1"/>
              <a:t> - </a:t>
            </a:r>
            <a:r>
              <a:rPr lang="cs-CZ" sz="2000" b="1"/>
              <a:t>samečci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/>
              <a:t>          </a:t>
            </a:r>
            <a:r>
              <a:rPr lang="cs-CZ" sz="2000" b="1"/>
              <a:t>- oplodnění matky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 b="1"/>
              <a:t>               </a:t>
            </a:r>
          </a:p>
        </p:txBody>
      </p:sp>
      <p:sp>
        <p:nvSpPr>
          <p:cNvPr id="7173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400" b="1">
                <a:hlinkClick r:id="rId2"/>
              </a:rPr>
              <a:t>http://upload.wikimedia.org/wikipedia/commons/thumb/9/91/Bienen_mit_Brut_2.jpg/800px-Bienen_mit_Brut_2.jpg</a:t>
            </a:r>
            <a:endParaRPr lang="cs-CZ" sz="2400" b="1"/>
          </a:p>
          <a:p>
            <a:pPr>
              <a:lnSpc>
                <a:spcPct val="90000"/>
              </a:lnSpc>
            </a:pPr>
            <a:endParaRPr 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r>
              <a:rPr lang="cs-CZ" sz="2800" b="1"/>
              <a:t>Pyl a nektar květů</a:t>
            </a:r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800" b="1"/>
              <a:t>pyl</a:t>
            </a:r>
            <a:r>
              <a:rPr lang="cs-CZ" sz="2800"/>
              <a:t> – </a:t>
            </a:r>
            <a:r>
              <a:rPr lang="cs-CZ" sz="2000" b="1"/>
              <a:t>pylové košíčky na</a:t>
            </a:r>
            <a:r>
              <a:rPr lang="cs-CZ" sz="2800"/>
              <a:t> </a:t>
            </a:r>
            <a:r>
              <a:rPr lang="cs-CZ" sz="2000" b="1"/>
              <a:t>nohou</a:t>
            </a:r>
            <a:r>
              <a:rPr lang="cs-CZ" sz="2800"/>
              <a:t> – </a:t>
            </a:r>
            <a:r>
              <a:rPr lang="cs-CZ" sz="2400" b="1"/>
              <a:t>mateří kašička</a:t>
            </a:r>
            <a:r>
              <a:rPr lang="cs-CZ" sz="2800"/>
              <a:t> – </a:t>
            </a:r>
            <a:r>
              <a:rPr lang="cs-CZ" sz="2400" b="1"/>
              <a:t>krmení larev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b="1"/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/>
              <a:t>nektar květů – </a:t>
            </a:r>
            <a:r>
              <a:rPr lang="cs-CZ" sz="2000" b="1"/>
              <a:t>vyvrhují do buněk v plástvích – </a:t>
            </a:r>
            <a:r>
              <a:rPr lang="cs-CZ" sz="2800" b="1"/>
              <a:t>med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800" b="1"/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/>
              <a:t>krmení medem - </a:t>
            </a:r>
            <a:r>
              <a:rPr lang="cs-CZ" sz="2000" b="1"/>
              <a:t>matka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b="1"/>
              <a:t>                                    - trubci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b="1"/>
              <a:t>                                 - větší larvy</a:t>
            </a:r>
            <a:r>
              <a:rPr lang="cs-CZ" sz="2800" b="1"/>
              <a:t> 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cs-CZ" sz="2000"/>
          </a:p>
          <a:p>
            <a:pPr>
              <a:lnSpc>
                <a:spcPct val="90000"/>
              </a:lnSpc>
            </a:pPr>
            <a:r>
              <a:rPr lang="cs-CZ" sz="2400" b="1">
                <a:hlinkClick r:id="rId2"/>
              </a:rPr>
              <a:t>http://upload.wikimedia.org/wikipedia/commons/2/2c/Bee1web.jpg</a:t>
            </a:r>
            <a:endParaRPr lang="cs-CZ" sz="2400" b="1"/>
          </a:p>
          <a:p>
            <a:pPr>
              <a:lnSpc>
                <a:spcPct val="90000"/>
              </a:lnSpc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r>
              <a:rPr lang="cs-CZ" sz="2800" b="1"/>
              <a:t>Rozmnožování</a:t>
            </a: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pPr algn="ctr">
              <a:buFontTx/>
              <a:buNone/>
            </a:pPr>
            <a:r>
              <a:rPr lang="cs-CZ" sz="3600" b="1"/>
              <a:t>včelí matka</a:t>
            </a:r>
            <a:r>
              <a:rPr lang="cs-CZ" sz="2800"/>
              <a:t> </a:t>
            </a:r>
          </a:p>
          <a:p>
            <a:pPr algn="ctr">
              <a:buFontTx/>
              <a:buNone/>
            </a:pPr>
            <a:endParaRPr lang="cs-CZ" sz="2800"/>
          </a:p>
          <a:p>
            <a:pPr>
              <a:buFontTx/>
              <a:buNone/>
            </a:pPr>
            <a:r>
              <a:rPr lang="cs-CZ" sz="2800"/>
              <a:t>   </a:t>
            </a:r>
            <a:r>
              <a:rPr lang="cs-CZ" b="1"/>
              <a:t>vajíčka</a:t>
            </a:r>
            <a:r>
              <a:rPr lang="cs-CZ" sz="2800"/>
              <a:t> – </a:t>
            </a:r>
            <a:r>
              <a:rPr lang="cs-CZ" sz="2400" b="1"/>
              <a:t>buňky na plástvích</a:t>
            </a:r>
            <a:r>
              <a:rPr lang="cs-CZ" sz="2800"/>
              <a:t> - </a:t>
            </a:r>
          </a:p>
          <a:p>
            <a:pPr>
              <a:buFontTx/>
              <a:buNone/>
            </a:pPr>
            <a:r>
              <a:rPr lang="cs-CZ" sz="2800"/>
              <a:t>   </a:t>
            </a:r>
            <a:r>
              <a:rPr lang="cs-CZ" b="1"/>
              <a:t>larvy</a:t>
            </a:r>
            <a:r>
              <a:rPr lang="cs-CZ"/>
              <a:t> </a:t>
            </a:r>
            <a:r>
              <a:rPr lang="cs-CZ" sz="2800"/>
              <a:t>– </a:t>
            </a:r>
            <a:r>
              <a:rPr lang="cs-CZ" sz="2800" b="1"/>
              <a:t>kukly </a:t>
            </a:r>
            <a:r>
              <a:rPr lang="cs-CZ" sz="2800"/>
              <a:t>– </a:t>
            </a:r>
            <a:r>
              <a:rPr lang="cs-CZ" sz="2800" b="1"/>
              <a:t>dělnice</a:t>
            </a:r>
            <a:r>
              <a:rPr lang="cs-CZ" sz="2800"/>
              <a:t> – </a:t>
            </a:r>
            <a:r>
              <a:rPr lang="cs-CZ" sz="2400" b="1"/>
              <a:t>na jaře i</a:t>
            </a:r>
            <a:r>
              <a:rPr lang="cs-CZ" sz="2800"/>
              <a:t> </a:t>
            </a:r>
            <a:r>
              <a:rPr lang="cs-CZ" sz="2800" b="1"/>
              <a:t>trubci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000" b="1">
                <a:hlinkClick r:id="rId2"/>
              </a:rPr>
              <a:t>http://upload.wikimedia.org/wikipedia/commons/thumb/3/37/Bienenwabe_mit_Eiern_und_Brut_5.jpg/799px-Bienenwabe_mit_Eiern_und_Brut_5.jpg</a:t>
            </a:r>
            <a:endParaRPr lang="cs-CZ" sz="2000" b="1"/>
          </a:p>
          <a:p>
            <a:r>
              <a:rPr lang="cs-CZ" sz="2000" b="1">
                <a:hlinkClick r:id="rId3"/>
              </a:rPr>
              <a:t>http://upload.wikimedia.org/wikipedia/commons/thumb/6/62/Drohnenpuppen_79d.jpg/800px-Drohnenpuppen_79d.jpg</a:t>
            </a:r>
            <a:endParaRPr lang="cs-CZ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r>
              <a:rPr lang="cs-CZ" sz="2800" b="1"/>
              <a:t>Rojení včel</a:t>
            </a: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pPr>
              <a:buFontTx/>
              <a:buNone/>
            </a:pPr>
            <a:r>
              <a:rPr lang="cs-CZ" sz="2800" b="1"/>
              <a:t>matečnice </a:t>
            </a:r>
          </a:p>
          <a:p>
            <a:pPr>
              <a:buFontTx/>
              <a:buNone/>
            </a:pPr>
            <a:r>
              <a:rPr lang="cs-CZ" sz="2000" b="1"/>
              <a:t>( velké</a:t>
            </a:r>
            <a:r>
              <a:rPr lang="cs-CZ" sz="2800" b="1"/>
              <a:t> </a:t>
            </a:r>
            <a:r>
              <a:rPr lang="cs-CZ" sz="2400" b="1"/>
              <a:t>buňky) </a:t>
            </a:r>
            <a:r>
              <a:rPr lang="cs-CZ" sz="2400"/>
              <a:t>–</a:t>
            </a:r>
            <a:r>
              <a:rPr lang="cs-CZ" sz="2800"/>
              <a:t> </a:t>
            </a:r>
            <a:r>
              <a:rPr lang="cs-CZ" sz="2800" b="1"/>
              <a:t>nové matky</a:t>
            </a:r>
            <a:r>
              <a:rPr lang="cs-CZ" sz="2800"/>
              <a:t> – </a:t>
            </a:r>
            <a:r>
              <a:rPr lang="cs-CZ" sz="2400" b="1"/>
              <a:t>vyletí z úlu s novými dělnicemi  a trubci</a:t>
            </a:r>
          </a:p>
          <a:p>
            <a:pPr>
              <a:buFontTx/>
              <a:buNone/>
            </a:pPr>
            <a:r>
              <a:rPr lang="cs-CZ" sz="2800" b="1"/>
              <a:t>velký hrozen</a:t>
            </a:r>
            <a:r>
              <a:rPr lang="cs-CZ" sz="2800"/>
              <a:t> – </a:t>
            </a:r>
            <a:r>
              <a:rPr lang="cs-CZ" sz="2400" b="1"/>
              <a:t>chrání </a:t>
            </a:r>
            <a:r>
              <a:rPr lang="cs-CZ" sz="2000" b="1"/>
              <a:t>matku</a:t>
            </a:r>
          </a:p>
          <a:p>
            <a:pPr>
              <a:buFontTx/>
              <a:buNone/>
            </a:pPr>
            <a:r>
              <a:rPr lang="cs-CZ" sz="2400" b="1"/>
              <a:t>včelař</a:t>
            </a:r>
            <a:r>
              <a:rPr lang="cs-CZ" sz="2800"/>
              <a:t> – </a:t>
            </a:r>
            <a:r>
              <a:rPr lang="cs-CZ" sz="2400" b="1"/>
              <a:t>nový úl</a:t>
            </a:r>
            <a:r>
              <a:rPr lang="cs-CZ" sz="2800"/>
              <a:t> – </a:t>
            </a:r>
            <a:r>
              <a:rPr lang="cs-CZ" sz="2800" b="1"/>
              <a:t>nové</a:t>
            </a:r>
            <a:r>
              <a:rPr lang="cs-CZ" sz="2800"/>
              <a:t> </a:t>
            </a:r>
            <a:r>
              <a:rPr lang="cs-CZ" sz="2800" b="1"/>
              <a:t>včelstvo</a:t>
            </a:r>
          </a:p>
        </p:txBody>
      </p:sp>
      <p:sp>
        <p:nvSpPr>
          <p:cNvPr id="13317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400" b="1">
                <a:hlinkClick r:id="rId2"/>
              </a:rPr>
              <a:t>http://upload.wikimedia.org/wikipedia/commons/thumb/c/c5/A_swarm_of_Apis_mellifera_-_20051109.jpg/800px-A_swarm_of_Apis_mellifera_-_20051109.jpg</a:t>
            </a:r>
            <a:endParaRPr lang="cs-CZ" sz="2400" b="1"/>
          </a:p>
          <a:p>
            <a:endParaRPr 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r>
              <a:rPr lang="cs-CZ" sz="2800" b="1"/>
              <a:t>Význam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FDFC7"/>
          </a:solidFill>
        </p:spPr>
        <p:txBody>
          <a:bodyPr/>
          <a:lstStyle/>
          <a:p>
            <a:r>
              <a:rPr lang="cs-CZ" sz="3600" b="1"/>
              <a:t>získávání včelích produktů</a:t>
            </a:r>
            <a:endParaRPr lang="cs-CZ" sz="3600"/>
          </a:p>
          <a:p>
            <a:pPr>
              <a:buFontTx/>
              <a:buNone/>
            </a:pPr>
            <a:r>
              <a:rPr lang="cs-CZ"/>
              <a:t>   </a:t>
            </a:r>
            <a:r>
              <a:rPr lang="cs-CZ" b="1"/>
              <a:t>- med</a:t>
            </a:r>
          </a:p>
          <a:p>
            <a:pPr>
              <a:buFontTx/>
              <a:buNone/>
            </a:pPr>
            <a:r>
              <a:rPr lang="cs-CZ" b="1"/>
              <a:t>   - vosk</a:t>
            </a:r>
          </a:p>
          <a:p>
            <a:pPr>
              <a:buFontTx/>
              <a:buNone/>
            </a:pPr>
            <a:r>
              <a:rPr lang="cs-CZ" b="1"/>
              <a:t>   - propolis</a:t>
            </a:r>
          </a:p>
          <a:p>
            <a:pPr>
              <a:buFontTx/>
              <a:buNone/>
            </a:pPr>
            <a:r>
              <a:rPr lang="cs-CZ" b="1"/>
              <a:t>   - mateří kašička</a:t>
            </a:r>
          </a:p>
          <a:p>
            <a:pPr>
              <a:buFontTx/>
              <a:buNone/>
            </a:pPr>
            <a:r>
              <a:rPr lang="cs-CZ" b="1"/>
              <a:t>   - pyl</a:t>
            </a:r>
          </a:p>
          <a:p>
            <a:r>
              <a:rPr lang="cs-CZ" sz="3600" b="1"/>
              <a:t>opylování rostlin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r>
              <a:rPr lang="cs-CZ" sz="2800" b="1"/>
              <a:t>K otázkám přiřaď správné odpovědi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r>
              <a:rPr lang="cs-CZ" b="1"/>
              <a:t>Jaký je největší význam včely?</a:t>
            </a:r>
          </a:p>
          <a:p>
            <a:r>
              <a:rPr lang="cs-CZ" b="1"/>
              <a:t>Co sbírá včela z květů?</a:t>
            </a:r>
          </a:p>
          <a:p>
            <a:r>
              <a:rPr lang="cs-CZ" b="1"/>
              <a:t>Co je úkolem dělnic v úlu?</a:t>
            </a:r>
          </a:p>
          <a:p>
            <a:r>
              <a:rPr lang="cs-CZ" b="1"/>
              <a:t>Co je úkolem královny?</a:t>
            </a:r>
          </a:p>
          <a:p>
            <a:pPr>
              <a:buFontTx/>
              <a:buNone/>
            </a:pPr>
            <a:endParaRPr lang="cs-CZ" b="1"/>
          </a:p>
          <a:p>
            <a:endParaRPr lang="cs-CZ" b="1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b="1"/>
              <a:t>opylování květů</a:t>
            </a:r>
          </a:p>
          <a:p>
            <a:r>
              <a:rPr lang="cs-CZ" b="1"/>
              <a:t>sbírání mateří kašičky</a:t>
            </a:r>
          </a:p>
          <a:p>
            <a:r>
              <a:rPr lang="cs-CZ" b="1"/>
              <a:t>med</a:t>
            </a:r>
          </a:p>
          <a:p>
            <a:r>
              <a:rPr lang="cs-CZ" b="1"/>
              <a:t>vosk</a:t>
            </a:r>
          </a:p>
          <a:p>
            <a:r>
              <a:rPr lang="cs-CZ" b="1"/>
              <a:t>pyl</a:t>
            </a:r>
          </a:p>
          <a:p>
            <a:r>
              <a:rPr lang="cs-CZ" b="1"/>
              <a:t>kladení vajíček</a:t>
            </a:r>
          </a:p>
          <a:p>
            <a:r>
              <a:rPr lang="cs-CZ" b="1"/>
              <a:t>stavění plástů a krmení larev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r>
              <a:rPr lang="cs-CZ" b="1"/>
              <a:t>Jaký je největší význam včely?</a:t>
            </a:r>
          </a:p>
          <a:p>
            <a:r>
              <a:rPr lang="cs-CZ" b="1"/>
              <a:t>Co sbírá včela z květů?</a:t>
            </a:r>
          </a:p>
          <a:p>
            <a:r>
              <a:rPr lang="cs-CZ" b="1"/>
              <a:t>Co je úkolem dělnic v úlu?</a:t>
            </a:r>
          </a:p>
          <a:p>
            <a:r>
              <a:rPr lang="cs-CZ" b="1"/>
              <a:t>Co je úkolem královny?</a:t>
            </a:r>
          </a:p>
          <a:p>
            <a:pPr>
              <a:buFontTx/>
              <a:buNone/>
            </a:pPr>
            <a:endParaRPr lang="cs-CZ" b="1"/>
          </a:p>
          <a:p>
            <a:endParaRPr lang="cs-CZ" b="1"/>
          </a:p>
        </p:txBody>
      </p:sp>
      <p:sp>
        <p:nvSpPr>
          <p:cNvPr id="18436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b="1">
                <a:solidFill>
                  <a:srgbClr val="FF0066"/>
                </a:solidFill>
              </a:rPr>
              <a:t>opylování květů</a:t>
            </a:r>
          </a:p>
          <a:p>
            <a:r>
              <a:rPr lang="cs-CZ" b="1"/>
              <a:t>sbírání mateří kašičky</a:t>
            </a:r>
          </a:p>
          <a:p>
            <a:r>
              <a:rPr lang="cs-CZ" b="1"/>
              <a:t>med</a:t>
            </a:r>
          </a:p>
          <a:p>
            <a:r>
              <a:rPr lang="cs-CZ" b="1"/>
              <a:t>vosk</a:t>
            </a:r>
          </a:p>
          <a:p>
            <a:r>
              <a:rPr lang="cs-CZ" b="1">
                <a:solidFill>
                  <a:srgbClr val="FF0066"/>
                </a:solidFill>
              </a:rPr>
              <a:t>pyl</a:t>
            </a:r>
          </a:p>
          <a:p>
            <a:r>
              <a:rPr lang="cs-CZ" b="1">
                <a:solidFill>
                  <a:srgbClr val="FF0066"/>
                </a:solidFill>
              </a:rPr>
              <a:t>kladení vajíček</a:t>
            </a:r>
          </a:p>
          <a:p>
            <a:r>
              <a:rPr lang="cs-CZ" b="1">
                <a:solidFill>
                  <a:srgbClr val="FF0066"/>
                </a:solidFill>
              </a:rPr>
              <a:t>stavění plástů a krmení larev</a:t>
            </a:r>
          </a:p>
        </p:txBody>
      </p:sp>
      <p:sp>
        <p:nvSpPr>
          <p:cNvPr id="18438" name="Line 6"/>
          <p:cNvSpPr>
            <a:spLocks noChangeShapeType="1"/>
          </p:cNvSpPr>
          <p:nvPr/>
        </p:nvSpPr>
        <p:spPr bwMode="auto">
          <a:xfrm flipV="1">
            <a:off x="3492500" y="1844675"/>
            <a:ext cx="129540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8439" name="Line 7"/>
          <p:cNvSpPr>
            <a:spLocks noChangeShapeType="1"/>
          </p:cNvSpPr>
          <p:nvPr/>
        </p:nvSpPr>
        <p:spPr bwMode="auto">
          <a:xfrm>
            <a:off x="2195513" y="3141663"/>
            <a:ext cx="2592387" cy="12239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8440" name="Line 8"/>
          <p:cNvSpPr>
            <a:spLocks noChangeShapeType="1"/>
          </p:cNvSpPr>
          <p:nvPr/>
        </p:nvSpPr>
        <p:spPr bwMode="auto">
          <a:xfrm>
            <a:off x="2268538" y="4149725"/>
            <a:ext cx="2519362" cy="12239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8441" name="Line 9"/>
          <p:cNvSpPr>
            <a:spLocks noChangeShapeType="1"/>
          </p:cNvSpPr>
          <p:nvPr/>
        </p:nvSpPr>
        <p:spPr bwMode="auto">
          <a:xfrm flipV="1">
            <a:off x="2627313" y="4868863"/>
            <a:ext cx="2160587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r>
              <a:rPr lang="cs-CZ" sz="2800" b="1"/>
              <a:t>K otázkám přiřaď správné odpovědi</a:t>
            </a:r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r>
              <a:rPr lang="cs-CZ" b="1"/>
              <a:t>Co je úkolem trubců?</a:t>
            </a:r>
          </a:p>
          <a:p>
            <a:r>
              <a:rPr lang="cs-CZ" b="1"/>
              <a:t>Kam včela ukládá med?</a:t>
            </a:r>
          </a:p>
          <a:p>
            <a:r>
              <a:rPr lang="cs-CZ" b="1"/>
              <a:t>Jak se včely rozmnožují?</a:t>
            </a:r>
          </a:p>
          <a:p>
            <a:r>
              <a:rPr lang="cs-CZ" b="1"/>
              <a:t>Označ správný vývoj včely.</a:t>
            </a:r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400" b="1"/>
              <a:t>sbírání pylu</a:t>
            </a:r>
          </a:p>
          <a:p>
            <a:r>
              <a:rPr lang="cs-CZ" sz="2400" b="1"/>
              <a:t>oplodnění matky</a:t>
            </a:r>
          </a:p>
          <a:p>
            <a:r>
              <a:rPr lang="cs-CZ" sz="2400" b="1"/>
              <a:t>do voskového plástu</a:t>
            </a:r>
          </a:p>
          <a:p>
            <a:r>
              <a:rPr lang="cs-CZ" sz="2400" b="1"/>
              <a:t>do květů</a:t>
            </a:r>
          </a:p>
          <a:p>
            <a:r>
              <a:rPr lang="cs-CZ" sz="2400" b="1"/>
              <a:t>Samička klade larvy.</a:t>
            </a:r>
          </a:p>
          <a:p>
            <a:r>
              <a:rPr lang="cs-CZ" sz="2400" b="1"/>
              <a:t>Samička klade vajíčka.</a:t>
            </a:r>
          </a:p>
          <a:p>
            <a:r>
              <a:rPr lang="cs-CZ" sz="2400" b="1"/>
              <a:t>vajíčko – kukla – larva-včela</a:t>
            </a:r>
          </a:p>
          <a:p>
            <a:r>
              <a:rPr lang="cs-CZ" sz="2400" b="1"/>
              <a:t>vajíčko- larva – kukla – včela</a:t>
            </a:r>
          </a:p>
          <a:p>
            <a:endParaRPr 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r>
              <a:rPr lang="cs-CZ" b="1"/>
              <a:t>Co je úkolem trubců?</a:t>
            </a:r>
          </a:p>
          <a:p>
            <a:r>
              <a:rPr lang="cs-CZ" b="1"/>
              <a:t>Kam včela ukládá med?</a:t>
            </a:r>
          </a:p>
          <a:p>
            <a:r>
              <a:rPr lang="cs-CZ" b="1"/>
              <a:t>Jak se včely rozmnožují?</a:t>
            </a:r>
          </a:p>
          <a:p>
            <a:r>
              <a:rPr lang="cs-CZ" b="1"/>
              <a:t>Označ správný vývoj včely.</a:t>
            </a:r>
          </a:p>
          <a:p>
            <a:pPr>
              <a:buFontTx/>
              <a:buNone/>
            </a:pPr>
            <a:endParaRPr lang="cs-CZ" b="1"/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400" b="1"/>
              <a:t>sbírání pylu</a:t>
            </a:r>
          </a:p>
          <a:p>
            <a:r>
              <a:rPr lang="cs-CZ" sz="2400" b="1">
                <a:solidFill>
                  <a:srgbClr val="FF0066"/>
                </a:solidFill>
              </a:rPr>
              <a:t>oplodnění matky</a:t>
            </a:r>
          </a:p>
          <a:p>
            <a:r>
              <a:rPr lang="cs-CZ" sz="2400" b="1">
                <a:solidFill>
                  <a:srgbClr val="FF0066"/>
                </a:solidFill>
              </a:rPr>
              <a:t>do voskového plástu</a:t>
            </a:r>
          </a:p>
          <a:p>
            <a:r>
              <a:rPr lang="cs-CZ" sz="2400" b="1"/>
              <a:t>do květů</a:t>
            </a:r>
          </a:p>
          <a:p>
            <a:r>
              <a:rPr lang="cs-CZ" sz="2400" b="1"/>
              <a:t>Samička klade larvy.</a:t>
            </a:r>
          </a:p>
          <a:p>
            <a:r>
              <a:rPr lang="cs-CZ" sz="2400" b="1">
                <a:solidFill>
                  <a:srgbClr val="FF0066"/>
                </a:solidFill>
              </a:rPr>
              <a:t>Samička klade vajíčka</a:t>
            </a:r>
            <a:r>
              <a:rPr lang="cs-CZ" sz="2400" b="1"/>
              <a:t>.</a:t>
            </a:r>
          </a:p>
          <a:p>
            <a:r>
              <a:rPr lang="cs-CZ" sz="2400" b="1"/>
              <a:t>vajíčko – kukla – larva-včela</a:t>
            </a:r>
          </a:p>
          <a:p>
            <a:r>
              <a:rPr lang="cs-CZ" sz="2400" b="1">
                <a:solidFill>
                  <a:srgbClr val="FF0066"/>
                </a:solidFill>
              </a:rPr>
              <a:t>vajíčko- larva – kukla – včela</a:t>
            </a:r>
          </a:p>
          <a:p>
            <a:endParaRPr lang="cs-CZ" sz="2400" b="1">
              <a:solidFill>
                <a:srgbClr val="FF0066"/>
              </a:solidFill>
            </a:endParaRPr>
          </a:p>
        </p:txBody>
      </p:sp>
      <p:sp>
        <p:nvSpPr>
          <p:cNvPr id="22534" name="Line 6"/>
          <p:cNvSpPr>
            <a:spLocks noChangeShapeType="1"/>
          </p:cNvSpPr>
          <p:nvPr/>
        </p:nvSpPr>
        <p:spPr bwMode="auto">
          <a:xfrm>
            <a:off x="2339975" y="2205038"/>
            <a:ext cx="2447925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535" name="Line 7"/>
          <p:cNvSpPr>
            <a:spLocks noChangeShapeType="1"/>
          </p:cNvSpPr>
          <p:nvPr/>
        </p:nvSpPr>
        <p:spPr bwMode="auto">
          <a:xfrm flipV="1">
            <a:off x="2051050" y="2708275"/>
            <a:ext cx="273685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536" name="Line 8"/>
          <p:cNvSpPr>
            <a:spLocks noChangeShapeType="1"/>
          </p:cNvSpPr>
          <p:nvPr/>
        </p:nvSpPr>
        <p:spPr bwMode="auto">
          <a:xfrm>
            <a:off x="3132138" y="3933825"/>
            <a:ext cx="1655762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537" name="Line 9"/>
          <p:cNvSpPr>
            <a:spLocks noChangeShapeType="1"/>
          </p:cNvSpPr>
          <p:nvPr/>
        </p:nvSpPr>
        <p:spPr bwMode="auto">
          <a:xfrm>
            <a:off x="3059113" y="5084763"/>
            <a:ext cx="1728787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2000" b="1"/>
              <a:t>Citace a zdroje:</a:t>
            </a:r>
          </a:p>
          <a:p>
            <a:pPr>
              <a:buFontTx/>
              <a:buNone/>
            </a:pPr>
            <a:r>
              <a:rPr lang="cs-CZ" sz="1800"/>
              <a:t>Ilustrace: </a:t>
            </a:r>
            <a:r>
              <a:rPr lang="cs-CZ" sz="1400" b="1">
                <a:hlinkClick r:id="rId2"/>
              </a:rPr>
              <a:t>http://upload.wikimedia.org/wikipedia/commons/thumb/4/4b/HoneyBeeAnatomy.svg/451px-HoneyBeeAnatomy.svg.png</a:t>
            </a:r>
            <a:endParaRPr lang="cs-CZ" sz="1400" b="1"/>
          </a:p>
          <a:p>
            <a:pPr>
              <a:buFontTx/>
              <a:buNone/>
            </a:pPr>
            <a:r>
              <a:rPr lang="cs-CZ" sz="1400" b="1">
                <a:hlinkClick r:id="rId3"/>
              </a:rPr>
              <a:t>http://upload.wikimedia.org/wikipedia/commons/thumb/9/91/Bienen_mit_Brut_2.jpg/800px-Bienen_mit_Brut_2.jpg</a:t>
            </a:r>
            <a:endParaRPr lang="cs-CZ" sz="1400" b="1"/>
          </a:p>
          <a:p>
            <a:pPr>
              <a:buFontTx/>
              <a:buNone/>
            </a:pPr>
            <a:r>
              <a:rPr lang="cs-CZ" sz="1400" b="1">
                <a:hlinkClick r:id="rId4"/>
              </a:rPr>
              <a:t>http://upload.wikimedia.org/wikipedia/commons/2/2c/Bee1web.jpg</a:t>
            </a:r>
            <a:endParaRPr lang="cs-CZ" sz="1400" b="1"/>
          </a:p>
          <a:p>
            <a:pPr>
              <a:buFontTx/>
              <a:buNone/>
            </a:pPr>
            <a:r>
              <a:rPr lang="cs-CZ" sz="1200" b="1">
                <a:hlinkClick r:id="rId5"/>
              </a:rPr>
              <a:t>http://upload.wikimedia.org/wikipedia/commons/thumb/3/37/Bienenwabe_mit_Eiern_und_Brut_5.jpg/799px-Bienenwabe_mit_Eiern_und_Brut_5.jpg</a:t>
            </a:r>
            <a:endParaRPr lang="cs-CZ" sz="1200" b="1"/>
          </a:p>
          <a:p>
            <a:pPr>
              <a:buFontTx/>
              <a:buNone/>
            </a:pPr>
            <a:r>
              <a:rPr lang="cs-CZ" sz="1200" b="1">
                <a:hlinkClick r:id="rId6"/>
              </a:rPr>
              <a:t>http://upload.wikimedia.org/wikipedia/commons/thumb/6/62/Drohnenpuppen_79d.jpg/800px-Drohnenpuppen_79d.jpg</a:t>
            </a:r>
            <a:endParaRPr lang="cs-CZ" sz="1200" b="1"/>
          </a:p>
          <a:p>
            <a:pPr>
              <a:buFontTx/>
              <a:buNone/>
            </a:pPr>
            <a:r>
              <a:rPr lang="cs-CZ" sz="1200" b="1">
                <a:hlinkClick r:id="rId7"/>
              </a:rPr>
              <a:t>http://upload.wikimedia.org/wikipedia/commons/thumb/c/c5/A_swarm_of_Apis_mellifera_-_20051109.jpg/800px-A_swarm_of_Apis_mellifera_-_20051109.jpg</a:t>
            </a:r>
            <a:endParaRPr lang="cs-CZ" sz="1200" b="1"/>
          </a:p>
          <a:p>
            <a:pPr>
              <a:buFontTx/>
              <a:buNone/>
            </a:pPr>
            <a:r>
              <a:rPr lang="cs-CZ" sz="1800"/>
              <a:t>text</a:t>
            </a:r>
          </a:p>
          <a:p>
            <a:pPr>
              <a:buFontTx/>
              <a:buNone/>
            </a:pPr>
            <a:r>
              <a:rPr lang="cs-CZ" sz="2000"/>
              <a:t>Sirotková, Eva.,Žižková, Libuše. Přírodopis pro 7.ročník zvláštní školy. </a:t>
            </a:r>
          </a:p>
          <a:p>
            <a:pPr>
              <a:buFontTx/>
              <a:buNone/>
            </a:pPr>
            <a:r>
              <a:rPr lang="cs-CZ" sz="2000"/>
              <a:t>Ostrava-Hrabůvka:Moravapress s.r.o.,1995. Úvod do zoologie, s.49-50</a:t>
            </a:r>
          </a:p>
          <a:p>
            <a:pPr>
              <a:buFontTx/>
              <a:buNone/>
            </a:pPr>
            <a:endParaRPr 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612</Words>
  <Application>Microsoft Office PowerPoint</Application>
  <PresentationFormat>Předvádění na obrazovce (4:3)</PresentationFormat>
  <Paragraphs>122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Snímek 1</vt:lpstr>
      <vt:lpstr>Anotace: Včela medonosná</vt:lpstr>
      <vt:lpstr>Základní znaky</vt:lpstr>
      <vt:lpstr>Včelstvo</vt:lpstr>
      <vt:lpstr>Pyl a nektar květů</vt:lpstr>
      <vt:lpstr>Rozmnožování</vt:lpstr>
      <vt:lpstr>Rojení včel</vt:lpstr>
      <vt:lpstr>Význam</vt:lpstr>
      <vt:lpstr>K otázkám přiřaď správné odpovědi</vt:lpstr>
      <vt:lpstr>Snímek 10</vt:lpstr>
      <vt:lpstr>K otázkám přiřaď správné odpovědi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kopecnae</cp:lastModifiedBy>
  <cp:revision>4</cp:revision>
  <dcterms:created xsi:type="dcterms:W3CDTF">2013-05-05T14:12:13Z</dcterms:created>
  <dcterms:modified xsi:type="dcterms:W3CDTF">2013-05-06T08:14:35Z</dcterms:modified>
</cp:coreProperties>
</file>