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2800" b="1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800" b="1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800" b="1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800" b="1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800" b="1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2800" b="1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2800" b="1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2800" b="1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2800" b="1"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66"/>
    <a:srgbClr val="C0DEC6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3" d="100"/>
          <a:sy n="93" d="100"/>
        </p:scale>
        <p:origin x="-91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3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#3" qsCatId="simple" csTypeId="urn:microsoft.com/office/officeart/2005/8/colors/accent1_2#3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600" dirty="0" smtClean="0"/>
            <a:t>NÁZEV:</a:t>
          </a:r>
          <a:r>
            <a:rPr lang="cs-CZ" sz="1600" baseline="0" dirty="0" smtClean="0"/>
            <a:t> VY_32_Přírodopis_20_Buňka, dědičnost, ZŠ praktická, 9.r. –</a:t>
          </a:r>
        </a:p>
        <a:p>
          <a:pPr algn="l" rtl="0"/>
          <a:r>
            <a:rPr lang="cs-CZ" sz="1600" dirty="0" smtClean="0"/>
            <a:t>TÉMA: Pletiva, tkáně, orgány, rozmnožování, význam dědičnosti</a:t>
          </a:r>
          <a:endParaRPr lang="cs-CZ" sz="16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600" dirty="0" smtClean="0"/>
            <a:t>NÁZEV ŠKOLY: ZŠ Kopřivnice, Štramberská 189, příspěvková organizace</a:t>
          </a:r>
          <a:endParaRPr lang="cs-CZ" sz="16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600" dirty="0" smtClean="0"/>
            <a:t>AUTOR: Mgr. Vlastimil Kopečný</a:t>
          </a:r>
        </a:p>
        <a:p>
          <a:pPr algn="l" rtl="0"/>
          <a:r>
            <a:rPr lang="cs-CZ" sz="1600" dirty="0" smtClean="0"/>
            <a:t>VYTVOŘENO: 23. 5.2013</a:t>
          </a:r>
          <a:endParaRPr lang="cs-CZ" sz="16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CZ. 1. 07 /1.4.00/21.1737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E7F14C03-D67D-4A82-8887-4A41904268DD}" type="pres">
      <dgm:prSet presAssocID="{4C35D32F-0EAB-4CD7-82EE-45574DC2A586}" presName="vertSpace4" presStyleLbl="node1" presStyleIdx="2" presStyleCnt="4"/>
      <dgm:spPr/>
    </dgm:pt>
    <dgm:pt modelId="{D699FC7A-A1D1-4730-93D3-51E197A3376C}" type="pres">
      <dgm:prSet presAssocID="{4C35D32F-0EAB-4CD7-82EE-45574DC2A586}" presName="circle4" presStyleLbl="node1" presStyleIdx="3" presStyleCnt="4"/>
      <dgm:spPr/>
    </dgm:pt>
    <dgm:pt modelId="{66FE7F87-EA69-4EF8-86F8-F43548846DDB}" type="pres">
      <dgm:prSet presAssocID="{4C35D32F-0EAB-4CD7-82EE-45574DC2A586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F902384-A84A-417E-997B-6A372FB09A33}" type="pres">
      <dgm:prSet presAssocID="{4C35D32F-0EAB-4CD7-82EE-45574DC2A586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C6FD66D-FBA9-4CB0-9B53-0FFD93524C7A}" type="presOf" srcId="{4C35D32F-0EAB-4CD7-82EE-45574DC2A586}" destId="{66FE7F87-EA69-4EF8-86F8-F43548846DDB}" srcOrd="0" destOrd="0" presId="urn:microsoft.com/office/officeart/2005/8/layout/target3"/>
    <dgm:cxn modelId="{87DF1C74-387F-4308-9FDB-62E33E2273ED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3" destOrd="0" parTransId="{A15F02C0-547C-48B3-9D05-E7F145EBF3C4}" sibTransId="{8C5711BF-38F0-4590-B6BC-B3119A33CA2E}"/>
    <dgm:cxn modelId="{0C1904BE-C389-4791-A4B4-9F91BEFE52B5}" type="presOf" srcId="{4C35D32F-0EAB-4CD7-82EE-45574DC2A586}" destId="{4F902384-A84A-417E-997B-6A372FB09A33}" srcOrd="1" destOrd="0" presId="urn:microsoft.com/office/officeart/2005/8/layout/target3"/>
    <dgm:cxn modelId="{D0538DB1-09A2-4EF7-901F-274B98296E84}" type="presOf" srcId="{757F3AB3-0718-4624-B441-E567A8F0AB56}" destId="{333A1088-737F-45CB-B68E-254E46348037}" srcOrd="0" destOrd="0" presId="urn:microsoft.com/office/officeart/2005/8/layout/target3"/>
    <dgm:cxn modelId="{70CA0D9B-9995-4BDF-932A-69B7C9F9B45A}" type="presOf" srcId="{B651F6E3-6281-48DB-9319-2AEAFDAE7572}" destId="{6BB5E863-4638-4E1D-BFDE-399D028AC4ED}" srcOrd="1" destOrd="0" presId="urn:microsoft.com/office/officeart/2005/8/layout/target3"/>
    <dgm:cxn modelId="{A8B29441-3E53-4E37-B1CF-52EAF2DAF56A}" type="presOf" srcId="{D1B46980-6531-4606-95E6-44980827E919}" destId="{2BE915AB-18AA-4053-B92C-3BFC9ED204BB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3889385-FB54-4E80-B799-ED3F3E3FCFDB}" type="presOf" srcId="{D1D4F407-5343-4D3F-B5B9-D407B03CAEB4}" destId="{D005CE8C-CC26-4C3E-AC11-E15060ECD759}" srcOrd="0" destOrd="0" presId="urn:microsoft.com/office/officeart/2005/8/layout/target3"/>
    <dgm:cxn modelId="{CBA0EC49-730A-4E45-81E3-1B52DFE11358}" type="presOf" srcId="{D1B46980-6531-4606-95E6-44980827E919}" destId="{6140AFEC-043D-4C43-A2F9-D0F5331DF3A3}" srcOrd="0" destOrd="0" presId="urn:microsoft.com/office/officeart/2005/8/layout/target3"/>
    <dgm:cxn modelId="{8BF33743-2E67-4859-8FC3-A305B03EC102}" type="presOf" srcId="{D1D4F407-5343-4D3F-B5B9-D407B03CAEB4}" destId="{AED2198E-93D5-4001-81B4-73124B309672}" srcOrd="1" destOrd="0" presId="urn:microsoft.com/office/officeart/2005/8/layout/target3"/>
    <dgm:cxn modelId="{F9221B46-E1F1-40AD-AAA8-C8248BD8848C}" type="presParOf" srcId="{333A1088-737F-45CB-B68E-254E46348037}" destId="{F5ABB229-8D3B-4694-996A-96F23CF14429}" srcOrd="0" destOrd="0" presId="urn:microsoft.com/office/officeart/2005/8/layout/target3"/>
    <dgm:cxn modelId="{8AEF9B65-F939-4BE1-AFDF-C083657245F2}" type="presParOf" srcId="{333A1088-737F-45CB-B68E-254E46348037}" destId="{F41139FD-01EE-4571-8B17-4FB00FC51163}" srcOrd="1" destOrd="0" presId="urn:microsoft.com/office/officeart/2005/8/layout/target3"/>
    <dgm:cxn modelId="{EF42C52F-963D-409C-9883-C938B723A945}" type="presParOf" srcId="{333A1088-737F-45CB-B68E-254E46348037}" destId="{D005CE8C-CC26-4C3E-AC11-E15060ECD759}" srcOrd="2" destOrd="0" presId="urn:microsoft.com/office/officeart/2005/8/layout/target3"/>
    <dgm:cxn modelId="{02B38D89-F61B-4D90-9D85-299A42D165A7}" type="presParOf" srcId="{333A1088-737F-45CB-B68E-254E46348037}" destId="{2C702D82-9B77-49B7-9568-BB8EB47C3372}" srcOrd="3" destOrd="0" presId="urn:microsoft.com/office/officeart/2005/8/layout/target3"/>
    <dgm:cxn modelId="{B5AEE1C2-18A4-4CB8-9C1B-7436A69769F0}" type="presParOf" srcId="{333A1088-737F-45CB-B68E-254E46348037}" destId="{A52A0455-90FF-4808-ABD0-F02540D31D5A}" srcOrd="4" destOrd="0" presId="urn:microsoft.com/office/officeart/2005/8/layout/target3"/>
    <dgm:cxn modelId="{F8861875-9056-4473-9982-EDA8DCD4B3F3}" type="presParOf" srcId="{333A1088-737F-45CB-B68E-254E46348037}" destId="{6140AFEC-043D-4C43-A2F9-D0F5331DF3A3}" srcOrd="5" destOrd="0" presId="urn:microsoft.com/office/officeart/2005/8/layout/target3"/>
    <dgm:cxn modelId="{71B9B297-BE4F-4D2A-AD52-FA32C44328F5}" type="presParOf" srcId="{333A1088-737F-45CB-B68E-254E46348037}" destId="{9358AC05-5D7D-4327-9F80-1AD486AEA664}" srcOrd="6" destOrd="0" presId="urn:microsoft.com/office/officeart/2005/8/layout/target3"/>
    <dgm:cxn modelId="{A7354482-3FD6-478A-B6D4-54443331A080}" type="presParOf" srcId="{333A1088-737F-45CB-B68E-254E46348037}" destId="{313FC574-E1CD-4FB4-B054-0B805CE0447D}" srcOrd="7" destOrd="0" presId="urn:microsoft.com/office/officeart/2005/8/layout/target3"/>
    <dgm:cxn modelId="{CC383434-BAB4-4EA6-AD27-03BCD4B2218F}" type="presParOf" srcId="{333A1088-737F-45CB-B68E-254E46348037}" destId="{619D679B-A015-4ECF-8348-D1034C574F40}" srcOrd="8" destOrd="0" presId="urn:microsoft.com/office/officeart/2005/8/layout/target3"/>
    <dgm:cxn modelId="{B8B60744-0E99-48F1-AA61-ACF95636C3A5}" type="presParOf" srcId="{333A1088-737F-45CB-B68E-254E46348037}" destId="{E7F14C03-D67D-4A82-8887-4A41904268DD}" srcOrd="9" destOrd="0" presId="urn:microsoft.com/office/officeart/2005/8/layout/target3"/>
    <dgm:cxn modelId="{359E6FC9-E851-478F-B89E-AD912C424019}" type="presParOf" srcId="{333A1088-737F-45CB-B68E-254E46348037}" destId="{D699FC7A-A1D1-4730-93D3-51E197A3376C}" srcOrd="10" destOrd="0" presId="urn:microsoft.com/office/officeart/2005/8/layout/target3"/>
    <dgm:cxn modelId="{93D68A6F-4449-4F19-8C0F-0E987D03F3FF}" type="presParOf" srcId="{333A1088-737F-45CB-B68E-254E46348037}" destId="{66FE7F87-EA69-4EF8-86F8-F43548846DDB}" srcOrd="11" destOrd="0" presId="urn:microsoft.com/office/officeart/2005/8/layout/target3"/>
    <dgm:cxn modelId="{2101E5E9-13DE-4325-8C2E-F547BA526832}" type="presParOf" srcId="{333A1088-737F-45CB-B68E-254E46348037}" destId="{AED2198E-93D5-4001-81B4-73124B309672}" srcOrd="12" destOrd="0" presId="urn:microsoft.com/office/officeart/2005/8/layout/target3"/>
    <dgm:cxn modelId="{705E1978-949E-4D59-B467-4B10DDFB05C6}" type="presParOf" srcId="{333A1088-737F-45CB-B68E-254E46348037}" destId="{2BE915AB-18AA-4053-B92C-3BFC9ED204BB}" srcOrd="13" destOrd="0" presId="urn:microsoft.com/office/officeart/2005/8/layout/target3"/>
    <dgm:cxn modelId="{56F2E3DD-5413-4E0B-ACCF-A07F491A0411}" type="presParOf" srcId="{333A1088-737F-45CB-B68E-254E46348037}" destId="{6BB5E863-4638-4E1D-BFDE-399D028AC4ED}" srcOrd="14" destOrd="0" presId="urn:microsoft.com/office/officeart/2005/8/layout/target3"/>
    <dgm:cxn modelId="{F54669B2-5476-42CF-97F2-4D11E2C59713}" type="presParOf" srcId="{333A1088-737F-45CB-B68E-254E46348037}" destId="{4F902384-A84A-417E-997B-6A372FB09A33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3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A7545EB-9750-4884-83B1-2C1AAD4DFAD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5732325-F968-4068-A4D6-AB400801233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0B4D759-CEA9-4EB6-9141-99DFC87CC7E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513DD5E-24A9-4267-ADD6-DE19F9D6D90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1E359A2-0207-4C5F-A09E-A489FC43BE0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029CA09-5C11-4293-A3E1-600EC10873D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2E0015A-9EA0-42AE-8FC2-54AE5FB10EE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33E8F53-8544-4293-B289-AB8A460A2B6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7111618-7000-499C-AEE2-49CB245A174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6964082-611F-41FE-8AFD-0FED74483ED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1C6723E-C735-488E-B4CA-17CDE2FE504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A9826EF-575F-4799-85F8-DA2C79E3C12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99B0844-C80A-4369-81A5-B03E830A623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b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b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b="0"/>
            </a:lvl1pPr>
          </a:lstStyle>
          <a:p>
            <a:pPr>
              <a:defRPr/>
            </a:pPr>
            <a:fld id="{79384DE3-CC11-4DD8-8CB9-F929B28BFC5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0" r:id="rId2"/>
    <p:sldLayoutId id="2147483659" r:id="rId3"/>
    <p:sldLayoutId id="2147483658" r:id="rId4"/>
    <p:sldLayoutId id="2147483657" r:id="rId5"/>
    <p:sldLayoutId id="2147483656" r:id="rId6"/>
    <p:sldLayoutId id="2147483655" r:id="rId7"/>
    <p:sldLayoutId id="2147483654" r:id="rId8"/>
    <p:sldLayoutId id="2147483653" r:id="rId9"/>
    <p:sldLayoutId id="2147483652" r:id="rId10"/>
    <p:sldLayoutId id="2147483651" r:id="rId11"/>
    <p:sldLayoutId id="2147483650" r:id="rId12"/>
    <p:sldLayoutId id="2147483649" r:id="rId13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5362" name="Podnadpis 2"/>
          <p:cNvSpPr>
            <a:spLocks noGrp="1"/>
          </p:cNvSpPr>
          <p:nvPr>
            <p:ph type="subTitle" idx="4294967295"/>
          </p:nvPr>
        </p:nvSpPr>
        <p:spPr>
          <a:xfrm>
            <a:off x="1371600" y="3886200"/>
            <a:ext cx="6400800" cy="1752600"/>
          </a:xfrm>
        </p:spPr>
        <p:txBody>
          <a:bodyPr/>
          <a:lstStyle/>
          <a:p>
            <a:pPr marL="0" indent="0" algn="ctr" eaLnBrk="1" hangingPunct="1">
              <a:buFontTx/>
              <a:buNone/>
            </a:pPr>
            <a:endParaRPr lang="cs-CZ" smtClean="0"/>
          </a:p>
        </p:txBody>
      </p:sp>
      <p:pic>
        <p:nvPicPr>
          <p:cNvPr id="15363" name="Obrázek 4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2800" b="1" smtClean="0"/>
              <a:t>Anotace: Buňka, rozmnožování, základy dědičnosti</a:t>
            </a:r>
          </a:p>
        </p:txBody>
      </p:sp>
      <p:sp>
        <p:nvSpPr>
          <p:cNvPr id="16386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cs-CZ" sz="2000" smtClean="0"/>
              <a:t>Shrnutí učiva – buňka, pletiva, tkáně, orgány, orgánové soustavy, rozmnožování organismů, základy dědičnosti, význam dědičnosti</a:t>
            </a:r>
            <a:r>
              <a:rPr lang="cs-CZ" sz="1800" smtClean="0"/>
              <a:t>.</a:t>
            </a:r>
          </a:p>
          <a:p>
            <a:pPr eaLnBrk="1" hangingPunct="1">
              <a:buFontTx/>
              <a:buNone/>
            </a:pPr>
            <a:r>
              <a:rPr lang="cs-CZ" sz="2000" smtClean="0"/>
              <a:t>Součástí prezentace jsou úkoly, kdy žáci aplikují získané vědomosti a přiřazují správná slova do vět. Úkoly jsou vhodné k využití interaktivní tabule, kdy žáci mohou přiřazovat pomocí šipek, nebo slova dopisovat.</a:t>
            </a:r>
          </a:p>
          <a:p>
            <a:pPr eaLnBrk="1" hangingPunct="1">
              <a:buFontTx/>
              <a:buNone/>
            </a:pPr>
            <a:r>
              <a:rPr lang="cs-CZ" sz="2000" smtClean="0"/>
              <a:t>Úkoly lze využít jak ke kontrolnímu testování tak ke skupinové práci.</a:t>
            </a:r>
          </a:p>
          <a:p>
            <a:pPr eaLnBrk="1" hangingPunct="1">
              <a:buFontTx/>
              <a:buNone/>
            </a:pPr>
            <a:r>
              <a:rPr lang="cs-CZ" sz="2000" smtClean="0"/>
              <a:t>Po splnění každého úkolu následuje správné řešení pro kontrolu.</a:t>
            </a:r>
          </a:p>
          <a:p>
            <a:pPr eaLnBrk="1" hangingPunct="1">
              <a:buFontTx/>
              <a:buNone/>
            </a:pPr>
            <a:r>
              <a:rPr lang="cs-CZ" sz="2000" smtClean="0"/>
              <a:t>Při pilotáži byla využita interaktivní tabule pro skupinovou práci. Zadané úkoly žáci  plnili samostatně, se zaujetím. Pilotáží bylo ověřeno, že samostatné řešení úkolů rozvíjí schopnosti zapamatování si základních informací.</a:t>
            </a:r>
          </a:p>
          <a:p>
            <a:pPr eaLnBrk="1" hangingPunct="1">
              <a:buFontTx/>
              <a:buNone/>
            </a:pPr>
            <a:endParaRPr lang="cs-CZ" sz="2000" smtClean="0"/>
          </a:p>
          <a:p>
            <a:pPr eaLnBrk="1" hangingPunct="1">
              <a:buFontTx/>
              <a:buNone/>
            </a:pPr>
            <a:endParaRPr lang="cs-CZ" sz="18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C0DEC6"/>
          </a:solidFill>
        </p:spPr>
        <p:txBody>
          <a:bodyPr/>
          <a:lstStyle/>
          <a:p>
            <a:pPr eaLnBrk="1" hangingPunct="1"/>
            <a:r>
              <a:rPr lang="cs-CZ" sz="2800" b="1" smtClean="0"/>
              <a:t>Buňka</a:t>
            </a:r>
          </a:p>
        </p:txBody>
      </p:sp>
      <p:sp>
        <p:nvSpPr>
          <p:cNvPr id="17410" name="Rectangle 4"/>
          <p:cNvSpPr>
            <a:spLocks noGrp="1" noChangeArrowheads="1"/>
          </p:cNvSpPr>
          <p:nvPr>
            <p:ph type="body" sz="half" idx="1"/>
          </p:nvPr>
        </p:nvSpPr>
        <p:spPr>
          <a:solidFill>
            <a:srgbClr val="C0DEC6"/>
          </a:solidFill>
        </p:spPr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800" smtClean="0"/>
              <a:t>objevení buňky – </a:t>
            </a:r>
            <a:r>
              <a:rPr lang="cs-CZ" sz="2800" b="1" smtClean="0"/>
              <a:t>Jan Evangelista Purkyně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400" b="1" smtClean="0"/>
              <a:t>každá buňka</a:t>
            </a:r>
          </a:p>
          <a:p>
            <a:pPr eaLnBrk="1" hangingPunct="1">
              <a:lnSpc>
                <a:spcPct val="90000"/>
              </a:lnSpc>
              <a:buFontTx/>
              <a:buChar char="-"/>
            </a:pPr>
            <a:r>
              <a:rPr lang="cs-CZ" sz="2400" b="1" smtClean="0"/>
              <a:t>přijímá potravu</a:t>
            </a:r>
          </a:p>
          <a:p>
            <a:pPr eaLnBrk="1" hangingPunct="1">
              <a:lnSpc>
                <a:spcPct val="90000"/>
              </a:lnSpc>
              <a:buFontTx/>
              <a:buChar char="-"/>
            </a:pPr>
            <a:r>
              <a:rPr lang="cs-CZ" sz="2400" b="1" smtClean="0"/>
              <a:t>zpracovává ji</a:t>
            </a:r>
          </a:p>
          <a:p>
            <a:pPr eaLnBrk="1" hangingPunct="1">
              <a:lnSpc>
                <a:spcPct val="90000"/>
              </a:lnSpc>
              <a:buFontTx/>
              <a:buChar char="-"/>
            </a:pPr>
            <a:r>
              <a:rPr lang="cs-CZ" sz="2400" b="1" smtClean="0"/>
              <a:t>odstraňuje nestravitelné zbytky</a:t>
            </a:r>
          </a:p>
          <a:p>
            <a:pPr eaLnBrk="1" hangingPunct="1">
              <a:lnSpc>
                <a:spcPct val="90000"/>
              </a:lnSpc>
              <a:buFontTx/>
              <a:buChar char="-"/>
            </a:pPr>
            <a:r>
              <a:rPr lang="cs-CZ" sz="2400" b="1" smtClean="0"/>
              <a:t>pohybuje se</a:t>
            </a:r>
          </a:p>
          <a:p>
            <a:pPr eaLnBrk="1" hangingPunct="1">
              <a:lnSpc>
                <a:spcPct val="90000"/>
              </a:lnSpc>
              <a:buFontTx/>
              <a:buChar char="-"/>
            </a:pPr>
            <a:r>
              <a:rPr lang="cs-CZ" sz="2400" b="1" smtClean="0"/>
              <a:t>dýchá</a:t>
            </a:r>
          </a:p>
          <a:p>
            <a:pPr eaLnBrk="1" hangingPunct="1">
              <a:lnSpc>
                <a:spcPct val="90000"/>
              </a:lnSpc>
              <a:buFontTx/>
              <a:buChar char="-"/>
            </a:pPr>
            <a:r>
              <a:rPr lang="cs-CZ" sz="2400" b="1" smtClean="0"/>
              <a:t>rozmnožuje</a:t>
            </a:r>
          </a:p>
          <a:p>
            <a:pPr eaLnBrk="1" hangingPunct="1">
              <a:lnSpc>
                <a:spcPct val="90000"/>
              </a:lnSpc>
              <a:buFontTx/>
              <a:buChar char="-"/>
            </a:pPr>
            <a:r>
              <a:rPr lang="cs-CZ" sz="2400" b="1" smtClean="0"/>
              <a:t>reaguje na změny</a:t>
            </a:r>
          </a:p>
        </p:txBody>
      </p:sp>
      <p:pic>
        <p:nvPicPr>
          <p:cNvPr id="17411" name="Picture 6" descr="j0305257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/>
          <a:srcRect/>
          <a:stretch>
            <a:fillRect/>
          </a:stretch>
        </p:blipFill>
        <p:spPr>
          <a:xfrm>
            <a:off x="5076825" y="1989138"/>
            <a:ext cx="2808288" cy="3744912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C0DEC6"/>
          </a:solidFill>
        </p:spPr>
        <p:txBody>
          <a:bodyPr/>
          <a:lstStyle/>
          <a:p>
            <a:pPr eaLnBrk="1" hangingPunct="1"/>
            <a:r>
              <a:rPr lang="cs-CZ" sz="2800" b="1" smtClean="0"/>
              <a:t>Pletiva, tkáně, orgány a orgánové soustavy</a:t>
            </a:r>
          </a:p>
        </p:txBody>
      </p:sp>
      <p:sp>
        <p:nvSpPr>
          <p:cNvPr id="18434" name="Rectangle 4"/>
          <p:cNvSpPr>
            <a:spLocks noGrp="1" noChangeArrowheads="1"/>
          </p:cNvSpPr>
          <p:nvPr>
            <p:ph type="body" sz="half" idx="1"/>
          </p:nvPr>
        </p:nvSpPr>
        <p:spPr>
          <a:solidFill>
            <a:srgbClr val="C0DEC6"/>
          </a:solidFill>
        </p:spPr>
        <p:txBody>
          <a:bodyPr/>
          <a:lstStyle/>
          <a:p>
            <a:pPr eaLnBrk="1" hangingPunct="1">
              <a:buFontTx/>
              <a:buNone/>
            </a:pPr>
            <a:r>
              <a:rPr lang="cs-CZ" sz="2000" b="1" smtClean="0"/>
              <a:t>rostliny</a:t>
            </a:r>
            <a:r>
              <a:rPr lang="cs-CZ" sz="2800" b="1" smtClean="0"/>
              <a:t> – pletiva</a:t>
            </a:r>
          </a:p>
          <a:p>
            <a:pPr eaLnBrk="1" hangingPunct="1">
              <a:buFontTx/>
              <a:buNone/>
            </a:pPr>
            <a:r>
              <a:rPr lang="cs-CZ" sz="2000" b="1" smtClean="0"/>
              <a:t>živočichové</a:t>
            </a:r>
            <a:r>
              <a:rPr lang="cs-CZ" sz="2400" b="1" smtClean="0"/>
              <a:t> – </a:t>
            </a:r>
            <a:r>
              <a:rPr lang="cs-CZ" sz="2800" b="1" smtClean="0"/>
              <a:t>tkáně</a:t>
            </a:r>
          </a:p>
          <a:p>
            <a:pPr eaLnBrk="1" hangingPunct="1">
              <a:buFontTx/>
              <a:buNone/>
            </a:pPr>
            <a:r>
              <a:rPr lang="cs-CZ" sz="2000" b="1" smtClean="0"/>
              <a:t>z pletiv rostlin</a:t>
            </a:r>
            <a:r>
              <a:rPr lang="cs-CZ" sz="2400" b="1" smtClean="0"/>
              <a:t> – </a:t>
            </a:r>
            <a:r>
              <a:rPr lang="cs-CZ" sz="2800" b="1" smtClean="0"/>
              <a:t>orgány</a:t>
            </a:r>
          </a:p>
          <a:p>
            <a:pPr eaLnBrk="1" hangingPunct="1">
              <a:buFontTx/>
              <a:buNone/>
            </a:pPr>
            <a:r>
              <a:rPr lang="cs-CZ" sz="2000" b="1" smtClean="0"/>
              <a:t>(kořen, stonek, list, květ, semeno, plod)</a:t>
            </a:r>
          </a:p>
          <a:p>
            <a:pPr eaLnBrk="1" hangingPunct="1">
              <a:buFontTx/>
              <a:buNone/>
            </a:pPr>
            <a:r>
              <a:rPr lang="cs-CZ" sz="2000" b="1" smtClean="0"/>
              <a:t>z tkání živočichů</a:t>
            </a:r>
            <a:r>
              <a:rPr lang="cs-CZ" sz="2400" b="1" smtClean="0"/>
              <a:t> – </a:t>
            </a:r>
            <a:r>
              <a:rPr lang="cs-CZ" sz="2800" b="1" smtClean="0"/>
              <a:t>orgány</a:t>
            </a:r>
          </a:p>
          <a:p>
            <a:pPr eaLnBrk="1" hangingPunct="1">
              <a:buFontTx/>
              <a:buNone/>
            </a:pPr>
            <a:r>
              <a:rPr lang="cs-CZ" sz="2000" b="1" smtClean="0"/>
              <a:t>(srdce, plíce, žaludek</a:t>
            </a:r>
            <a:r>
              <a:rPr lang="cs-CZ" sz="2400" b="1" smtClean="0"/>
              <a:t>)</a:t>
            </a:r>
          </a:p>
          <a:p>
            <a:pPr eaLnBrk="1" hangingPunct="1">
              <a:buFontTx/>
              <a:buNone/>
            </a:pPr>
            <a:r>
              <a:rPr lang="cs-CZ" sz="2800" b="1" smtClean="0"/>
              <a:t>orgánové soustavy</a:t>
            </a:r>
            <a:r>
              <a:rPr lang="cs-CZ" sz="2400" b="1" smtClean="0"/>
              <a:t> –</a:t>
            </a:r>
            <a:r>
              <a:rPr lang="cs-CZ" sz="2000" b="1" smtClean="0"/>
              <a:t>trávicí, dýchací, svalová</a:t>
            </a:r>
          </a:p>
        </p:txBody>
      </p:sp>
      <p:pic>
        <p:nvPicPr>
          <p:cNvPr id="18435" name="Picture 7" descr="MP900442470[1]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2"/>
          <a:srcRect/>
          <a:stretch>
            <a:fillRect/>
          </a:stretch>
        </p:blipFill>
        <p:spPr>
          <a:xfrm>
            <a:off x="5027613" y="1600200"/>
            <a:ext cx="3279775" cy="2185988"/>
          </a:xfrm>
        </p:spPr>
      </p:pic>
      <p:pic>
        <p:nvPicPr>
          <p:cNvPr id="18436" name="Picture 20" descr="MP900178459[1]"/>
          <p:cNvPicPr>
            <a:picLocks noGrp="1" noChangeAspect="1" noChangeArrowheads="1"/>
          </p:cNvPicPr>
          <p:nvPr>
            <p:ph sz="quarter" idx="3"/>
          </p:nvPr>
        </p:nvPicPr>
        <p:blipFill>
          <a:blip r:embed="rId3"/>
          <a:srcRect/>
          <a:stretch>
            <a:fillRect/>
          </a:stretch>
        </p:blipFill>
        <p:spPr>
          <a:xfrm>
            <a:off x="5030788" y="3938588"/>
            <a:ext cx="3273425" cy="2187575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C0DEC6"/>
          </a:solidFill>
        </p:spPr>
        <p:txBody>
          <a:bodyPr/>
          <a:lstStyle/>
          <a:p>
            <a:pPr eaLnBrk="1" hangingPunct="1"/>
            <a:r>
              <a:rPr lang="cs-CZ" sz="2800" b="1" smtClean="0"/>
              <a:t>Rozmnožování organismů</a:t>
            </a:r>
          </a:p>
        </p:txBody>
      </p:sp>
      <p:sp>
        <p:nvSpPr>
          <p:cNvPr id="19458" name="Rectangle 4"/>
          <p:cNvSpPr>
            <a:spLocks noGrp="1" noChangeArrowheads="1"/>
          </p:cNvSpPr>
          <p:nvPr>
            <p:ph type="body" sz="half" idx="1"/>
          </p:nvPr>
        </p:nvSpPr>
        <p:spPr>
          <a:solidFill>
            <a:srgbClr val="C0DEC6"/>
          </a:solidFill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cs-CZ" sz="2800" b="1" smtClean="0"/>
              <a:t>dělení buněk</a:t>
            </a:r>
            <a:r>
              <a:rPr lang="cs-CZ" sz="2800" smtClean="0"/>
              <a:t> </a:t>
            </a:r>
          </a:p>
          <a:p>
            <a:pPr eaLnBrk="1" hangingPunct="1">
              <a:buFontTx/>
              <a:buNone/>
            </a:pPr>
            <a:r>
              <a:rPr lang="cs-CZ" sz="2800" smtClean="0"/>
              <a:t> </a:t>
            </a:r>
            <a:r>
              <a:rPr lang="cs-CZ" sz="2000" b="1" smtClean="0"/>
              <a:t>buňka mateřská – 2 buňky dceřinné</a:t>
            </a:r>
          </a:p>
          <a:p>
            <a:pPr eaLnBrk="1" hangingPunct="1">
              <a:buFontTx/>
              <a:buNone/>
            </a:pPr>
            <a:r>
              <a:rPr lang="cs-CZ" sz="2400" b="1" smtClean="0"/>
              <a:t>nepohlavní rozmnožování</a:t>
            </a:r>
          </a:p>
          <a:p>
            <a:pPr eaLnBrk="1" hangingPunct="1">
              <a:buFontTx/>
              <a:buNone/>
            </a:pPr>
            <a:r>
              <a:rPr lang="cs-CZ" sz="2000" b="1" smtClean="0"/>
              <a:t>oddělení části, postupné dorůstání</a:t>
            </a:r>
          </a:p>
          <a:p>
            <a:pPr eaLnBrk="1" hangingPunct="1">
              <a:buFontTx/>
              <a:buNone/>
            </a:pPr>
            <a:r>
              <a:rPr lang="cs-CZ" sz="2400" b="1" smtClean="0"/>
              <a:t>pohlavní rozmnožování</a:t>
            </a:r>
          </a:p>
          <a:p>
            <a:pPr eaLnBrk="1" hangingPunct="1">
              <a:buFontTx/>
              <a:buNone/>
            </a:pPr>
            <a:r>
              <a:rPr lang="cs-CZ" sz="2000" b="1" smtClean="0"/>
              <a:t>spojení 2 pohlavních buněk – nová buňka – vývoj – nový jedinec</a:t>
            </a:r>
          </a:p>
        </p:txBody>
      </p:sp>
      <p:pic>
        <p:nvPicPr>
          <p:cNvPr id="19459" name="Picture 9" descr="MC900123235[1]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2"/>
          <a:srcRect/>
          <a:stretch>
            <a:fillRect/>
          </a:stretch>
        </p:blipFill>
        <p:spPr>
          <a:xfrm>
            <a:off x="5740400" y="1600200"/>
            <a:ext cx="1854200" cy="2185988"/>
          </a:xfrm>
        </p:spPr>
      </p:pic>
      <p:pic>
        <p:nvPicPr>
          <p:cNvPr id="19460" name="Picture 10" descr="MP900180329[1]"/>
          <p:cNvPicPr>
            <a:picLocks noGrp="1" noChangeAspect="1" noChangeArrowheads="1"/>
          </p:cNvPicPr>
          <p:nvPr>
            <p:ph sz="quarter" idx="3"/>
          </p:nvPr>
        </p:nvPicPr>
        <p:blipFill>
          <a:blip r:embed="rId3"/>
          <a:srcRect/>
          <a:stretch>
            <a:fillRect/>
          </a:stretch>
        </p:blipFill>
        <p:spPr>
          <a:xfrm>
            <a:off x="5002213" y="3938588"/>
            <a:ext cx="3330575" cy="2187575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C0DEC6"/>
          </a:solidFill>
        </p:spPr>
        <p:txBody>
          <a:bodyPr/>
          <a:lstStyle/>
          <a:p>
            <a:pPr eaLnBrk="1" hangingPunct="1"/>
            <a:r>
              <a:rPr lang="cs-CZ" sz="2800" b="1" smtClean="0"/>
              <a:t>Základy dědičnosti</a:t>
            </a:r>
          </a:p>
        </p:txBody>
      </p:sp>
      <p:sp>
        <p:nvSpPr>
          <p:cNvPr id="20482" name="Rectangle 4"/>
          <p:cNvSpPr>
            <a:spLocks noGrp="1" noChangeArrowheads="1"/>
          </p:cNvSpPr>
          <p:nvPr>
            <p:ph type="body" sz="half" idx="1"/>
          </p:nvPr>
        </p:nvSpPr>
        <p:spPr>
          <a:solidFill>
            <a:srgbClr val="C0DEC6"/>
          </a:solidFill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cs-CZ" sz="2800" b="1" smtClean="0"/>
              <a:t>dědičnost </a:t>
            </a:r>
          </a:p>
          <a:p>
            <a:pPr eaLnBrk="1" hangingPunct="1">
              <a:buFontTx/>
              <a:buNone/>
            </a:pPr>
            <a:r>
              <a:rPr lang="cs-CZ" sz="2000" b="1" smtClean="0"/>
              <a:t>schopnost předávat potomkům své vlastnosti</a:t>
            </a:r>
          </a:p>
          <a:p>
            <a:pPr eaLnBrk="1" hangingPunct="1">
              <a:buFontTx/>
              <a:buNone/>
            </a:pPr>
            <a:r>
              <a:rPr lang="cs-CZ" sz="2400" b="1" smtClean="0"/>
              <a:t>proměnlivost druhu –</a:t>
            </a:r>
          </a:p>
          <a:p>
            <a:pPr eaLnBrk="1" hangingPunct="1">
              <a:buFontTx/>
              <a:buNone/>
            </a:pPr>
            <a:r>
              <a:rPr lang="cs-CZ" sz="2000" b="1" smtClean="0"/>
              <a:t>potomci jednoho druhu nejsou stejní</a:t>
            </a:r>
          </a:p>
          <a:p>
            <a:pPr eaLnBrk="1" hangingPunct="1">
              <a:buFontTx/>
              <a:buNone/>
            </a:pPr>
            <a:r>
              <a:rPr lang="cs-CZ" sz="2400" b="1" smtClean="0"/>
              <a:t>genetika – </a:t>
            </a:r>
            <a:r>
              <a:rPr lang="cs-CZ" sz="2000" b="1" smtClean="0"/>
              <a:t>dědičnost a proměnlivost druhu</a:t>
            </a:r>
          </a:p>
          <a:p>
            <a:pPr eaLnBrk="1" hangingPunct="1">
              <a:buFontTx/>
              <a:buNone/>
            </a:pPr>
            <a:r>
              <a:rPr lang="cs-CZ" sz="2400" b="1" smtClean="0"/>
              <a:t>Johan Gregor Mendel</a:t>
            </a:r>
          </a:p>
          <a:p>
            <a:pPr eaLnBrk="1" hangingPunct="1">
              <a:buFontTx/>
              <a:buChar char="-"/>
            </a:pPr>
            <a:r>
              <a:rPr lang="cs-CZ" sz="2000" b="1" smtClean="0"/>
              <a:t>geny </a:t>
            </a:r>
            <a:r>
              <a:rPr lang="cs-CZ" sz="2400" b="1" smtClean="0"/>
              <a:t>převládající</a:t>
            </a:r>
          </a:p>
          <a:p>
            <a:pPr eaLnBrk="1" hangingPunct="1">
              <a:buFontTx/>
              <a:buChar char="-"/>
            </a:pPr>
            <a:r>
              <a:rPr lang="cs-CZ" sz="2000" b="1" smtClean="0"/>
              <a:t>geny </a:t>
            </a:r>
            <a:r>
              <a:rPr lang="cs-CZ" sz="2400" b="1" smtClean="0"/>
              <a:t>ustupující</a:t>
            </a:r>
          </a:p>
        </p:txBody>
      </p:sp>
      <p:pic>
        <p:nvPicPr>
          <p:cNvPr id="20483" name="Picture 6" descr="MP900422283[1]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/>
          <a:srcRect/>
          <a:stretch>
            <a:fillRect/>
          </a:stretch>
        </p:blipFill>
        <p:spPr>
          <a:xfrm>
            <a:off x="4648200" y="2528888"/>
            <a:ext cx="4038600" cy="2668587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C0DEC6"/>
          </a:solidFill>
        </p:spPr>
        <p:txBody>
          <a:bodyPr/>
          <a:lstStyle/>
          <a:p>
            <a:pPr eaLnBrk="1" hangingPunct="1"/>
            <a:r>
              <a:rPr lang="cs-CZ" sz="2800" b="1" smtClean="0"/>
              <a:t>Význam dědičnosti</a:t>
            </a:r>
          </a:p>
        </p:txBody>
      </p:sp>
      <p:sp>
        <p:nvSpPr>
          <p:cNvPr id="21506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C0DEC6"/>
          </a:solidFill>
        </p:spPr>
        <p:txBody>
          <a:bodyPr/>
          <a:lstStyle/>
          <a:p>
            <a:pPr eaLnBrk="1" hangingPunct="1">
              <a:buFontTx/>
              <a:buNone/>
            </a:pPr>
            <a:r>
              <a:rPr lang="cs-CZ" sz="2800" b="1" smtClean="0"/>
              <a:t>šlechtění rostlin a živočichů –</a:t>
            </a:r>
            <a:r>
              <a:rPr lang="cs-CZ" sz="2000" b="1" smtClean="0"/>
              <a:t> </a:t>
            </a:r>
            <a:r>
              <a:rPr lang="cs-CZ" sz="2400" b="1" smtClean="0"/>
              <a:t>výběr jedinců s</a:t>
            </a:r>
            <a:r>
              <a:rPr lang="cs-CZ" sz="2000" b="1" smtClean="0"/>
              <a:t> </a:t>
            </a:r>
            <a:r>
              <a:rPr lang="cs-CZ" sz="2400" b="1" smtClean="0"/>
              <a:t>vhodnými vlastnostmi</a:t>
            </a:r>
          </a:p>
          <a:p>
            <a:pPr eaLnBrk="1" hangingPunct="1">
              <a:buFontTx/>
              <a:buNone/>
            </a:pPr>
            <a:endParaRPr lang="cs-CZ" sz="2000" b="1" smtClean="0"/>
          </a:p>
          <a:p>
            <a:pPr eaLnBrk="1" hangingPunct="1">
              <a:buFontTx/>
              <a:buNone/>
            </a:pPr>
            <a:r>
              <a:rPr lang="cs-CZ" sz="2800" b="1" smtClean="0"/>
              <a:t>klonování</a:t>
            </a:r>
            <a:r>
              <a:rPr lang="cs-CZ" sz="2400" b="1" smtClean="0"/>
              <a:t> – umělý způsob rozmnožování</a:t>
            </a:r>
          </a:p>
          <a:p>
            <a:pPr eaLnBrk="1" hangingPunct="1">
              <a:buFontTx/>
              <a:buNone/>
            </a:pPr>
            <a:endParaRPr lang="cs-CZ" sz="2400" b="1" smtClean="0"/>
          </a:p>
          <a:p>
            <a:pPr eaLnBrk="1" hangingPunct="1">
              <a:buFontTx/>
              <a:buNone/>
            </a:pPr>
            <a:r>
              <a:rPr lang="cs-CZ" sz="2800" b="1" smtClean="0"/>
              <a:t>umělé oplodnění – </a:t>
            </a:r>
            <a:r>
              <a:rPr lang="cs-CZ" sz="2400" b="1" smtClean="0"/>
              <a:t>setkání vajíčka a spermie mimo tělo matky – oplodněné vajíčko se přenese  zpět do matky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C0DEC6"/>
          </a:solidFill>
        </p:spPr>
        <p:txBody>
          <a:bodyPr/>
          <a:lstStyle/>
          <a:p>
            <a:pPr eaLnBrk="1" hangingPunct="1"/>
            <a:r>
              <a:rPr lang="cs-CZ" sz="2800" b="1" smtClean="0"/>
              <a:t>Doplň věty správnými slovy</a:t>
            </a:r>
          </a:p>
        </p:txBody>
      </p:sp>
      <p:sp>
        <p:nvSpPr>
          <p:cNvPr id="22530" name="Rectangle 4"/>
          <p:cNvSpPr>
            <a:spLocks noGrp="1" noChangeArrowheads="1"/>
          </p:cNvSpPr>
          <p:nvPr>
            <p:ph type="body" sz="half" idx="1"/>
          </p:nvPr>
        </p:nvSpPr>
        <p:spPr>
          <a:solidFill>
            <a:srgbClr val="C0DEC6"/>
          </a:solidFill>
        </p:spPr>
        <p:txBody>
          <a:bodyPr/>
          <a:lstStyle/>
          <a:p>
            <a:pPr eaLnBrk="1" hangingPunct="1"/>
            <a:r>
              <a:rPr lang="cs-CZ" sz="2400" b="1" smtClean="0"/>
              <a:t>Objevitel buňky byl…..</a:t>
            </a:r>
          </a:p>
          <a:p>
            <a:pPr eaLnBrk="1" hangingPunct="1"/>
            <a:r>
              <a:rPr lang="cs-CZ" sz="2400" b="1" smtClean="0"/>
              <a:t>Těla všech živých organismů se skládají z </a:t>
            </a:r>
          </a:p>
          <a:p>
            <a:pPr eaLnBrk="1" hangingPunct="1"/>
            <a:r>
              <a:rPr lang="cs-CZ" sz="2400" b="1" smtClean="0"/>
              <a:t>Rostlinné buňky, které mají stejný tvar se nazývají……..</a:t>
            </a:r>
          </a:p>
          <a:p>
            <a:pPr eaLnBrk="1" hangingPunct="1"/>
            <a:r>
              <a:rPr lang="cs-CZ" sz="2400" b="1" smtClean="0"/>
              <a:t>Živočišné buňky, které mají stejný tvar se nazývají………</a:t>
            </a:r>
          </a:p>
        </p:txBody>
      </p:sp>
      <p:sp>
        <p:nvSpPr>
          <p:cNvPr id="22531" name="Rectangle 5"/>
          <p:cNvSpPr>
            <a:spLocks noGrp="1" noChangeArrowheads="1"/>
          </p:cNvSpPr>
          <p:nvPr>
            <p:ph type="body" sz="half" idx="2"/>
          </p:nvPr>
        </p:nvSpPr>
        <p:spPr/>
        <p:txBody>
          <a:bodyPr/>
          <a:lstStyle/>
          <a:p>
            <a:pPr eaLnBrk="1" hangingPunct="1"/>
            <a:r>
              <a:rPr lang="cs-CZ" b="1" smtClean="0"/>
              <a:t>Johan Gregor Mendel</a:t>
            </a:r>
          </a:p>
          <a:p>
            <a:pPr eaLnBrk="1" hangingPunct="1"/>
            <a:r>
              <a:rPr lang="cs-CZ" b="1" smtClean="0"/>
              <a:t>Jan Evangelista Purkyně</a:t>
            </a:r>
          </a:p>
          <a:p>
            <a:pPr eaLnBrk="1" hangingPunct="1"/>
            <a:r>
              <a:rPr lang="cs-CZ" b="1" smtClean="0"/>
              <a:t>tkáně</a:t>
            </a:r>
          </a:p>
          <a:p>
            <a:pPr eaLnBrk="1" hangingPunct="1"/>
            <a:r>
              <a:rPr lang="cs-CZ" b="1" smtClean="0"/>
              <a:t>pletiva</a:t>
            </a:r>
          </a:p>
          <a:p>
            <a:pPr eaLnBrk="1" hangingPunct="1"/>
            <a:r>
              <a:rPr lang="cs-CZ" b="1" smtClean="0"/>
              <a:t>buněk</a:t>
            </a:r>
          </a:p>
          <a:p>
            <a:pPr eaLnBrk="1" hangingPunct="1"/>
            <a:r>
              <a:rPr lang="cs-CZ" b="1" smtClean="0"/>
              <a:t>kůže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Rectangle 3"/>
          <p:cNvSpPr>
            <a:spLocks noGrp="1" noChangeArrowheads="1"/>
          </p:cNvSpPr>
          <p:nvPr>
            <p:ph type="body" sz="half" idx="1"/>
          </p:nvPr>
        </p:nvSpPr>
        <p:spPr>
          <a:solidFill>
            <a:srgbClr val="C0DEC6"/>
          </a:solidFill>
        </p:spPr>
        <p:txBody>
          <a:bodyPr/>
          <a:lstStyle/>
          <a:p>
            <a:pPr eaLnBrk="1" hangingPunct="1"/>
            <a:r>
              <a:rPr lang="cs-CZ" sz="2400" b="1" smtClean="0"/>
              <a:t>Objevitel buňky byl…..</a:t>
            </a:r>
          </a:p>
          <a:p>
            <a:pPr eaLnBrk="1" hangingPunct="1"/>
            <a:r>
              <a:rPr lang="cs-CZ" sz="2400" b="1" smtClean="0"/>
              <a:t>Těla všech živých organismů se skládají z </a:t>
            </a:r>
          </a:p>
          <a:p>
            <a:pPr eaLnBrk="1" hangingPunct="1"/>
            <a:r>
              <a:rPr lang="cs-CZ" sz="2400" b="1" smtClean="0"/>
              <a:t>Rostlinné buňky, které mají stejný tvar se nazývají……..</a:t>
            </a:r>
          </a:p>
          <a:p>
            <a:pPr eaLnBrk="1" hangingPunct="1"/>
            <a:r>
              <a:rPr lang="cs-CZ" sz="2400" b="1" smtClean="0"/>
              <a:t>Živočišné buňky, které mají stejný tvar se nazývají………</a:t>
            </a:r>
          </a:p>
        </p:txBody>
      </p:sp>
      <p:sp>
        <p:nvSpPr>
          <p:cNvPr id="23554" name="Rectangle 4"/>
          <p:cNvSpPr>
            <a:spLocks noGrp="1" noChangeArrowheads="1"/>
          </p:cNvSpPr>
          <p:nvPr>
            <p:ph type="body" sz="half" idx="2"/>
          </p:nvPr>
        </p:nvSpPr>
        <p:spPr/>
        <p:txBody>
          <a:bodyPr/>
          <a:lstStyle/>
          <a:p>
            <a:pPr eaLnBrk="1" hangingPunct="1"/>
            <a:r>
              <a:rPr lang="cs-CZ" b="1" smtClean="0"/>
              <a:t>Johan Gregor Mendel</a:t>
            </a:r>
          </a:p>
          <a:p>
            <a:pPr eaLnBrk="1" hangingPunct="1"/>
            <a:r>
              <a:rPr lang="cs-CZ" b="1" smtClean="0">
                <a:solidFill>
                  <a:srgbClr val="FF0066"/>
                </a:solidFill>
              </a:rPr>
              <a:t>Jan Evangelista Purkyně</a:t>
            </a:r>
          </a:p>
          <a:p>
            <a:pPr eaLnBrk="1" hangingPunct="1"/>
            <a:r>
              <a:rPr lang="cs-CZ" b="1" smtClean="0">
                <a:solidFill>
                  <a:srgbClr val="FF0066"/>
                </a:solidFill>
              </a:rPr>
              <a:t>tkáně</a:t>
            </a:r>
          </a:p>
          <a:p>
            <a:pPr eaLnBrk="1" hangingPunct="1"/>
            <a:r>
              <a:rPr lang="cs-CZ" b="1" smtClean="0">
                <a:solidFill>
                  <a:srgbClr val="FF0066"/>
                </a:solidFill>
              </a:rPr>
              <a:t>pletiva</a:t>
            </a:r>
          </a:p>
          <a:p>
            <a:pPr eaLnBrk="1" hangingPunct="1"/>
            <a:r>
              <a:rPr lang="cs-CZ" b="1" smtClean="0">
                <a:solidFill>
                  <a:srgbClr val="FF0066"/>
                </a:solidFill>
              </a:rPr>
              <a:t>buněk</a:t>
            </a:r>
          </a:p>
          <a:p>
            <a:pPr eaLnBrk="1" hangingPunct="1"/>
            <a:r>
              <a:rPr lang="cs-CZ" b="1" smtClean="0"/>
              <a:t>kůže</a:t>
            </a:r>
          </a:p>
        </p:txBody>
      </p:sp>
      <p:sp>
        <p:nvSpPr>
          <p:cNvPr id="23555" name="Line 6"/>
          <p:cNvSpPr>
            <a:spLocks noChangeShapeType="1"/>
          </p:cNvSpPr>
          <p:nvPr/>
        </p:nvSpPr>
        <p:spPr bwMode="auto">
          <a:xfrm>
            <a:off x="3708400" y="1773238"/>
            <a:ext cx="1150938" cy="10795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23556" name="Line 7"/>
          <p:cNvSpPr>
            <a:spLocks noChangeShapeType="1"/>
          </p:cNvSpPr>
          <p:nvPr/>
        </p:nvSpPr>
        <p:spPr bwMode="auto">
          <a:xfrm>
            <a:off x="4284663" y="2708275"/>
            <a:ext cx="503237" cy="208915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23557" name="Line 9"/>
          <p:cNvSpPr>
            <a:spLocks noChangeShapeType="1"/>
          </p:cNvSpPr>
          <p:nvPr/>
        </p:nvSpPr>
        <p:spPr bwMode="auto">
          <a:xfrm>
            <a:off x="2627313" y="3789363"/>
            <a:ext cx="2160587" cy="50323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23558" name="Line 10"/>
          <p:cNvSpPr>
            <a:spLocks noChangeShapeType="1"/>
          </p:cNvSpPr>
          <p:nvPr/>
        </p:nvSpPr>
        <p:spPr bwMode="auto">
          <a:xfrm flipV="1">
            <a:off x="3203575" y="3716338"/>
            <a:ext cx="1655763" cy="144145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C0DEC6"/>
          </a:solidFill>
        </p:spPr>
        <p:txBody>
          <a:bodyPr/>
          <a:lstStyle/>
          <a:p>
            <a:pPr eaLnBrk="1" hangingPunct="1"/>
            <a:r>
              <a:rPr lang="cs-CZ" sz="2800" b="1" smtClean="0"/>
              <a:t>Doplň věty správnými slovy</a:t>
            </a:r>
          </a:p>
        </p:txBody>
      </p:sp>
      <p:sp>
        <p:nvSpPr>
          <p:cNvPr id="24578" name="Rectangle 4"/>
          <p:cNvSpPr>
            <a:spLocks noGrp="1" noChangeArrowheads="1"/>
          </p:cNvSpPr>
          <p:nvPr>
            <p:ph type="body" sz="half" idx="1"/>
          </p:nvPr>
        </p:nvSpPr>
        <p:spPr>
          <a:solidFill>
            <a:srgbClr val="C0DEC6"/>
          </a:solidFill>
        </p:spPr>
        <p:txBody>
          <a:bodyPr/>
          <a:lstStyle/>
          <a:p>
            <a:pPr eaLnBrk="1" hangingPunct="1"/>
            <a:r>
              <a:rPr lang="cs-CZ" sz="2000" b="1" smtClean="0"/>
              <a:t>Dělením buňky vzniknou…..</a:t>
            </a:r>
          </a:p>
          <a:p>
            <a:pPr eaLnBrk="1" hangingPunct="1"/>
            <a:r>
              <a:rPr lang="cs-CZ" sz="2000" b="1" smtClean="0"/>
              <a:t>Schopnost rodičů předávat svým potomkům  vlastnosti se nazývá…..</a:t>
            </a:r>
          </a:p>
          <a:p>
            <a:pPr eaLnBrk="1" hangingPunct="1"/>
            <a:r>
              <a:rPr lang="cs-CZ" sz="2000" b="1" smtClean="0"/>
              <a:t>Dědičností a proměnlivostí se zabývá……</a:t>
            </a:r>
          </a:p>
          <a:p>
            <a:pPr eaLnBrk="1" hangingPunct="1"/>
            <a:r>
              <a:rPr lang="cs-CZ" sz="2000" b="1" smtClean="0"/>
              <a:t>Zakladatelem genetiky byl….</a:t>
            </a:r>
          </a:p>
          <a:p>
            <a:pPr eaLnBrk="1" hangingPunct="1"/>
            <a:r>
              <a:rPr lang="cs-CZ" sz="2000" b="1" smtClean="0"/>
              <a:t>Při pohlavním rozmnožování dochází ke spojení……</a:t>
            </a:r>
          </a:p>
        </p:txBody>
      </p:sp>
      <p:sp>
        <p:nvSpPr>
          <p:cNvPr id="24579" name="Rectangle 5"/>
          <p:cNvSpPr>
            <a:spLocks noGrp="1" noChangeArrowheads="1"/>
          </p:cNvSpPr>
          <p:nvPr>
            <p:ph type="body" sz="half" idx="2"/>
          </p:nvPr>
        </p:nvSpPr>
        <p:spPr/>
        <p:txBody>
          <a:bodyPr/>
          <a:lstStyle/>
          <a:p>
            <a:pPr eaLnBrk="1" hangingPunct="1"/>
            <a:r>
              <a:rPr lang="cs-CZ" sz="2400" b="1" smtClean="0"/>
              <a:t>Johan Gregor Mendel</a:t>
            </a:r>
          </a:p>
          <a:p>
            <a:pPr eaLnBrk="1" hangingPunct="1"/>
            <a:r>
              <a:rPr lang="cs-CZ" sz="2400" b="1" smtClean="0"/>
              <a:t>Jan Evangelista Purkyně</a:t>
            </a:r>
          </a:p>
          <a:p>
            <a:pPr eaLnBrk="1" hangingPunct="1"/>
            <a:r>
              <a:rPr lang="cs-CZ" sz="2400" b="1" smtClean="0"/>
              <a:t>3 nové buňky dceřinné</a:t>
            </a:r>
          </a:p>
          <a:p>
            <a:pPr eaLnBrk="1" hangingPunct="1"/>
            <a:r>
              <a:rPr lang="cs-CZ" sz="2400" b="1" smtClean="0"/>
              <a:t>2 nové buňky dceřinné</a:t>
            </a:r>
          </a:p>
          <a:p>
            <a:pPr eaLnBrk="1" hangingPunct="1"/>
            <a:r>
              <a:rPr lang="cs-CZ" sz="2400" b="1" smtClean="0"/>
              <a:t>dědičnost</a:t>
            </a:r>
          </a:p>
          <a:p>
            <a:pPr eaLnBrk="1" hangingPunct="1"/>
            <a:r>
              <a:rPr lang="cs-CZ" sz="2400" b="1" smtClean="0"/>
              <a:t>genetika</a:t>
            </a:r>
          </a:p>
          <a:p>
            <a:pPr eaLnBrk="1" hangingPunct="1"/>
            <a:r>
              <a:rPr lang="cs-CZ" sz="2400" b="1" smtClean="0"/>
              <a:t>2 pohlavních buněk</a:t>
            </a:r>
          </a:p>
          <a:p>
            <a:pPr eaLnBrk="1" hangingPunct="1"/>
            <a:r>
              <a:rPr lang="cs-CZ" sz="2400" b="1" smtClean="0"/>
              <a:t>4 pohlavních buněk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Rectangle 3"/>
          <p:cNvSpPr>
            <a:spLocks noGrp="1" noChangeArrowheads="1"/>
          </p:cNvSpPr>
          <p:nvPr>
            <p:ph type="body" sz="half" idx="1"/>
          </p:nvPr>
        </p:nvSpPr>
        <p:spPr>
          <a:solidFill>
            <a:srgbClr val="C0DEC6"/>
          </a:solidFill>
        </p:spPr>
        <p:txBody>
          <a:bodyPr/>
          <a:lstStyle/>
          <a:p>
            <a:pPr eaLnBrk="1" hangingPunct="1"/>
            <a:r>
              <a:rPr lang="cs-CZ" sz="2000" b="1" smtClean="0"/>
              <a:t>Dělením buňky vzniknou…..</a:t>
            </a:r>
          </a:p>
          <a:p>
            <a:pPr eaLnBrk="1" hangingPunct="1"/>
            <a:r>
              <a:rPr lang="cs-CZ" sz="2000" b="1" smtClean="0"/>
              <a:t>Schopnost rodičů předávat svým potomkům  vlastnosti se nazývá…..</a:t>
            </a:r>
          </a:p>
          <a:p>
            <a:pPr eaLnBrk="1" hangingPunct="1"/>
            <a:r>
              <a:rPr lang="cs-CZ" sz="2000" b="1" smtClean="0"/>
              <a:t>Dědičností a proměnlivostí se zabývá……</a:t>
            </a:r>
          </a:p>
          <a:p>
            <a:pPr eaLnBrk="1" hangingPunct="1"/>
            <a:r>
              <a:rPr lang="cs-CZ" sz="2000" b="1" smtClean="0"/>
              <a:t>Zakladatelem genetiky byl….</a:t>
            </a:r>
          </a:p>
          <a:p>
            <a:pPr eaLnBrk="1" hangingPunct="1"/>
            <a:r>
              <a:rPr lang="cs-CZ" sz="2000" b="1" smtClean="0"/>
              <a:t>Při pohlavním rozmnožování dochází ke spojení……</a:t>
            </a:r>
          </a:p>
        </p:txBody>
      </p:sp>
      <p:sp>
        <p:nvSpPr>
          <p:cNvPr id="25602" name="Rectangle 4"/>
          <p:cNvSpPr>
            <a:spLocks noGrp="1" noChangeArrowheads="1"/>
          </p:cNvSpPr>
          <p:nvPr>
            <p:ph type="body" sz="half" idx="2"/>
          </p:nvPr>
        </p:nvSpPr>
        <p:spPr/>
        <p:txBody>
          <a:bodyPr/>
          <a:lstStyle/>
          <a:p>
            <a:pPr eaLnBrk="1" hangingPunct="1"/>
            <a:r>
              <a:rPr lang="cs-CZ" sz="2400" b="1" smtClean="0">
                <a:solidFill>
                  <a:srgbClr val="FF0066"/>
                </a:solidFill>
              </a:rPr>
              <a:t>Johan Gregor Mendel</a:t>
            </a:r>
          </a:p>
          <a:p>
            <a:pPr eaLnBrk="1" hangingPunct="1"/>
            <a:r>
              <a:rPr lang="cs-CZ" sz="2400" b="1" smtClean="0"/>
              <a:t>Jan Evangelista Purkyně</a:t>
            </a:r>
          </a:p>
          <a:p>
            <a:pPr eaLnBrk="1" hangingPunct="1"/>
            <a:r>
              <a:rPr lang="cs-CZ" sz="2400" b="1" smtClean="0"/>
              <a:t>3 nové buňky dceřinné</a:t>
            </a:r>
          </a:p>
          <a:p>
            <a:pPr eaLnBrk="1" hangingPunct="1"/>
            <a:r>
              <a:rPr lang="cs-CZ" sz="2400" b="1" smtClean="0">
                <a:solidFill>
                  <a:srgbClr val="FF0066"/>
                </a:solidFill>
              </a:rPr>
              <a:t>2 nové buňky dceřinné</a:t>
            </a:r>
          </a:p>
          <a:p>
            <a:pPr eaLnBrk="1" hangingPunct="1"/>
            <a:r>
              <a:rPr lang="cs-CZ" sz="2400" b="1" smtClean="0">
                <a:solidFill>
                  <a:srgbClr val="FF0066"/>
                </a:solidFill>
              </a:rPr>
              <a:t>dědičnost</a:t>
            </a:r>
          </a:p>
          <a:p>
            <a:pPr eaLnBrk="1" hangingPunct="1"/>
            <a:r>
              <a:rPr lang="cs-CZ" sz="2400" b="1" smtClean="0">
                <a:solidFill>
                  <a:srgbClr val="FF0066"/>
                </a:solidFill>
              </a:rPr>
              <a:t>genetika</a:t>
            </a:r>
          </a:p>
          <a:p>
            <a:pPr eaLnBrk="1" hangingPunct="1"/>
            <a:r>
              <a:rPr lang="cs-CZ" sz="2400" b="1" smtClean="0">
                <a:solidFill>
                  <a:srgbClr val="FF0066"/>
                </a:solidFill>
              </a:rPr>
              <a:t>2 pohlavních buněk</a:t>
            </a:r>
          </a:p>
          <a:p>
            <a:pPr eaLnBrk="1" hangingPunct="1"/>
            <a:r>
              <a:rPr lang="cs-CZ" sz="2400" b="1" smtClean="0"/>
              <a:t>4 pohlavních buněk</a:t>
            </a:r>
          </a:p>
        </p:txBody>
      </p:sp>
      <p:sp>
        <p:nvSpPr>
          <p:cNvPr id="25603" name="Line 6"/>
          <p:cNvSpPr>
            <a:spLocks noChangeShapeType="1"/>
          </p:cNvSpPr>
          <p:nvPr/>
        </p:nvSpPr>
        <p:spPr bwMode="auto">
          <a:xfrm>
            <a:off x="3995738" y="1773238"/>
            <a:ext cx="792162" cy="18002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25604" name="Line 7"/>
          <p:cNvSpPr>
            <a:spLocks noChangeShapeType="1"/>
          </p:cNvSpPr>
          <p:nvPr/>
        </p:nvSpPr>
        <p:spPr bwMode="auto">
          <a:xfrm>
            <a:off x="2484438" y="2781300"/>
            <a:ext cx="2303462" cy="12239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25605" name="Line 8"/>
          <p:cNvSpPr>
            <a:spLocks noChangeShapeType="1"/>
          </p:cNvSpPr>
          <p:nvPr/>
        </p:nvSpPr>
        <p:spPr bwMode="auto">
          <a:xfrm>
            <a:off x="2268538" y="3500438"/>
            <a:ext cx="2590800" cy="9366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25606" name="Line 9"/>
          <p:cNvSpPr>
            <a:spLocks noChangeShapeType="1"/>
          </p:cNvSpPr>
          <p:nvPr/>
        </p:nvSpPr>
        <p:spPr bwMode="auto">
          <a:xfrm flipV="1">
            <a:off x="4140200" y="1844675"/>
            <a:ext cx="647700" cy="20161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25607" name="Line 10"/>
          <p:cNvSpPr>
            <a:spLocks noChangeShapeType="1"/>
          </p:cNvSpPr>
          <p:nvPr/>
        </p:nvSpPr>
        <p:spPr bwMode="auto">
          <a:xfrm>
            <a:off x="3419475" y="4437063"/>
            <a:ext cx="1368425" cy="3603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cs-CZ" sz="2000" b="1" smtClean="0"/>
              <a:t>Citace a zdroje:</a:t>
            </a:r>
          </a:p>
          <a:p>
            <a:pPr eaLnBrk="1" hangingPunct="1">
              <a:buFontTx/>
              <a:buNone/>
            </a:pPr>
            <a:r>
              <a:rPr lang="cs-CZ" sz="1800" smtClean="0"/>
              <a:t>Ilustrace: www.office.microsoft.com</a:t>
            </a:r>
          </a:p>
          <a:p>
            <a:pPr eaLnBrk="1" hangingPunct="1">
              <a:buFontTx/>
              <a:buNone/>
            </a:pPr>
            <a:r>
              <a:rPr lang="cs-CZ" sz="1800" smtClean="0"/>
              <a:t>Text</a:t>
            </a:r>
          </a:p>
          <a:p>
            <a:pPr eaLnBrk="1" hangingPunct="1">
              <a:buFontTx/>
              <a:buNone/>
            </a:pPr>
            <a:r>
              <a:rPr lang="cs-CZ" sz="1800" smtClean="0"/>
              <a:t>Skýbová, Jana. Obecný přírodopis. Praha: Septima, 2008.Složení a struktura živých soustav,s.11-18</a:t>
            </a:r>
            <a:r>
              <a:rPr lang="cs-CZ" sz="2000" smtClean="0"/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28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28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139</TotalTime>
  <Words>428</Words>
  <Application>Microsoft Office PowerPoint</Application>
  <PresentationFormat>On-screen Show (4:3)</PresentationFormat>
  <Paragraphs>98</Paragraphs>
  <Slides>12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5" baseType="lpstr">
      <vt:lpstr>Arial</vt:lpstr>
      <vt:lpstr>Calibri</vt:lpstr>
      <vt:lpstr>Výchozí návrh</vt:lpstr>
      <vt:lpstr>Snímek 1</vt:lpstr>
      <vt:lpstr>Anotace: Buňka, rozmnožování, základy dědičnosti</vt:lpstr>
      <vt:lpstr>Buňka</vt:lpstr>
      <vt:lpstr>Pletiva, tkáně, orgány a orgánové soustavy</vt:lpstr>
      <vt:lpstr>Rozmnožování organismů</vt:lpstr>
      <vt:lpstr>Základy dědičnosti</vt:lpstr>
      <vt:lpstr>Význam dědičnosti</vt:lpstr>
      <vt:lpstr>Doplň věty správnými slovy</vt:lpstr>
      <vt:lpstr>Snímek 9</vt:lpstr>
      <vt:lpstr>Doplň věty správnými slovy</vt:lpstr>
      <vt:lpstr>Snímek 11</vt:lpstr>
      <vt:lpstr>Snímek 12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COMFOR</dc:creator>
  <cp:lastModifiedBy>COMFOR</cp:lastModifiedBy>
  <cp:revision>4</cp:revision>
  <dcterms:created xsi:type="dcterms:W3CDTF">2013-05-05T16:34:26Z</dcterms:created>
  <dcterms:modified xsi:type="dcterms:W3CDTF">2013-05-23T16:40:31Z</dcterms:modified>
</cp:coreProperties>
</file>