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5" r:id="rId2"/>
    <p:sldId id="266" r:id="rId3"/>
    <p:sldId id="267" r:id="rId4"/>
    <p:sldId id="269" r:id="rId5"/>
    <p:sldId id="268" r:id="rId6"/>
    <p:sldId id="270" r:id="rId7"/>
    <p:sldId id="271" r:id="rId8"/>
    <p:sldId id="273" r:id="rId9"/>
    <p:sldId id="272" r:id="rId10"/>
    <p:sldId id="27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432" y="14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23.5.2013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23.5.2013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23.5.2013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23.5.2013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23.5.2013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23.5.2013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23.5.2013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23.5.2013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23.5.2013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23.5.2013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23.5.2013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26A1291-BA7E-4757-A758-3B088B6A6732}" type="datetimeFigureOut">
              <a:rPr lang="cs-CZ" smtClean="0"/>
              <a:t>23.5.2013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153782F-8DA6-40E3-92AE-3E897E0CE40D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meteopress.cz/#sm=1-5-0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teopress.cz/#sm=1-5-0" TargetMode="External"/><Relationship Id="rId2" Type="http://schemas.openxmlformats.org/officeDocument/2006/relationships/hyperlink" Target="http://www.gify.nou.cz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6958859"/>
              </p:ext>
            </p:extLst>
          </p:nvPr>
        </p:nvGraphicFramePr>
        <p:xfrm>
          <a:off x="647564" y="1412776"/>
          <a:ext cx="7848872" cy="5071219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2362726"/>
                <a:gridCol w="5486146"/>
              </a:tblGrid>
              <a:tr h="41599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EU_32_sada 2_07_PV_Počasí-koloběh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lang="cs-CZ" sz="1100" baseline="0" dirty="0" err="1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vody_Duch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79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Název školy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Střední škola, Základní škola a Mateřská škola, Karviná, p. o.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81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Autor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Duchová Renáta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9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Prezentace seznamuje</a:t>
                      </a: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žáky s pojmem počasí a vysvětluje koloběh vody v přírodě.</a:t>
                      </a:r>
                      <a:endParaRPr kumimoji="0" lang="cs-CZ" sz="1100" kern="120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Vzdělávací oblast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Člověk a příroda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Předmět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Přírodní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vědy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Tematická oblast/téma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Základy zeměpisu/Počasí</a:t>
                      </a:r>
                      <a:endParaRPr lang="cs-CZ" sz="1100" dirty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64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Výsledky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Identifikovat </a:t>
                      </a:r>
                      <a:r>
                        <a:rPr kumimoji="0" lang="cs-CZ" sz="1100" kern="120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pojem počasí.</a:t>
                      </a:r>
                      <a:endParaRPr kumimoji="0" lang="cs-CZ" sz="1100" kern="120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1995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Klíčová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slova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Koloběh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vody, počasí, duha.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Druh učebního materiálu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PPT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prezentace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Typ 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Střední vzdělávání,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1.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ročník Praktické školy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dvouleté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Ověřeno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Datum:23.5</a:t>
                      </a:r>
                      <a:r>
                        <a:rPr lang="cs-CZ" sz="1100" baseline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. 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2013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                        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Třída: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I.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PRŠ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2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5947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Zdroj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0648"/>
            <a:ext cx="5261767" cy="864096"/>
          </a:xfrm>
          <a:prstGeom prst="rect">
            <a:avLst/>
          </a:prstGeom>
          <a:noFill/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153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2640983"/>
            <a:ext cx="71637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66"/>
                </a:solidFill>
              </a:rPr>
              <a:t>Počasí - koloběh vody</a:t>
            </a:r>
            <a:endParaRPr lang="cs-CZ" b="1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92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16512" y="1916832"/>
            <a:ext cx="80648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 smtClean="0"/>
          </a:p>
          <a:p>
            <a:pPr marL="342900" indent="-342900">
              <a:buFontTx/>
              <a:buChar char="-"/>
            </a:pPr>
            <a:r>
              <a:rPr lang="cs-CZ" sz="2400" dirty="0" smtClean="0"/>
              <a:t>je okamžitý stav v ovzduší na určitém místě</a:t>
            </a:r>
          </a:p>
          <a:p>
            <a:pPr marL="342900" indent="-342900">
              <a:buFontTx/>
              <a:buChar char="-"/>
            </a:pPr>
            <a:endParaRPr lang="cs-CZ" sz="2400" dirty="0" smtClean="0"/>
          </a:p>
          <a:p>
            <a:pPr marL="342900" indent="-342900">
              <a:buFontTx/>
              <a:buChar char="-"/>
            </a:pPr>
            <a:r>
              <a:rPr lang="cs-CZ" sz="2400" dirty="0" smtClean="0"/>
              <a:t>je proměnlivé</a:t>
            </a:r>
          </a:p>
          <a:p>
            <a:pPr marL="342900" indent="-342900">
              <a:buFontTx/>
              <a:buChar char="-"/>
            </a:pPr>
            <a:endParaRPr lang="cs-CZ" sz="2400" dirty="0" smtClean="0"/>
          </a:p>
          <a:p>
            <a:r>
              <a:rPr lang="cs-CZ" sz="2400" dirty="0" smtClean="0"/>
              <a:t>-   určuje ho teplota vzduchu, stav oblačnosti, síla větru,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sluneční svit atd.</a:t>
            </a:r>
          </a:p>
          <a:p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839938" y="622682"/>
            <a:ext cx="11760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66"/>
                </a:solidFill>
              </a:rPr>
              <a:t>Počasí</a:t>
            </a:r>
            <a:endParaRPr lang="cs-CZ" sz="2800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290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820" y="561332"/>
            <a:ext cx="2315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66"/>
                </a:solidFill>
              </a:rPr>
              <a:t>Koloběh vody</a:t>
            </a:r>
            <a:endParaRPr lang="cs-CZ" sz="2800" dirty="0">
              <a:solidFill>
                <a:srgbClr val="FF0066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1568434"/>
            <a:ext cx="64766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/>
              <a:t>Slunce ohřívá světové oceány, moře a řeky.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5917" y="2188801"/>
            <a:ext cx="77823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/>
              <a:t>Voda se tímto odpařuje a vodní pára stoupá vzhůru, </a:t>
            </a:r>
          </a:p>
          <a:p>
            <a:r>
              <a:rPr lang="cs-CZ" sz="2400" dirty="0" smtClean="0"/>
              <a:t>    kde se ochlazuje a mění na kapičky vody.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4382" y="3243446"/>
            <a:ext cx="47596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/>
              <a:t>Miliardy kapiček vytváří oblak.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9432" y="4077071"/>
            <a:ext cx="798167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/>
              <a:t>Kapičky se zvětšují, dokud nejsou tak velké, že už se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ve vzduchu neudrží a jako déšť se vracejí na zemský </a:t>
            </a:r>
          </a:p>
          <a:p>
            <a:r>
              <a:rPr lang="cs-CZ" sz="2400" dirty="0" smtClean="0"/>
              <a:t>    povrch.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078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Balonová\AppData\Local\Microsoft\Windows\Temporary Internet Files\Content.IE5\0R7CXZ58\MC90042968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49080"/>
            <a:ext cx="8640960" cy="243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22" y="-1"/>
            <a:ext cx="4695825" cy="15716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39" y="840596"/>
            <a:ext cx="2323278" cy="1724308"/>
          </a:xfrm>
          <a:prstGeom prst="rect">
            <a:avLst/>
          </a:prstGeom>
        </p:spPr>
      </p:pic>
      <p:sp>
        <p:nvSpPr>
          <p:cNvPr id="5" name="Šipka dolů 4"/>
          <p:cNvSpPr/>
          <p:nvPr/>
        </p:nvSpPr>
        <p:spPr>
          <a:xfrm rot="10800000">
            <a:off x="1691680" y="4005064"/>
            <a:ext cx="288032" cy="194421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lů 11"/>
          <p:cNvSpPr/>
          <p:nvPr/>
        </p:nvSpPr>
        <p:spPr>
          <a:xfrm rot="10800000">
            <a:off x="2346102" y="2564904"/>
            <a:ext cx="288032" cy="194421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lů 12"/>
          <p:cNvSpPr/>
          <p:nvPr/>
        </p:nvSpPr>
        <p:spPr>
          <a:xfrm rot="10800000">
            <a:off x="2771800" y="3789040"/>
            <a:ext cx="288032" cy="194421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980728"/>
            <a:ext cx="3201887" cy="237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8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492891"/>
            <a:ext cx="69331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66"/>
                </a:solidFill>
              </a:rPr>
              <a:t>Vodní pára ve vzduchu může být kromě </a:t>
            </a:r>
          </a:p>
          <a:p>
            <a:pPr algn="ctr"/>
            <a:r>
              <a:rPr lang="cs-CZ" sz="2800" b="1" dirty="0" smtClean="0">
                <a:solidFill>
                  <a:srgbClr val="FF0066"/>
                </a:solidFill>
              </a:rPr>
              <a:t>deště příčinou:</a:t>
            </a:r>
            <a:endParaRPr lang="cs-CZ" sz="2800" b="1" dirty="0">
              <a:solidFill>
                <a:srgbClr val="FF0066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7584" y="2204864"/>
            <a:ext cx="6992620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400" dirty="0" smtClean="0"/>
              <a:t>sněžení</a:t>
            </a:r>
            <a:r>
              <a:rPr lang="cs-CZ" sz="2800" dirty="0" smtClean="0"/>
              <a:t> </a:t>
            </a:r>
            <a:r>
              <a:rPr lang="cs-CZ" sz="2400" dirty="0" smtClean="0"/>
              <a:t>(při nízké teplotě)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mlhy (na povrchu je chladněji než ve vzduchu)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krupobití (kroupy jsou ledové kuličky)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rosa (padá po nočním ochlazení vzduchu)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19586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11937" y="529515"/>
            <a:ext cx="68227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66"/>
                </a:solidFill>
              </a:rPr>
              <a:t>Co můžeme spatřit na obloze když prší </a:t>
            </a:r>
          </a:p>
          <a:p>
            <a:pPr algn="ctr"/>
            <a:r>
              <a:rPr lang="cs-CZ" sz="2800" b="1" dirty="0" smtClean="0">
                <a:solidFill>
                  <a:srgbClr val="FF0066"/>
                </a:solidFill>
              </a:rPr>
              <a:t>a svítí slunce?</a:t>
            </a:r>
            <a:endParaRPr lang="cs-CZ" sz="2800" b="1" dirty="0">
              <a:solidFill>
                <a:srgbClr val="FF0066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3608" y="4590256"/>
            <a:ext cx="3539360" cy="1310877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806547" y="2482963"/>
            <a:ext cx="16738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chemeClr val="bg2">
                    <a:lumMod val="25000"/>
                  </a:schemeClr>
                </a:solidFill>
              </a:rPr>
              <a:t>Duhu</a:t>
            </a:r>
            <a:endParaRPr lang="cs-CZ" sz="48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02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83111" y="620688"/>
            <a:ext cx="10310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66"/>
                </a:solidFill>
              </a:rPr>
              <a:t>Duha</a:t>
            </a:r>
            <a:endParaRPr lang="cs-CZ" sz="2800" b="1" dirty="0">
              <a:solidFill>
                <a:srgbClr val="FF0066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2204864"/>
            <a:ext cx="858119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Duha se objevuje, když při deštivém počasí svítí slunce.</a:t>
            </a:r>
          </a:p>
          <a:p>
            <a:r>
              <a:rPr lang="cs-CZ" sz="2400" dirty="0" smtClean="0"/>
              <a:t>Můžete ji vidět, když stojíte zády ke slunci a jeho paprsky </a:t>
            </a:r>
          </a:p>
          <a:p>
            <a:r>
              <a:rPr lang="cs-CZ" sz="2400" dirty="0" smtClean="0"/>
              <a:t>dopadají na kapky deště před vámi.</a:t>
            </a:r>
          </a:p>
          <a:p>
            <a:endParaRPr lang="cs-CZ" sz="2400" dirty="0"/>
          </a:p>
          <a:p>
            <a:r>
              <a:rPr lang="cs-CZ" sz="2400" dirty="0" smtClean="0"/>
              <a:t>Světlo se přitom rozkládá na </a:t>
            </a:r>
            <a:r>
              <a:rPr lang="cs-CZ" sz="2400" b="1" dirty="0" smtClean="0">
                <a:solidFill>
                  <a:srgbClr val="FF0000"/>
                </a:solidFill>
              </a:rPr>
              <a:t>červenou,</a:t>
            </a:r>
            <a:r>
              <a:rPr lang="cs-CZ" sz="2400" b="1" dirty="0" smtClean="0">
                <a:solidFill>
                  <a:schemeClr val="accent5"/>
                </a:solidFill>
              </a:rPr>
              <a:t> oranžovou, </a:t>
            </a:r>
            <a:r>
              <a:rPr lang="cs-CZ" sz="2400" b="1" dirty="0" smtClean="0">
                <a:solidFill>
                  <a:srgbClr val="FFFF00"/>
                </a:solidFill>
              </a:rPr>
              <a:t>žlutou, </a:t>
            </a:r>
          </a:p>
          <a:p>
            <a:r>
              <a:rPr lang="cs-CZ" sz="2400" b="1" dirty="0" smtClean="0">
                <a:solidFill>
                  <a:srgbClr val="00B050"/>
                </a:solidFill>
              </a:rPr>
              <a:t>zelenou, </a:t>
            </a:r>
            <a:r>
              <a:rPr lang="cs-CZ" sz="2400" b="1" dirty="0" smtClean="0">
                <a:solidFill>
                  <a:srgbClr val="00B0F0"/>
                </a:solidFill>
              </a:rPr>
              <a:t>světle modrou, </a:t>
            </a:r>
            <a:r>
              <a:rPr lang="cs-CZ" sz="2400" b="1" dirty="0" smtClean="0">
                <a:solidFill>
                  <a:srgbClr val="002060"/>
                </a:solidFill>
              </a:rPr>
              <a:t>tmavě modrou </a:t>
            </a:r>
            <a:r>
              <a:rPr lang="cs-CZ" sz="2400" dirty="0" smtClean="0"/>
              <a:t>a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7030A0"/>
                </a:solidFill>
              </a:rPr>
              <a:t>fialovou </a:t>
            </a:r>
            <a:r>
              <a:rPr lang="cs-CZ" sz="2400" dirty="0" smtClean="0"/>
              <a:t>barvu.</a:t>
            </a:r>
            <a:r>
              <a:rPr lang="cs-CZ" sz="2400" dirty="0" smtClean="0">
                <a:solidFill>
                  <a:srgbClr val="002060"/>
                </a:solidFill>
              </a:rPr>
              <a:t>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8933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940863" y="901694"/>
            <a:ext cx="51764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Chcete vědět, jaké nás čeká počasí?</a:t>
            </a:r>
          </a:p>
          <a:p>
            <a:pPr algn="ctr"/>
            <a:r>
              <a:rPr lang="cs-CZ" sz="2400" dirty="0" smtClean="0"/>
              <a:t>Podívejte se na předpověď. </a:t>
            </a:r>
            <a:endParaRPr lang="cs-CZ" sz="2400" dirty="0"/>
          </a:p>
        </p:txBody>
      </p:sp>
      <p:pic>
        <p:nvPicPr>
          <p:cNvPr id="2052" name="Picture 4" descr="C:\Users\Balonová\AppData\Local\Microsoft\Windows\Temporary Internet Files\Content.IE5\SJO185KR\MC900442129[1]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8109" y="3212976"/>
            <a:ext cx="2021924" cy="200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049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764704"/>
            <a:ext cx="555414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Použité zdroje:</a:t>
            </a:r>
          </a:p>
          <a:p>
            <a:endParaRPr lang="cs-CZ" sz="2400" dirty="0"/>
          </a:p>
          <a:p>
            <a:r>
              <a:rPr lang="en-US" sz="2400" dirty="0"/>
              <a:t>Microsoft PowerPoint – </a:t>
            </a:r>
            <a:r>
              <a:rPr lang="en-US" sz="2400" dirty="0" err="1" smtClean="0"/>
              <a:t>klipart</a:t>
            </a:r>
            <a:endParaRPr lang="en-US" sz="2400" dirty="0"/>
          </a:p>
          <a:p>
            <a:r>
              <a:rPr lang="en-US" sz="2400" dirty="0">
                <a:hlinkClick r:id="rId2"/>
              </a:rPr>
              <a:t>http://</a:t>
            </a:r>
            <a:r>
              <a:rPr lang="en-US" sz="2400" dirty="0" smtClean="0">
                <a:hlinkClick r:id="rId2"/>
              </a:rPr>
              <a:t>www.gify.nou.cz</a:t>
            </a:r>
            <a:endParaRPr lang="cs-CZ" sz="2400" dirty="0" smtClean="0"/>
          </a:p>
          <a:p>
            <a:r>
              <a:rPr lang="cs-CZ" sz="2400" dirty="0">
                <a:hlinkClick r:id="rId3"/>
              </a:rPr>
              <a:t>http://www.meteopress.cz/#</a:t>
            </a:r>
            <a:r>
              <a:rPr lang="cs-CZ" sz="2400" dirty="0" smtClean="0">
                <a:hlinkClick r:id="rId3"/>
              </a:rPr>
              <a:t>sm=1-5-0</a:t>
            </a:r>
            <a:endParaRPr lang="cs-CZ" sz="2400" dirty="0" smtClean="0"/>
          </a:p>
          <a:p>
            <a:endParaRPr lang="cs-CZ" sz="2400" dirty="0" smtClean="0"/>
          </a:p>
          <a:p>
            <a:endParaRPr lang="en-US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1504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374</TotalTime>
  <Words>258</Words>
  <Application>Microsoft Office PowerPoint</Application>
  <PresentationFormat>Předvádění na obrazovce (4:3)</PresentationFormat>
  <Paragraphs>85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Balonová</dc:creator>
  <cp:lastModifiedBy>Balonová</cp:lastModifiedBy>
  <cp:revision>35</cp:revision>
  <dcterms:created xsi:type="dcterms:W3CDTF">2013-05-04T17:52:33Z</dcterms:created>
  <dcterms:modified xsi:type="dcterms:W3CDTF">2013-05-23T18:50:04Z</dcterms:modified>
</cp:coreProperties>
</file>