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5" r:id="rId2"/>
    <p:sldId id="266" r:id="rId3"/>
    <p:sldId id="267" r:id="rId4"/>
    <p:sldId id="275" r:id="rId5"/>
    <p:sldId id="268" r:id="rId6"/>
    <p:sldId id="269" r:id="rId7"/>
    <p:sldId id="270" r:id="rId8"/>
    <p:sldId id="273" r:id="rId9"/>
    <p:sldId id="274" r:id="rId10"/>
    <p:sldId id="271" r:id="rId11"/>
    <p:sldId id="276" r:id="rId12"/>
    <p:sldId id="27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2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A1291-BA7E-4757-A758-3B088B6A6732}" type="datetimeFigureOut">
              <a:rPr lang="cs-CZ" smtClean="0"/>
              <a:t>23.5.2013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3782F-8DA6-40E3-92AE-3E897E0CE40D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A1291-BA7E-4757-A758-3B088B6A6732}" type="datetimeFigureOut">
              <a:rPr lang="cs-CZ" smtClean="0"/>
              <a:t>23.5.2013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3782F-8DA6-40E3-92AE-3E897E0CE40D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A1291-BA7E-4757-A758-3B088B6A6732}" type="datetimeFigureOut">
              <a:rPr lang="cs-CZ" smtClean="0"/>
              <a:t>23.5.2013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3782F-8DA6-40E3-92AE-3E897E0CE40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A1291-BA7E-4757-A758-3B088B6A6732}" type="datetimeFigureOut">
              <a:rPr lang="cs-CZ" smtClean="0"/>
              <a:t>23.5.2013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3782F-8DA6-40E3-92AE-3E897E0CE40D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A1291-BA7E-4757-A758-3B088B6A6732}" type="datetimeFigureOut">
              <a:rPr lang="cs-CZ" smtClean="0"/>
              <a:t>23.5.2013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3782F-8DA6-40E3-92AE-3E897E0CE40D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A1291-BA7E-4757-A758-3B088B6A6732}" type="datetimeFigureOut">
              <a:rPr lang="cs-CZ" smtClean="0"/>
              <a:t>23.5.2013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3782F-8DA6-40E3-92AE-3E897E0CE40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A1291-BA7E-4757-A758-3B088B6A6732}" type="datetimeFigureOut">
              <a:rPr lang="cs-CZ" smtClean="0"/>
              <a:t>23.5.2013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3782F-8DA6-40E3-92AE-3E897E0CE40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A1291-BA7E-4757-A758-3B088B6A6732}" type="datetimeFigureOut">
              <a:rPr lang="cs-CZ" smtClean="0"/>
              <a:t>23.5.2013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3782F-8DA6-40E3-92AE-3E897E0CE40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A1291-BA7E-4757-A758-3B088B6A6732}" type="datetimeFigureOut">
              <a:rPr lang="cs-CZ" smtClean="0"/>
              <a:t>23.5.2013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3782F-8DA6-40E3-92AE-3E897E0CE40D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A1291-BA7E-4757-A758-3B088B6A6732}" type="datetimeFigureOut">
              <a:rPr lang="cs-CZ" smtClean="0"/>
              <a:t>23.5.2013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3782F-8DA6-40E3-92AE-3E897E0CE40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A1291-BA7E-4757-A758-3B088B6A6732}" type="datetimeFigureOut">
              <a:rPr lang="cs-CZ" smtClean="0"/>
              <a:t>23.5.2013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53782F-8DA6-40E3-92AE-3E897E0CE40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26A1291-BA7E-4757-A758-3B088B6A6732}" type="datetimeFigureOut">
              <a:rPr lang="cs-CZ" smtClean="0"/>
              <a:t>23.5.2013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153782F-8DA6-40E3-92AE-3E897E0CE40D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1199686"/>
              </p:ext>
            </p:extLst>
          </p:nvPr>
        </p:nvGraphicFramePr>
        <p:xfrm>
          <a:off x="647564" y="1412776"/>
          <a:ext cx="7848872" cy="5071219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2362726"/>
                <a:gridCol w="5486146"/>
              </a:tblGrid>
              <a:tr h="415993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EU_32_sada 2_08_PV_Podnebí, podnebné </a:t>
                      </a:r>
                      <a:r>
                        <a:rPr lang="cs-CZ" sz="1100" dirty="0" err="1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pásy</a:t>
                      </a:r>
                      <a:r>
                        <a:rPr lang="cs-CZ" sz="1100" baseline="0" dirty="0" err="1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_Duch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79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Název školy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škola, Základní škola a Mateřská škola, Karviná, p. o.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81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Duchová Renáta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90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Prezentace seznamuje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žáky s pojmy podnebí a podnebné pásy.</a:t>
                      </a:r>
                      <a:endParaRPr kumimoji="0" lang="cs-CZ" sz="1100" kern="1200" dirty="0" smtClean="0">
                        <a:solidFill>
                          <a:schemeClr val="tx1"/>
                        </a:solidFill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Vzdělávací oblast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Člověk a příroda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Předmět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Přírodní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vědy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Tematická oblast/téma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Základy zeměpisu/Podnebí, podnebné pásy</a:t>
                      </a:r>
                      <a:endParaRPr lang="cs-CZ" sz="1100" dirty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647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Výsledky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Identifikovat pojem podnebí, podnebné pásy.</a:t>
                      </a:r>
                    </a:p>
                  </a:txBody>
                  <a:tcPr marL="52322" marR="52322" marT="0" marB="0"/>
                </a:tc>
              </a:tr>
              <a:tr h="1995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Klíčová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Podnebí, klima, podnebné pásy, mikroklima</a:t>
                      </a: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Druh učebního materiálu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PPT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prezentace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vzdělávání,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1.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ročník Praktické školy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dvouleté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Ověřeno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Datum:23.5 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. 2013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                        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Třída: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I.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PRŠ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2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5947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Zdroj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60648"/>
            <a:ext cx="5261767" cy="864096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1538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50981" y="2693165"/>
            <a:ext cx="6042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Podnebí, podnebné pásy</a:t>
            </a:r>
            <a:endParaRPr lang="cs-CZ" sz="40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8080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34977" y="688706"/>
            <a:ext cx="30740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Podnebí  =  klima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988840"/>
            <a:ext cx="5808000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Dlouhodobý stav počasí na daném místě.</a:t>
            </a:r>
          </a:p>
          <a:p>
            <a:endParaRPr lang="cs-CZ" sz="2400" dirty="0" smtClean="0"/>
          </a:p>
          <a:p>
            <a:r>
              <a:rPr lang="cs-CZ" sz="2400" dirty="0" smtClean="0"/>
              <a:t>Závisí na mnoha faktorech: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– vzdálenost krajiny od moře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-  nadmořské výšce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- vzdálenost od rovníku.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52680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Balonová\Desktop\Obrázek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175" y="1845929"/>
            <a:ext cx="4896544" cy="8834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0" name="Přímá spojnice 49"/>
          <p:cNvCxnSpPr/>
          <p:nvPr/>
        </p:nvCxnSpPr>
        <p:spPr>
          <a:xfrm>
            <a:off x="342899" y="4106689"/>
            <a:ext cx="4536504" cy="0"/>
          </a:xfrm>
          <a:prstGeom prst="line">
            <a:avLst/>
          </a:prstGeom>
          <a:ln>
            <a:prstDash val="lg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7" name="TextovéPole 56"/>
          <p:cNvSpPr txBox="1"/>
          <p:nvPr/>
        </p:nvSpPr>
        <p:spPr>
          <a:xfrm>
            <a:off x="760700" y="411922"/>
            <a:ext cx="76226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Na Zemi se vyskytují různá podnebná pásma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5789802" y="1541983"/>
            <a:ext cx="17668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polární pás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5789802" y="2377543"/>
            <a:ext cx="15856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92D050"/>
                </a:solidFill>
              </a:rPr>
              <a:t>mírný pás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5789802" y="3070040"/>
            <a:ext cx="24352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subtropický pás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5789802" y="3889516"/>
            <a:ext cx="19415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tropický pás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5789802" y="4675407"/>
            <a:ext cx="24352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subtropický pás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5789802" y="5301208"/>
            <a:ext cx="15856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92D050"/>
                </a:solidFill>
              </a:rPr>
              <a:t>mírný pás</a:t>
            </a:r>
            <a:endParaRPr lang="cs-CZ" sz="2400" b="1" dirty="0">
              <a:solidFill>
                <a:srgbClr val="92D050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5789802" y="5959315"/>
            <a:ext cx="17668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polární pás</a:t>
            </a:r>
            <a:endParaRPr lang="cs-CZ" sz="24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7796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" grpId="0"/>
      <p:bldP spid="58" grpId="0"/>
      <p:bldP spid="59" grpId="0"/>
      <p:bldP spid="60" grpId="0"/>
      <p:bldP spid="63" grpId="0"/>
      <p:bldP spid="64" grpId="0"/>
      <p:bldP spid="6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91119" y="764704"/>
            <a:ext cx="756083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Polární pás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tále chladno, zima dlouhá a mrazivá, léto velmi krátké a chladné, souš i moře jsou pokryty silnou vrstvou ledu.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3535" y="3789040"/>
            <a:ext cx="835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Mírný pás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očasí je proměnlivé, se suššími a teplejšími léty a mírnými zimami.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99364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076836"/>
            <a:ext cx="8424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Subtropický pás</a:t>
            </a:r>
          </a:p>
          <a:p>
            <a:r>
              <a:rPr lang="cs-CZ" sz="2400" dirty="0"/>
              <a:t>T</a:t>
            </a:r>
            <a:r>
              <a:rPr lang="cs-CZ" sz="2400" dirty="0" smtClean="0"/>
              <a:t>eplé počasí, střídají se období sucha a dešťů, teplotní rozdíly během dne a noci (den-teplo, noc-chladno).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3789040"/>
            <a:ext cx="770485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Tropický pás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tále teplo, jediné sezonní změny se týkají množství srážek.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95394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835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Místa nedaleko od moře mají </a:t>
            </a:r>
            <a:r>
              <a:rPr lang="cs-CZ" sz="2400" b="1" dirty="0" smtClean="0">
                <a:solidFill>
                  <a:srgbClr val="00B050"/>
                </a:solidFill>
              </a:rPr>
              <a:t>„přímořské</a:t>
            </a:r>
            <a:r>
              <a:rPr lang="cs-CZ" sz="2400" dirty="0" smtClean="0"/>
              <a:t>“ klima. Teplota vzduchu během roku je dost stálá, protože ji ovlivňuje teplota moře a ta se mění jen málo.</a:t>
            </a:r>
            <a:endParaRPr lang="cs-CZ" sz="2400" dirty="0"/>
          </a:p>
        </p:txBody>
      </p:sp>
      <p:pic>
        <p:nvPicPr>
          <p:cNvPr id="1026" name="Picture 2" descr="\\PC8\Fotogalerie\foto\Chorvatsko07\IMG_113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7517" y="2325734"/>
            <a:ext cx="4948967" cy="3711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1144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9489" y="404664"/>
            <a:ext cx="877499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Tam kde je k moři daleko, panuje </a:t>
            </a:r>
            <a:r>
              <a:rPr lang="cs-CZ" sz="2400" b="1" dirty="0" smtClean="0">
                <a:solidFill>
                  <a:srgbClr val="00B050"/>
                </a:solidFill>
              </a:rPr>
              <a:t>„kontinentální“ </a:t>
            </a:r>
            <a:r>
              <a:rPr lang="cs-CZ" sz="2400" dirty="0" smtClean="0"/>
              <a:t>klima. Povrch se rychle ohřeje, ale také se může rychle zchladit. Proto jsou zde velké teplotní rozdíly mezi létem a zimou.</a:t>
            </a:r>
            <a:endParaRPr lang="cs-CZ" sz="2400" dirty="0"/>
          </a:p>
        </p:txBody>
      </p:sp>
      <p:pic>
        <p:nvPicPr>
          <p:cNvPr id="3" name="Picture 3" descr="\\PC8\Fotogalerie\foto\Nučice2009\Nučice2009 04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8890" y="1916832"/>
            <a:ext cx="5386220" cy="4039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7136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2141" y="476672"/>
            <a:ext cx="87070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Ve velkých městech je často o něco tepleji než v jejich okolí. Je to proto, že se budovy ohřívají slunečním zářením a v noci potom vydávají nastřádané teplo do okolí. </a:t>
            </a:r>
            <a:endParaRPr lang="cs-CZ" sz="2400" dirty="0"/>
          </a:p>
        </p:txBody>
      </p:sp>
      <p:pic>
        <p:nvPicPr>
          <p:cNvPr id="3" name="Picture 2" descr="\\PC8\Fotogalerie\foto\Praha 07\Praha4.07 (122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2123" y="2492894"/>
            <a:ext cx="5279754" cy="3959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7015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3929" y="476672"/>
            <a:ext cx="839577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Klima se může lišit i v rámci velmi malé oblasti – říkáme tomu </a:t>
            </a:r>
            <a:r>
              <a:rPr lang="cs-CZ" sz="2400" b="1" dirty="0" smtClean="0">
                <a:solidFill>
                  <a:srgbClr val="00B050"/>
                </a:solidFill>
              </a:rPr>
              <a:t>mikroklima</a:t>
            </a:r>
            <a:r>
              <a:rPr lang="cs-CZ" sz="2400" dirty="0" smtClean="0"/>
              <a:t>. V jednom rohu zahrady může být stále stín a chladno, a hned vedle teplé a slunné místo.</a:t>
            </a:r>
            <a:endParaRPr lang="cs-CZ" sz="2400" dirty="0"/>
          </a:p>
        </p:txBody>
      </p:sp>
      <p:pic>
        <p:nvPicPr>
          <p:cNvPr id="2051" name="Picture 3" descr="C:\Users\Balonová\Desktop\foto moje\Léto 2009 -květiny a úroda\IMG_170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1978" y="2564904"/>
            <a:ext cx="4980045" cy="3735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768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07611" y="859978"/>
            <a:ext cx="22365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Domácí úkol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3445" y="2027670"/>
            <a:ext cx="859711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Zjistěte, ve kterém podnebném pásu se nachází</a:t>
            </a:r>
          </a:p>
          <a:p>
            <a:pPr algn="ctr"/>
            <a:r>
              <a:rPr lang="cs-CZ" sz="2400" dirty="0" smtClean="0"/>
              <a:t> Česká republika.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19535" y="3628479"/>
            <a:ext cx="63049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Jaké je charakteristické počasí tohoto pásu.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8938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15616" y="1268760"/>
            <a:ext cx="213712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 </a:t>
            </a:r>
          </a:p>
          <a:p>
            <a:r>
              <a:rPr lang="cs-CZ" dirty="0" smtClean="0"/>
              <a:t>foto: archiv autora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6912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592</TotalTime>
  <Words>309</Words>
  <Application>Microsoft Office PowerPoint</Application>
  <PresentationFormat>Předvádění na obrazovce (4:3)</PresentationFormat>
  <Paragraphs>77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Balonová</dc:creator>
  <cp:lastModifiedBy>Balonová</cp:lastModifiedBy>
  <cp:revision>54</cp:revision>
  <dcterms:created xsi:type="dcterms:W3CDTF">2013-05-04T17:52:33Z</dcterms:created>
  <dcterms:modified xsi:type="dcterms:W3CDTF">2013-05-23T18:54:49Z</dcterms:modified>
</cp:coreProperties>
</file>