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8" r:id="rId4"/>
    <p:sldId id="259" r:id="rId5"/>
    <p:sldId id="263" r:id="rId6"/>
    <p:sldId id="261" r:id="rId7"/>
    <p:sldId id="264" r:id="rId8"/>
    <p:sldId id="265" r:id="rId9"/>
    <p:sldId id="266" r:id="rId10"/>
    <p:sldId id="268" r:id="rId11"/>
    <p:sldId id="267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682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úhlý trojúhe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lný tvar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Přímá spojovací čár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A2B81A8-2826-43C5-9322-AD6FDBBD54A9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3A5FD0E-3E82-48FE-B521-E50DB4DDD79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2B81A8-2826-43C5-9322-AD6FDBBD54A9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A5FD0E-3E82-48FE-B521-E50DB4DDD79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2B81A8-2826-43C5-9322-AD6FDBBD54A9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A5FD0E-3E82-48FE-B521-E50DB4DDD79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2B81A8-2826-43C5-9322-AD6FDBBD54A9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A5FD0E-3E82-48FE-B521-E50DB4DDD79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2B81A8-2826-43C5-9322-AD6FDBBD54A9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A5FD0E-3E82-48FE-B521-E50DB4DDD79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Dvojitá šip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vojitá šip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2B81A8-2826-43C5-9322-AD6FDBBD54A9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A5FD0E-3E82-48FE-B521-E50DB4DDD79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2B81A8-2826-43C5-9322-AD6FDBBD54A9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A5FD0E-3E82-48FE-B521-E50DB4DDD79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2B81A8-2826-43C5-9322-AD6FDBBD54A9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A5FD0E-3E82-48FE-B521-E50DB4DDD79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2B81A8-2826-43C5-9322-AD6FDBBD54A9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A5FD0E-3E82-48FE-B521-E50DB4DDD79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A2B81A8-2826-43C5-9322-AD6FDBBD54A9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A5FD0E-3E82-48FE-B521-E50DB4DDD79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A2B81A8-2826-43C5-9322-AD6FDBBD54A9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3A5FD0E-3E82-48FE-B521-E50DB4DDD79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úhlý trojúhe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Přímá spojovací čár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vojitá šip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vojitá šip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Přímá spojovací čár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A2B81A8-2826-43C5-9322-AD6FDBBD54A9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3A5FD0E-3E82-48FE-B521-E50DB4DDD79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cs-cz/images/results.aspx?qu=boxes&amp;ex=1&amp;origin=FX010132103#ai:MC900237271|mt:1|" TargetMode="External"/><Relationship Id="rId7" Type="http://schemas.openxmlformats.org/officeDocument/2006/relationships/hyperlink" Target="http://office.microsoft.com/cs-cz/images/results.aspx?qu=mice&amp;ex=1#ai:MC900345794|" TargetMode="External"/><Relationship Id="rId2" Type="http://schemas.openxmlformats.org/officeDocument/2006/relationships/hyperlink" Target="http://office.microsoft.com/cs-cz/images/results.aspx?qu=pencils&amp;ex=1&amp;origin=FX010132103#ai:MC900100796|mt:1|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ffice.microsoft.com/cs-cz/images/results.aspx?qu=tomatoes&amp;ex=1#mt:1|" TargetMode="External"/><Relationship Id="rId5" Type="http://schemas.openxmlformats.org/officeDocument/2006/relationships/hyperlink" Target="http://office.microsoft.com/cs-cz/images/results.aspx?qu=teeth&amp;ex=1#pg:2|mt:1|" TargetMode="External"/><Relationship Id="rId4" Type="http://schemas.openxmlformats.org/officeDocument/2006/relationships/hyperlink" Target="http://office.microsoft.com/cs-cz/images/results.aspx?qu=Buses&amp;ex=1&amp;origin=FX010132103#ai:MC900028383|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Office_Excel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Office_Excel2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95288" y="1484313"/>
            <a:ext cx="8229600" cy="518504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endParaRPr kumimoji="0" lang="cs-CZ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Název školy:	Základní škola Městec Králové</a:t>
            </a: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endParaRPr kumimoji="0" lang="cs-CZ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omic Sans MS" pitchFamily="66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Autor:	Mgr.</a:t>
            </a:r>
            <a:r>
              <a:rPr kumimoji="0" lang="cs-CZ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 Marcela Kloučková</a:t>
            </a:r>
            <a:endParaRPr kumimoji="0" lang="cs-CZ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omic Sans MS" pitchFamily="66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endParaRPr kumimoji="0" lang="cs-CZ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omic Sans MS" pitchFamily="66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Název:	VY_32_INOVACE_04_Aj6</a:t>
            </a: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endParaRPr kumimoji="0" lang="cs-CZ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omic Sans MS" pitchFamily="66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Číslo projektu:	CZ.1.07/1.4.00/21.2313</a:t>
            </a: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endParaRPr kumimoji="0" lang="cs-CZ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omic Sans MS" pitchFamily="66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Téma:	</a:t>
            </a:r>
            <a:r>
              <a:rPr lang="cs-CZ" sz="1600" smtClean="0">
                <a:latin typeface="Comic Sans MS" pitchFamily="66" charset="0"/>
              </a:rPr>
              <a:t>Množné číslo</a:t>
            </a:r>
            <a:endParaRPr kumimoji="0" lang="cs-CZ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omic Sans MS" pitchFamily="66" charset="0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>
                <a:tab pos="2332038" algn="l"/>
              </a:tabLst>
              <a:defRPr/>
            </a:pPr>
            <a:endParaRPr kumimoji="0" lang="cs-CZ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omic Sans MS" pitchFamily="66" charset="0"/>
            </a:endParaRPr>
          </a:p>
          <a:p>
            <a:pPr marL="365760" lvl="0" indent="-256032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tabLst>
                <a:tab pos="2332038" algn="l"/>
              </a:tabLst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Anotace:</a:t>
            </a: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</a:rPr>
              <a:t>	</a:t>
            </a:r>
            <a:r>
              <a:rPr kumimoji="0" lang="cs-CZ" sz="16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Prezentace</a:t>
            </a:r>
            <a:r>
              <a:rPr kumimoji="0" lang="cs-CZ" sz="16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 vysvětluje tvoření množného čísla 	podstatných jmen v anglickém jazyce. </a:t>
            </a:r>
            <a:r>
              <a:rPr lang="cs-CZ" sz="1600" dirty="0" smtClean="0">
                <a:latin typeface="Comic Sans MS" pitchFamily="66" charset="0"/>
              </a:rPr>
              <a:t>K prezentaci je 	přiložen pracovní list, který obsahuje cvičení z této 	prezentace. Žáci si tak mohou procvičit tvoření 	podstatných jmen. Kontrolu jednotlivých cvičení lze provést 	pomocí prezentace nebo pracovního listu (v podobě 	samostatné práce či testu).</a:t>
            </a:r>
          </a:p>
          <a:p>
            <a:pPr marL="365760" lvl="0" indent="-256032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tabLst>
                <a:tab pos="2332038" algn="l"/>
              </a:tabLst>
              <a:defRPr/>
            </a:pPr>
            <a:endParaRPr lang="cs-CZ" sz="1600" dirty="0" smtClean="0">
              <a:latin typeface="Comic Sans MS" pitchFamily="66" charset="0"/>
            </a:endParaRPr>
          </a:p>
          <a:p>
            <a:pPr marL="365760" lvl="0" indent="-256032"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tabLst>
                <a:tab pos="2332038" algn="l"/>
              </a:tabLst>
              <a:defRPr/>
            </a:pPr>
            <a:r>
              <a:rPr kumimoji="0" lang="cs-CZ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Datum: 	28.</a:t>
            </a:r>
            <a:r>
              <a:rPr kumimoji="0" lang="cs-CZ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8. 2012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274638"/>
            <a:ext cx="7489825" cy="1143000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251520" y="404664"/>
            <a:ext cx="8435280" cy="5602627"/>
          </a:xfrm>
        </p:spPr>
        <p:txBody>
          <a:bodyPr/>
          <a:lstStyle/>
          <a:p>
            <a:pPr>
              <a:buNone/>
            </a:pPr>
            <a:r>
              <a:rPr lang="cs-CZ" sz="28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What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8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can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8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you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8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see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in </a:t>
            </a:r>
            <a:r>
              <a:rPr lang="cs-CZ" sz="28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8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picture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?</a:t>
            </a:r>
            <a:endParaRPr lang="cs-CZ" dirty="0"/>
          </a:p>
        </p:txBody>
      </p:sp>
      <p:pic>
        <p:nvPicPr>
          <p:cNvPr id="5" name="Obrázek 4" descr="MC900015276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484784"/>
            <a:ext cx="1364146" cy="1589686"/>
          </a:xfrm>
          <a:prstGeom prst="rect">
            <a:avLst/>
          </a:prstGeom>
        </p:spPr>
      </p:pic>
      <p:pic>
        <p:nvPicPr>
          <p:cNvPr id="6" name="Obrázek 5" descr="MC900015276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1484784"/>
            <a:ext cx="1415721" cy="1649789"/>
          </a:xfrm>
          <a:prstGeom prst="rect">
            <a:avLst/>
          </a:prstGeom>
        </p:spPr>
      </p:pic>
      <p:pic>
        <p:nvPicPr>
          <p:cNvPr id="7" name="Obrázek 6" descr="mouse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1628800"/>
            <a:ext cx="2138778" cy="1439495"/>
          </a:xfrm>
          <a:prstGeom prst="rect">
            <a:avLst/>
          </a:prstGeom>
        </p:spPr>
      </p:pic>
      <p:pic>
        <p:nvPicPr>
          <p:cNvPr id="8" name="Obrázek 7" descr="mouse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3356992"/>
            <a:ext cx="2031789" cy="1367487"/>
          </a:xfrm>
          <a:prstGeom prst="rect">
            <a:avLst/>
          </a:prstGeom>
        </p:spPr>
      </p:pic>
      <p:pic>
        <p:nvPicPr>
          <p:cNvPr id="9" name="Obrázek 8" descr="mouse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3284984"/>
            <a:ext cx="2138778" cy="1439495"/>
          </a:xfrm>
          <a:prstGeom prst="rect">
            <a:avLst/>
          </a:prstGeom>
        </p:spPr>
      </p:pic>
      <p:pic>
        <p:nvPicPr>
          <p:cNvPr id="10" name="Obrázek 9" descr="mouse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1772816"/>
            <a:ext cx="2138778" cy="1439495"/>
          </a:xfrm>
          <a:prstGeom prst="rect">
            <a:avLst/>
          </a:prstGeom>
        </p:spPr>
      </p:pic>
      <p:pic>
        <p:nvPicPr>
          <p:cNvPr id="11" name="Obrázek 10" descr="tomatoes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3717032"/>
            <a:ext cx="2952328" cy="2708760"/>
          </a:xfrm>
          <a:prstGeom prst="rect">
            <a:avLst/>
          </a:prstGeom>
        </p:spPr>
      </p:pic>
      <p:pic>
        <p:nvPicPr>
          <p:cNvPr id="12" name="Obrázek 11" descr="mouse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4869160"/>
            <a:ext cx="2138778" cy="1439495"/>
          </a:xfrm>
          <a:prstGeom prst="rect">
            <a:avLst/>
          </a:prstGeom>
        </p:spPr>
      </p:pic>
      <p:sp>
        <p:nvSpPr>
          <p:cNvPr id="13" name="TextovéPole 12"/>
          <p:cNvSpPr txBox="1"/>
          <p:nvPr/>
        </p:nvSpPr>
        <p:spPr>
          <a:xfrm>
            <a:off x="251520" y="5517233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[5]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251520" y="3068960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[4]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4716016" y="544522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[6]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323528" y="908721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two</a:t>
            </a:r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teeth</a:t>
            </a:r>
            <a:endParaRPr lang="cs-CZ" sz="24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475928" y="3212976"/>
            <a:ext cx="2367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four</a:t>
            </a:r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tomatoes</a:t>
            </a:r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18" name="TextovéPole 17"/>
          <p:cNvSpPr txBox="1"/>
          <p:nvPr/>
        </p:nvSpPr>
        <p:spPr>
          <a:xfrm>
            <a:off x="4572000" y="1061121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five</a:t>
            </a:r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mice</a:t>
            </a:r>
            <a:endParaRPr lang="cs-CZ" sz="24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124744"/>
            <a:ext cx="8352928" cy="52565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1600" dirty="0" smtClean="0">
                <a:latin typeface="Comic Sans MS" pitchFamily="66" charset="0"/>
              </a:rPr>
              <a:t>[1] </a:t>
            </a:r>
            <a:r>
              <a:rPr lang="cs-CZ" sz="1600" dirty="0" err="1" smtClean="0">
                <a:latin typeface="Comic Sans MS" pitchFamily="66" charset="0"/>
              </a:rPr>
              <a:t>Pencils</a:t>
            </a:r>
            <a:r>
              <a:rPr lang="cs-CZ" sz="1600" dirty="0" smtClean="0">
                <a:latin typeface="Comic Sans MS" pitchFamily="66" charset="0"/>
              </a:rPr>
              <a:t>. </a:t>
            </a:r>
            <a:r>
              <a:rPr lang="cs-CZ" sz="1600" i="1" dirty="0" smtClean="0">
                <a:latin typeface="Comic Sans MS" pitchFamily="66" charset="0"/>
              </a:rPr>
              <a:t>Office.</a:t>
            </a:r>
            <a:r>
              <a:rPr lang="cs-CZ" sz="1600" i="1" dirty="0" err="1" smtClean="0">
                <a:latin typeface="Comic Sans MS" pitchFamily="66" charset="0"/>
              </a:rPr>
              <a:t>com</a:t>
            </a:r>
            <a:r>
              <a:rPr lang="cs-CZ" sz="1600" dirty="0" smtClean="0">
                <a:latin typeface="Comic Sans MS" pitchFamily="66" charset="0"/>
              </a:rPr>
              <a:t> [online]. 2012 [cit. 2012-09-08]. Dostupné z: </a:t>
            </a:r>
            <a:r>
              <a:rPr lang="cs-CZ" sz="1600" dirty="0" smtClean="0">
                <a:latin typeface="Comic Sans MS" pitchFamily="66" charset="0"/>
                <a:hlinkClick r:id="rId2"/>
              </a:rPr>
              <a:t>http://office.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microsoft.com</a:t>
            </a:r>
            <a:r>
              <a:rPr lang="cs-CZ" sz="1600" dirty="0" smtClean="0">
                <a:latin typeface="Comic Sans MS" pitchFamily="66" charset="0"/>
                <a:hlinkClick r:id="rId2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cs</a:t>
            </a:r>
            <a:r>
              <a:rPr lang="cs-CZ" sz="1600" dirty="0" smtClean="0">
                <a:latin typeface="Comic Sans MS" pitchFamily="66" charset="0"/>
                <a:hlinkClick r:id="rId2"/>
              </a:rPr>
              <a:t>-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cz</a:t>
            </a:r>
            <a:r>
              <a:rPr lang="cs-CZ" sz="1600" dirty="0" smtClean="0">
                <a:latin typeface="Comic Sans MS" pitchFamily="66" charset="0"/>
                <a:hlinkClick r:id="rId2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images</a:t>
            </a:r>
            <a:r>
              <a:rPr lang="cs-CZ" sz="1600" dirty="0" smtClean="0">
                <a:latin typeface="Comic Sans MS" pitchFamily="66" charset="0"/>
                <a:hlinkClick r:id="rId2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results.aspx</a:t>
            </a:r>
            <a:r>
              <a:rPr lang="cs-CZ" sz="1600" dirty="0" smtClean="0">
                <a:latin typeface="Comic Sans MS" pitchFamily="66" charset="0"/>
                <a:hlinkClick r:id="rId2"/>
              </a:rPr>
              <a:t>?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qu</a:t>
            </a:r>
            <a:r>
              <a:rPr lang="cs-CZ" sz="1600" dirty="0" smtClean="0">
                <a:latin typeface="Comic Sans MS" pitchFamily="66" charset="0"/>
                <a:hlinkClick r:id="rId2"/>
              </a:rPr>
              <a:t>=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pencils</a:t>
            </a:r>
            <a:r>
              <a:rPr lang="cs-CZ" sz="1600" dirty="0" smtClean="0">
                <a:latin typeface="Comic Sans MS" pitchFamily="66" charset="0"/>
                <a:hlinkClick r:id="rId2"/>
              </a:rPr>
              <a:t>&amp;ex=1&amp;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origin</a:t>
            </a:r>
            <a:r>
              <a:rPr lang="cs-CZ" sz="1600" dirty="0" smtClean="0">
                <a:latin typeface="Comic Sans MS" pitchFamily="66" charset="0"/>
                <a:hlinkClick r:id="rId2"/>
              </a:rPr>
              <a:t>=FX010132103#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ai</a:t>
            </a:r>
            <a:r>
              <a:rPr lang="cs-CZ" sz="1600" dirty="0" smtClean="0">
                <a:latin typeface="Comic Sans MS" pitchFamily="66" charset="0"/>
                <a:hlinkClick r:id="rId2"/>
              </a:rPr>
              <a:t>:MC900100796|</a:t>
            </a:r>
            <a:r>
              <a:rPr lang="cs-CZ" sz="1600" dirty="0" err="1" smtClean="0">
                <a:latin typeface="Comic Sans MS" pitchFamily="66" charset="0"/>
                <a:hlinkClick r:id="rId2"/>
              </a:rPr>
              <a:t>mt</a:t>
            </a:r>
            <a:r>
              <a:rPr lang="cs-CZ" sz="1600" dirty="0" smtClean="0">
                <a:latin typeface="Comic Sans MS" pitchFamily="66" charset="0"/>
                <a:hlinkClick r:id="rId2"/>
              </a:rPr>
              <a:t>:1|</a:t>
            </a:r>
            <a:endParaRPr lang="cs-CZ" sz="1600" dirty="0" smtClean="0">
              <a:latin typeface="Comic Sans MS" pitchFamily="66" charset="0"/>
              <a:hlinkClick r:id="rId3"/>
            </a:endParaRPr>
          </a:p>
          <a:p>
            <a:pPr>
              <a:buNone/>
            </a:pPr>
            <a:r>
              <a:rPr lang="cs-CZ" sz="1600" dirty="0" smtClean="0">
                <a:latin typeface="Comic Sans MS" pitchFamily="66" charset="0"/>
              </a:rPr>
              <a:t>[2] </a:t>
            </a:r>
            <a:r>
              <a:rPr lang="cs-CZ" sz="1600" dirty="0" err="1" smtClean="0">
                <a:latin typeface="Comic Sans MS" pitchFamily="66" charset="0"/>
              </a:rPr>
              <a:t>Boxes</a:t>
            </a:r>
            <a:r>
              <a:rPr lang="cs-CZ" sz="1600" dirty="0" smtClean="0">
                <a:latin typeface="Comic Sans MS" pitchFamily="66" charset="0"/>
              </a:rPr>
              <a:t>. </a:t>
            </a:r>
            <a:r>
              <a:rPr lang="cs-CZ" sz="1600" i="1" dirty="0" smtClean="0">
                <a:latin typeface="Comic Sans MS" pitchFamily="66" charset="0"/>
              </a:rPr>
              <a:t>Office.</a:t>
            </a:r>
            <a:r>
              <a:rPr lang="cs-CZ" sz="1600" i="1" dirty="0" err="1" smtClean="0">
                <a:latin typeface="Comic Sans MS" pitchFamily="66" charset="0"/>
              </a:rPr>
              <a:t>com</a:t>
            </a:r>
            <a:r>
              <a:rPr lang="cs-CZ" sz="1600" dirty="0" smtClean="0">
                <a:latin typeface="Comic Sans MS" pitchFamily="66" charset="0"/>
              </a:rPr>
              <a:t> [online]. 2012 [cit. 2012-09-08]. Dostupné z: </a:t>
            </a:r>
            <a:r>
              <a:rPr lang="cs-CZ" sz="1600" dirty="0" smtClean="0">
                <a:latin typeface="Comic Sans MS" pitchFamily="66" charset="0"/>
                <a:hlinkClick r:id="rId3"/>
              </a:rPr>
              <a:t>http://office.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microsoft.com</a:t>
            </a:r>
            <a:r>
              <a:rPr lang="cs-CZ" sz="1600" dirty="0" smtClean="0">
                <a:latin typeface="Comic Sans MS" pitchFamily="66" charset="0"/>
                <a:hlinkClick r:id="rId3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cs</a:t>
            </a:r>
            <a:r>
              <a:rPr lang="cs-CZ" sz="1600" dirty="0" smtClean="0">
                <a:latin typeface="Comic Sans MS" pitchFamily="66" charset="0"/>
                <a:hlinkClick r:id="rId3"/>
              </a:rPr>
              <a:t>-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cz</a:t>
            </a:r>
            <a:r>
              <a:rPr lang="cs-CZ" sz="1600" dirty="0" smtClean="0">
                <a:latin typeface="Comic Sans MS" pitchFamily="66" charset="0"/>
                <a:hlinkClick r:id="rId3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images</a:t>
            </a:r>
            <a:r>
              <a:rPr lang="cs-CZ" sz="1600" dirty="0" smtClean="0">
                <a:latin typeface="Comic Sans MS" pitchFamily="66" charset="0"/>
                <a:hlinkClick r:id="rId3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results.aspx</a:t>
            </a:r>
            <a:r>
              <a:rPr lang="cs-CZ" sz="1600" dirty="0" smtClean="0">
                <a:latin typeface="Comic Sans MS" pitchFamily="66" charset="0"/>
                <a:hlinkClick r:id="rId3"/>
              </a:rPr>
              <a:t>?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qu</a:t>
            </a:r>
            <a:r>
              <a:rPr lang="cs-CZ" sz="1600" dirty="0" smtClean="0">
                <a:latin typeface="Comic Sans MS" pitchFamily="66" charset="0"/>
                <a:hlinkClick r:id="rId3"/>
              </a:rPr>
              <a:t>=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boxes</a:t>
            </a:r>
            <a:r>
              <a:rPr lang="cs-CZ" sz="1600" dirty="0" smtClean="0">
                <a:latin typeface="Comic Sans MS" pitchFamily="66" charset="0"/>
                <a:hlinkClick r:id="rId3"/>
              </a:rPr>
              <a:t>&amp;ex=1&amp;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origin</a:t>
            </a:r>
            <a:r>
              <a:rPr lang="cs-CZ" sz="1600" dirty="0" smtClean="0">
                <a:latin typeface="Comic Sans MS" pitchFamily="66" charset="0"/>
                <a:hlinkClick r:id="rId3"/>
              </a:rPr>
              <a:t>=FX010132103#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ai</a:t>
            </a:r>
            <a:r>
              <a:rPr lang="cs-CZ" sz="1600" dirty="0" smtClean="0">
                <a:latin typeface="Comic Sans MS" pitchFamily="66" charset="0"/>
                <a:hlinkClick r:id="rId3"/>
              </a:rPr>
              <a:t>:MC900237271|</a:t>
            </a:r>
            <a:r>
              <a:rPr lang="cs-CZ" sz="1600" dirty="0" err="1" smtClean="0">
                <a:latin typeface="Comic Sans MS" pitchFamily="66" charset="0"/>
                <a:hlinkClick r:id="rId3"/>
              </a:rPr>
              <a:t>mt</a:t>
            </a:r>
            <a:r>
              <a:rPr lang="cs-CZ" sz="1600" dirty="0" smtClean="0">
                <a:latin typeface="Comic Sans MS" pitchFamily="66" charset="0"/>
                <a:hlinkClick r:id="rId3"/>
              </a:rPr>
              <a:t>:1|</a:t>
            </a:r>
            <a:endParaRPr lang="cs-CZ" sz="1600" dirty="0" smtClean="0">
              <a:latin typeface="Comic Sans MS" pitchFamily="66" charset="0"/>
              <a:hlinkClick r:id="rId4"/>
            </a:endParaRPr>
          </a:p>
          <a:p>
            <a:pPr>
              <a:buNone/>
            </a:pPr>
            <a:r>
              <a:rPr lang="cs-CZ" sz="1600" dirty="0" smtClean="0">
                <a:latin typeface="Comic Sans MS" pitchFamily="66" charset="0"/>
              </a:rPr>
              <a:t>[3] </a:t>
            </a:r>
            <a:r>
              <a:rPr lang="cs-CZ" sz="1600" dirty="0" err="1" smtClean="0">
                <a:latin typeface="Comic Sans MS" pitchFamily="66" charset="0"/>
              </a:rPr>
              <a:t>Buses</a:t>
            </a:r>
            <a:r>
              <a:rPr lang="cs-CZ" sz="1600" dirty="0" smtClean="0">
                <a:latin typeface="Comic Sans MS" pitchFamily="66" charset="0"/>
              </a:rPr>
              <a:t>. </a:t>
            </a:r>
            <a:r>
              <a:rPr lang="cs-CZ" sz="1600" i="1" dirty="0" smtClean="0">
                <a:latin typeface="Comic Sans MS" pitchFamily="66" charset="0"/>
              </a:rPr>
              <a:t>Office.</a:t>
            </a:r>
            <a:r>
              <a:rPr lang="cs-CZ" sz="1600" i="1" dirty="0" err="1" smtClean="0">
                <a:latin typeface="Comic Sans MS" pitchFamily="66" charset="0"/>
              </a:rPr>
              <a:t>com</a:t>
            </a:r>
            <a:r>
              <a:rPr lang="cs-CZ" sz="1600" dirty="0" smtClean="0">
                <a:latin typeface="Comic Sans MS" pitchFamily="66" charset="0"/>
              </a:rPr>
              <a:t> [online]. 2012 [cit. 2012-09-08]. Dostupné z: </a:t>
            </a:r>
          </a:p>
          <a:p>
            <a:pPr>
              <a:buNone/>
            </a:pPr>
            <a:r>
              <a:rPr lang="cs-CZ" sz="1600" dirty="0" smtClean="0">
                <a:latin typeface="Comic Sans MS" pitchFamily="66" charset="0"/>
              </a:rPr>
              <a:t>	</a:t>
            </a:r>
            <a:r>
              <a:rPr lang="cs-CZ" sz="1600" dirty="0" smtClean="0">
                <a:latin typeface="Comic Sans MS" pitchFamily="66" charset="0"/>
                <a:hlinkClick r:id="rId4"/>
              </a:rPr>
              <a:t>http://office.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microsoft.com</a:t>
            </a:r>
            <a:r>
              <a:rPr lang="cs-CZ" sz="1600" dirty="0" smtClean="0">
                <a:latin typeface="Comic Sans MS" pitchFamily="66" charset="0"/>
                <a:hlinkClick r:id="rId4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cs</a:t>
            </a:r>
            <a:r>
              <a:rPr lang="cs-CZ" sz="1600" dirty="0" smtClean="0">
                <a:latin typeface="Comic Sans MS" pitchFamily="66" charset="0"/>
                <a:hlinkClick r:id="rId4"/>
              </a:rPr>
              <a:t>-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cz</a:t>
            </a:r>
            <a:r>
              <a:rPr lang="cs-CZ" sz="1600" dirty="0" smtClean="0">
                <a:latin typeface="Comic Sans MS" pitchFamily="66" charset="0"/>
                <a:hlinkClick r:id="rId4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images</a:t>
            </a:r>
            <a:r>
              <a:rPr lang="cs-CZ" sz="1600" dirty="0" smtClean="0">
                <a:latin typeface="Comic Sans MS" pitchFamily="66" charset="0"/>
                <a:hlinkClick r:id="rId4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results.aspx</a:t>
            </a:r>
            <a:r>
              <a:rPr lang="cs-CZ" sz="1600" dirty="0" smtClean="0">
                <a:latin typeface="Comic Sans MS" pitchFamily="66" charset="0"/>
                <a:hlinkClick r:id="rId4"/>
              </a:rPr>
              <a:t>?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qu</a:t>
            </a:r>
            <a:r>
              <a:rPr lang="cs-CZ" sz="1600" dirty="0" smtClean="0">
                <a:latin typeface="Comic Sans MS" pitchFamily="66" charset="0"/>
                <a:hlinkClick r:id="rId4"/>
              </a:rPr>
              <a:t>=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Buses</a:t>
            </a:r>
            <a:r>
              <a:rPr lang="cs-CZ" sz="1600" dirty="0" smtClean="0">
                <a:latin typeface="Comic Sans MS" pitchFamily="66" charset="0"/>
                <a:hlinkClick r:id="rId4"/>
              </a:rPr>
              <a:t>&amp;ex=1&amp;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origin</a:t>
            </a:r>
            <a:r>
              <a:rPr lang="cs-CZ" sz="1600" dirty="0" smtClean="0">
                <a:latin typeface="Comic Sans MS" pitchFamily="66" charset="0"/>
                <a:hlinkClick r:id="rId4"/>
              </a:rPr>
              <a:t>=FX010132103#</a:t>
            </a:r>
            <a:r>
              <a:rPr lang="cs-CZ" sz="1600" dirty="0" err="1" smtClean="0">
                <a:latin typeface="Comic Sans MS" pitchFamily="66" charset="0"/>
                <a:hlinkClick r:id="rId4"/>
              </a:rPr>
              <a:t>ai</a:t>
            </a:r>
            <a:r>
              <a:rPr lang="cs-CZ" sz="1600" dirty="0" smtClean="0">
                <a:latin typeface="Comic Sans MS" pitchFamily="66" charset="0"/>
                <a:hlinkClick r:id="rId4"/>
              </a:rPr>
              <a:t>:MC900028383|</a:t>
            </a:r>
            <a:endParaRPr lang="cs-CZ" sz="16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1600" dirty="0" smtClean="0">
                <a:latin typeface="Comic Sans MS" pitchFamily="66" charset="0"/>
              </a:rPr>
              <a:t>[4] </a:t>
            </a:r>
            <a:r>
              <a:rPr lang="cs-CZ" sz="1600" dirty="0" err="1" smtClean="0">
                <a:latin typeface="Comic Sans MS" pitchFamily="66" charset="0"/>
              </a:rPr>
              <a:t>Teeth</a:t>
            </a:r>
            <a:r>
              <a:rPr lang="cs-CZ" sz="1600" dirty="0" smtClean="0">
                <a:latin typeface="Comic Sans MS" pitchFamily="66" charset="0"/>
              </a:rPr>
              <a:t>. </a:t>
            </a:r>
            <a:r>
              <a:rPr lang="cs-CZ" sz="1600" i="1" dirty="0" smtClean="0">
                <a:latin typeface="Comic Sans MS" pitchFamily="66" charset="0"/>
              </a:rPr>
              <a:t>Office.</a:t>
            </a:r>
            <a:r>
              <a:rPr lang="cs-CZ" sz="1600" i="1" dirty="0" err="1" smtClean="0">
                <a:latin typeface="Comic Sans MS" pitchFamily="66" charset="0"/>
              </a:rPr>
              <a:t>com</a:t>
            </a:r>
            <a:r>
              <a:rPr lang="cs-CZ" sz="1600" dirty="0" smtClean="0">
                <a:latin typeface="Comic Sans MS" pitchFamily="66" charset="0"/>
              </a:rPr>
              <a:t> [online]. 2012 [cit. 2012-09-08]. Dostupné z: </a:t>
            </a:r>
            <a:r>
              <a:rPr lang="cs-CZ" sz="1600" dirty="0" smtClean="0">
                <a:latin typeface="Comic Sans MS" pitchFamily="66" charset="0"/>
                <a:hlinkClick r:id="rId5"/>
              </a:rPr>
              <a:t>http://office.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microsoft.com</a:t>
            </a:r>
            <a:r>
              <a:rPr lang="cs-CZ" sz="1600" dirty="0" smtClean="0">
                <a:latin typeface="Comic Sans MS" pitchFamily="66" charset="0"/>
                <a:hlinkClick r:id="rId5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cs</a:t>
            </a:r>
            <a:r>
              <a:rPr lang="cs-CZ" sz="1600" dirty="0" smtClean="0">
                <a:latin typeface="Comic Sans MS" pitchFamily="66" charset="0"/>
                <a:hlinkClick r:id="rId5"/>
              </a:rPr>
              <a:t>-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cz</a:t>
            </a:r>
            <a:r>
              <a:rPr lang="cs-CZ" sz="1600" dirty="0" smtClean="0">
                <a:latin typeface="Comic Sans MS" pitchFamily="66" charset="0"/>
                <a:hlinkClick r:id="rId5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images</a:t>
            </a:r>
            <a:r>
              <a:rPr lang="cs-CZ" sz="1600" dirty="0" smtClean="0">
                <a:latin typeface="Comic Sans MS" pitchFamily="66" charset="0"/>
                <a:hlinkClick r:id="rId5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results.aspx</a:t>
            </a:r>
            <a:r>
              <a:rPr lang="cs-CZ" sz="1600" dirty="0" smtClean="0">
                <a:latin typeface="Comic Sans MS" pitchFamily="66" charset="0"/>
                <a:hlinkClick r:id="rId5"/>
              </a:rPr>
              <a:t>?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qu</a:t>
            </a:r>
            <a:r>
              <a:rPr lang="cs-CZ" sz="1600" dirty="0" smtClean="0">
                <a:latin typeface="Comic Sans MS" pitchFamily="66" charset="0"/>
                <a:hlinkClick r:id="rId5"/>
              </a:rPr>
              <a:t>=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teeth</a:t>
            </a:r>
            <a:r>
              <a:rPr lang="cs-CZ" sz="1600" dirty="0" smtClean="0">
                <a:latin typeface="Comic Sans MS" pitchFamily="66" charset="0"/>
                <a:hlinkClick r:id="rId5"/>
              </a:rPr>
              <a:t>&amp;ex=1#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pg</a:t>
            </a:r>
            <a:r>
              <a:rPr lang="cs-CZ" sz="1600" dirty="0" smtClean="0">
                <a:latin typeface="Comic Sans MS" pitchFamily="66" charset="0"/>
                <a:hlinkClick r:id="rId5"/>
              </a:rPr>
              <a:t>:2|</a:t>
            </a:r>
            <a:r>
              <a:rPr lang="cs-CZ" sz="1600" dirty="0" err="1" smtClean="0">
                <a:latin typeface="Comic Sans MS" pitchFamily="66" charset="0"/>
                <a:hlinkClick r:id="rId5"/>
              </a:rPr>
              <a:t>mt</a:t>
            </a:r>
            <a:r>
              <a:rPr lang="cs-CZ" sz="1600" dirty="0" smtClean="0">
                <a:latin typeface="Comic Sans MS" pitchFamily="66" charset="0"/>
                <a:hlinkClick r:id="rId5"/>
              </a:rPr>
              <a:t>:1|</a:t>
            </a:r>
            <a:endParaRPr lang="cs-CZ" sz="1600" dirty="0" smtClean="0">
              <a:latin typeface="Comic Sans MS" pitchFamily="66" charset="0"/>
              <a:hlinkClick r:id="rId6"/>
            </a:endParaRPr>
          </a:p>
          <a:p>
            <a:pPr>
              <a:buNone/>
            </a:pPr>
            <a:r>
              <a:rPr lang="cs-CZ" sz="1600" dirty="0" smtClean="0">
                <a:latin typeface="Comic Sans MS" pitchFamily="66" charset="0"/>
              </a:rPr>
              <a:t>[5]</a:t>
            </a:r>
            <a:r>
              <a:rPr lang="cs-CZ" sz="1600" dirty="0" err="1" smtClean="0">
                <a:latin typeface="Comic Sans MS" pitchFamily="66" charset="0"/>
              </a:rPr>
              <a:t>Tomatoes</a:t>
            </a:r>
            <a:r>
              <a:rPr lang="cs-CZ" sz="1600" dirty="0" smtClean="0">
                <a:latin typeface="Comic Sans MS" pitchFamily="66" charset="0"/>
              </a:rPr>
              <a:t>. </a:t>
            </a:r>
            <a:r>
              <a:rPr lang="cs-CZ" sz="1600" i="1" dirty="0" smtClean="0">
                <a:latin typeface="Comic Sans MS" pitchFamily="66" charset="0"/>
              </a:rPr>
              <a:t>Office.</a:t>
            </a:r>
            <a:r>
              <a:rPr lang="cs-CZ" sz="1600" i="1" dirty="0" err="1" smtClean="0">
                <a:latin typeface="Comic Sans MS" pitchFamily="66" charset="0"/>
              </a:rPr>
              <a:t>com</a:t>
            </a:r>
            <a:r>
              <a:rPr lang="cs-CZ" sz="1600" dirty="0" smtClean="0">
                <a:latin typeface="Comic Sans MS" pitchFamily="66" charset="0"/>
              </a:rPr>
              <a:t> [online]. 2012 [cit. 2012-09-08]. Dostupné z: </a:t>
            </a:r>
            <a:r>
              <a:rPr lang="cs-CZ" sz="1600" dirty="0" smtClean="0">
                <a:latin typeface="Comic Sans MS" pitchFamily="66" charset="0"/>
                <a:hlinkClick r:id="rId6"/>
              </a:rPr>
              <a:t>http://office.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microsoft.com</a:t>
            </a:r>
            <a:r>
              <a:rPr lang="cs-CZ" sz="1600" dirty="0" smtClean="0">
                <a:latin typeface="Comic Sans MS" pitchFamily="66" charset="0"/>
                <a:hlinkClick r:id="rId6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cs</a:t>
            </a:r>
            <a:r>
              <a:rPr lang="cs-CZ" sz="1600" dirty="0" smtClean="0">
                <a:latin typeface="Comic Sans MS" pitchFamily="66" charset="0"/>
                <a:hlinkClick r:id="rId6"/>
              </a:rPr>
              <a:t>-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cz</a:t>
            </a:r>
            <a:r>
              <a:rPr lang="cs-CZ" sz="1600" dirty="0" smtClean="0">
                <a:latin typeface="Comic Sans MS" pitchFamily="66" charset="0"/>
                <a:hlinkClick r:id="rId6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images</a:t>
            </a:r>
            <a:r>
              <a:rPr lang="cs-CZ" sz="1600" dirty="0" smtClean="0">
                <a:latin typeface="Comic Sans MS" pitchFamily="66" charset="0"/>
                <a:hlinkClick r:id="rId6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results.aspx</a:t>
            </a:r>
            <a:r>
              <a:rPr lang="cs-CZ" sz="1600" dirty="0" smtClean="0">
                <a:latin typeface="Comic Sans MS" pitchFamily="66" charset="0"/>
                <a:hlinkClick r:id="rId6"/>
              </a:rPr>
              <a:t>?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qu</a:t>
            </a:r>
            <a:r>
              <a:rPr lang="cs-CZ" sz="1600" dirty="0" smtClean="0">
                <a:latin typeface="Comic Sans MS" pitchFamily="66" charset="0"/>
                <a:hlinkClick r:id="rId6"/>
              </a:rPr>
              <a:t>=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tomatoes</a:t>
            </a:r>
            <a:r>
              <a:rPr lang="cs-CZ" sz="1600" dirty="0" smtClean="0">
                <a:latin typeface="Comic Sans MS" pitchFamily="66" charset="0"/>
                <a:hlinkClick r:id="rId6"/>
              </a:rPr>
              <a:t>&amp;ex=1#</a:t>
            </a:r>
            <a:r>
              <a:rPr lang="cs-CZ" sz="1600" dirty="0" err="1" smtClean="0">
                <a:latin typeface="Comic Sans MS" pitchFamily="66" charset="0"/>
                <a:hlinkClick r:id="rId6"/>
              </a:rPr>
              <a:t>mt</a:t>
            </a:r>
            <a:r>
              <a:rPr lang="cs-CZ" sz="1600" dirty="0" smtClean="0">
                <a:latin typeface="Comic Sans MS" pitchFamily="66" charset="0"/>
                <a:hlinkClick r:id="rId6"/>
              </a:rPr>
              <a:t>:1|</a:t>
            </a:r>
            <a:endParaRPr lang="cs-CZ" sz="1600" dirty="0" smtClean="0">
              <a:latin typeface="Comic Sans MS" pitchFamily="66" charset="0"/>
              <a:hlinkClick r:id="rId7"/>
            </a:endParaRPr>
          </a:p>
          <a:p>
            <a:pPr>
              <a:buNone/>
            </a:pPr>
            <a:r>
              <a:rPr lang="cs-CZ" sz="1600" dirty="0" smtClean="0">
                <a:latin typeface="Comic Sans MS" pitchFamily="66" charset="0"/>
              </a:rPr>
              <a:t>[6] </a:t>
            </a:r>
            <a:r>
              <a:rPr lang="cs-CZ" sz="1600" dirty="0" err="1" smtClean="0">
                <a:latin typeface="Comic Sans MS" pitchFamily="66" charset="0"/>
              </a:rPr>
              <a:t>Mice</a:t>
            </a:r>
            <a:r>
              <a:rPr lang="cs-CZ" sz="1600" dirty="0" smtClean="0">
                <a:latin typeface="Comic Sans MS" pitchFamily="66" charset="0"/>
              </a:rPr>
              <a:t>. </a:t>
            </a:r>
            <a:r>
              <a:rPr lang="cs-CZ" sz="1600" i="1" dirty="0" smtClean="0">
                <a:latin typeface="Comic Sans MS" pitchFamily="66" charset="0"/>
              </a:rPr>
              <a:t>Office.</a:t>
            </a:r>
            <a:r>
              <a:rPr lang="cs-CZ" sz="1600" i="1" dirty="0" err="1" smtClean="0">
                <a:latin typeface="Comic Sans MS" pitchFamily="66" charset="0"/>
              </a:rPr>
              <a:t>com</a:t>
            </a:r>
            <a:r>
              <a:rPr lang="cs-CZ" sz="1600" dirty="0" smtClean="0">
                <a:latin typeface="Comic Sans MS" pitchFamily="66" charset="0"/>
              </a:rPr>
              <a:t> [online]. 2012 [cit. 2012-09-08]. Dostupné z: </a:t>
            </a:r>
            <a:r>
              <a:rPr lang="cs-CZ" sz="1600" dirty="0" smtClean="0">
                <a:latin typeface="Comic Sans MS" pitchFamily="66" charset="0"/>
                <a:hlinkClick r:id="rId7"/>
              </a:rPr>
              <a:t>http://office.</a:t>
            </a:r>
            <a:r>
              <a:rPr lang="cs-CZ" sz="1600" dirty="0" err="1" smtClean="0">
                <a:latin typeface="Comic Sans MS" pitchFamily="66" charset="0"/>
                <a:hlinkClick r:id="rId7"/>
              </a:rPr>
              <a:t>microsoft.com</a:t>
            </a:r>
            <a:r>
              <a:rPr lang="cs-CZ" sz="1600" dirty="0" smtClean="0">
                <a:latin typeface="Comic Sans MS" pitchFamily="66" charset="0"/>
                <a:hlinkClick r:id="rId7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7"/>
              </a:rPr>
              <a:t>cs</a:t>
            </a:r>
            <a:r>
              <a:rPr lang="cs-CZ" sz="1600" dirty="0" smtClean="0">
                <a:latin typeface="Comic Sans MS" pitchFamily="66" charset="0"/>
                <a:hlinkClick r:id="rId7"/>
              </a:rPr>
              <a:t>-</a:t>
            </a:r>
            <a:r>
              <a:rPr lang="cs-CZ" sz="1600" dirty="0" err="1" smtClean="0">
                <a:latin typeface="Comic Sans MS" pitchFamily="66" charset="0"/>
                <a:hlinkClick r:id="rId7"/>
              </a:rPr>
              <a:t>cz</a:t>
            </a:r>
            <a:r>
              <a:rPr lang="cs-CZ" sz="1600" dirty="0" smtClean="0">
                <a:latin typeface="Comic Sans MS" pitchFamily="66" charset="0"/>
                <a:hlinkClick r:id="rId7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7"/>
              </a:rPr>
              <a:t>images</a:t>
            </a:r>
            <a:r>
              <a:rPr lang="cs-CZ" sz="1600" dirty="0" smtClean="0">
                <a:latin typeface="Comic Sans MS" pitchFamily="66" charset="0"/>
                <a:hlinkClick r:id="rId7"/>
              </a:rPr>
              <a:t>/</a:t>
            </a:r>
            <a:r>
              <a:rPr lang="cs-CZ" sz="1600" dirty="0" err="1" smtClean="0">
                <a:latin typeface="Comic Sans MS" pitchFamily="66" charset="0"/>
                <a:hlinkClick r:id="rId7"/>
              </a:rPr>
              <a:t>results.aspx</a:t>
            </a:r>
            <a:r>
              <a:rPr lang="cs-CZ" sz="1600" dirty="0" smtClean="0">
                <a:latin typeface="Comic Sans MS" pitchFamily="66" charset="0"/>
                <a:hlinkClick r:id="rId7"/>
              </a:rPr>
              <a:t>?</a:t>
            </a:r>
            <a:r>
              <a:rPr lang="cs-CZ" sz="1600" dirty="0" err="1" smtClean="0">
                <a:latin typeface="Comic Sans MS" pitchFamily="66" charset="0"/>
                <a:hlinkClick r:id="rId7"/>
              </a:rPr>
              <a:t>qu</a:t>
            </a:r>
            <a:r>
              <a:rPr lang="cs-CZ" sz="1600" dirty="0" smtClean="0">
                <a:latin typeface="Comic Sans MS" pitchFamily="66" charset="0"/>
                <a:hlinkClick r:id="rId7"/>
              </a:rPr>
              <a:t>=</a:t>
            </a:r>
            <a:r>
              <a:rPr lang="cs-CZ" sz="1600" dirty="0" err="1" smtClean="0">
                <a:latin typeface="Comic Sans MS" pitchFamily="66" charset="0"/>
                <a:hlinkClick r:id="rId7"/>
              </a:rPr>
              <a:t>mice</a:t>
            </a:r>
            <a:r>
              <a:rPr lang="cs-CZ" sz="1600" dirty="0" smtClean="0">
                <a:latin typeface="Comic Sans MS" pitchFamily="66" charset="0"/>
                <a:hlinkClick r:id="rId7"/>
              </a:rPr>
              <a:t>&amp;ex=1#</a:t>
            </a:r>
            <a:r>
              <a:rPr lang="cs-CZ" sz="1600" dirty="0" err="1" smtClean="0">
                <a:latin typeface="Comic Sans MS" pitchFamily="66" charset="0"/>
                <a:hlinkClick r:id="rId7"/>
              </a:rPr>
              <a:t>ai</a:t>
            </a:r>
            <a:r>
              <a:rPr lang="cs-CZ" sz="1600" dirty="0" smtClean="0">
                <a:latin typeface="Comic Sans MS" pitchFamily="66" charset="0"/>
                <a:hlinkClick r:id="rId7"/>
              </a:rPr>
              <a:t>:MC900345794|</a:t>
            </a:r>
            <a:endParaRPr lang="cs-CZ" sz="1600" dirty="0" smtClean="0">
              <a:latin typeface="Comic Sans MS" pitchFamily="66" charset="0"/>
              <a:hlinkClick r:id="rId2"/>
            </a:endParaRPr>
          </a:p>
          <a:p>
            <a:pPr>
              <a:buNone/>
            </a:pPr>
            <a:endParaRPr lang="cs-CZ" sz="16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cs-CZ" sz="3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Zdroje</a:t>
            </a:r>
            <a:endParaRPr lang="cs-CZ" sz="3400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cs-CZ" sz="4000" dirty="0" err="1" smtClean="0">
                <a:latin typeface="Comic Sans MS" pitchFamily="66" charset="0"/>
              </a:rPr>
              <a:t>The</a:t>
            </a:r>
            <a:r>
              <a:rPr lang="cs-CZ" sz="4000" dirty="0" smtClean="0">
                <a:latin typeface="Comic Sans MS" pitchFamily="66" charset="0"/>
              </a:rPr>
              <a:t> </a:t>
            </a:r>
            <a:r>
              <a:rPr lang="cs-CZ" sz="4000" dirty="0" err="1" smtClean="0">
                <a:latin typeface="Comic Sans MS" pitchFamily="66" charset="0"/>
              </a:rPr>
              <a:t>Plural</a:t>
            </a:r>
            <a:r>
              <a:rPr lang="cs-CZ" sz="4000" dirty="0" smtClean="0">
                <a:latin typeface="Comic Sans MS" pitchFamily="66" charset="0"/>
              </a:rPr>
              <a:t> </a:t>
            </a:r>
            <a:r>
              <a:rPr lang="cs-CZ" sz="4000" dirty="0" err="1" smtClean="0">
                <a:latin typeface="Comic Sans MS" pitchFamily="66" charset="0"/>
              </a:rPr>
              <a:t>of</a:t>
            </a:r>
            <a:r>
              <a:rPr lang="cs-CZ" sz="4000" dirty="0" smtClean="0">
                <a:latin typeface="Comic Sans MS" pitchFamily="66" charset="0"/>
              </a:rPr>
              <a:t> </a:t>
            </a:r>
            <a:r>
              <a:rPr lang="cs-CZ" sz="4000" dirty="0" err="1" smtClean="0">
                <a:latin typeface="Comic Sans MS" pitchFamily="66" charset="0"/>
              </a:rPr>
              <a:t>N</a:t>
            </a:r>
            <a:r>
              <a:rPr lang="cs-CZ" sz="4000" smtClean="0">
                <a:latin typeface="Comic Sans MS" pitchFamily="66" charset="0"/>
              </a:rPr>
              <a:t>ouns</a:t>
            </a:r>
            <a:r>
              <a:rPr lang="cs-CZ" sz="4000" dirty="0" smtClean="0">
                <a:latin typeface="Comic Sans MS" pitchFamily="66" charset="0"/>
              </a:rPr>
              <a:t/>
            </a:r>
            <a:br>
              <a:rPr lang="cs-CZ" sz="4000" dirty="0" smtClean="0">
                <a:latin typeface="Comic Sans MS" pitchFamily="66" charset="0"/>
              </a:rPr>
            </a:br>
            <a:r>
              <a:rPr lang="cs-CZ" sz="4000" b="0" dirty="0" smtClean="0">
                <a:latin typeface="Comic Sans MS" pitchFamily="66" charset="0"/>
              </a:rPr>
              <a:t>(množné číslo podstatných jmen)</a:t>
            </a:r>
            <a:endParaRPr lang="cs-CZ" sz="4000" b="0" dirty="0">
              <a:latin typeface="Comic Sans MS" pitchFamily="66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251520" y="404664"/>
            <a:ext cx="8712968" cy="60486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Pravidelné množné číslo</a:t>
            </a:r>
            <a:r>
              <a:rPr lang="cs-CZ" sz="2500" b="1" dirty="0" smtClean="0">
                <a:latin typeface="Comic Sans MS" pitchFamily="66" charset="0"/>
              </a:rPr>
              <a:t>:</a:t>
            </a: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1. podstatné jméno + 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</a:t>
            </a:r>
          </a:p>
          <a:p>
            <a:pPr>
              <a:buNone/>
            </a:pPr>
            <a:r>
              <a:rPr lang="cs-CZ" sz="2500" b="1" i="1" dirty="0" smtClean="0">
                <a:latin typeface="Comic Sans MS" pitchFamily="66" charset="0"/>
              </a:rPr>
              <a:t>		boy  	  </a:t>
            </a:r>
            <a:r>
              <a:rPr lang="cs-CZ" sz="2500" b="1" i="1" dirty="0" err="1" smtClean="0">
                <a:latin typeface="Comic Sans MS" pitchFamily="66" charset="0"/>
              </a:rPr>
              <a:t>boy</a:t>
            </a:r>
            <a:r>
              <a:rPr lang="cs-CZ" sz="2500" b="1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</a:t>
            </a:r>
            <a:r>
              <a:rPr lang="cs-CZ" sz="2500" b="1" i="1" dirty="0" smtClean="0">
                <a:latin typeface="Comic Sans MS" pitchFamily="66" charset="0"/>
              </a:rPr>
              <a:t>, car     </a:t>
            </a:r>
            <a:r>
              <a:rPr lang="cs-CZ" sz="2500" b="1" i="1" dirty="0" err="1" smtClean="0">
                <a:latin typeface="Comic Sans MS" pitchFamily="66" charset="0"/>
              </a:rPr>
              <a:t>car</a:t>
            </a:r>
            <a:r>
              <a:rPr lang="cs-CZ" sz="2500" b="1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</a:t>
            </a:r>
            <a:endParaRPr lang="cs-CZ" sz="2500" b="1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2. podstatné jméno + 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es</a:t>
            </a:r>
            <a:r>
              <a:rPr lang="cs-CZ" sz="2500" b="1" dirty="0" smtClean="0">
                <a:latin typeface="Comic Sans MS" pitchFamily="66" charset="0"/>
              </a:rPr>
              <a:t>: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</a:p>
          <a:p>
            <a:pPr>
              <a:buNone/>
            </a:pP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		</a:t>
            </a:r>
            <a:r>
              <a:rPr lang="cs-CZ" sz="2500" b="1" dirty="0" err="1" smtClean="0">
                <a:latin typeface="Comic Sans MS" pitchFamily="66" charset="0"/>
              </a:rPr>
              <a:t>podst</a:t>
            </a:r>
            <a:r>
              <a:rPr lang="cs-CZ" sz="2500" b="1" dirty="0" smtClean="0">
                <a:latin typeface="Comic Sans MS" pitchFamily="66" charset="0"/>
              </a:rPr>
              <a:t>. </a:t>
            </a:r>
            <a:r>
              <a:rPr lang="cs-CZ" sz="2500" b="1" dirty="0" err="1" smtClean="0">
                <a:latin typeface="Comic Sans MS" pitchFamily="66" charset="0"/>
              </a:rPr>
              <a:t>jm</a:t>
            </a:r>
            <a:r>
              <a:rPr lang="cs-CZ" sz="2500" b="1" dirty="0" smtClean="0">
                <a:latin typeface="Comic Sans MS" pitchFamily="66" charset="0"/>
              </a:rPr>
              <a:t>. </a:t>
            </a:r>
            <a:r>
              <a:rPr lang="cs-CZ" sz="2500" b="1" smtClean="0">
                <a:latin typeface="Comic Sans MS" pitchFamily="66" charset="0"/>
              </a:rPr>
              <a:t>končící </a:t>
            </a:r>
            <a:r>
              <a:rPr lang="cs-CZ" sz="2500" b="1" dirty="0" smtClean="0">
                <a:latin typeface="Comic Sans MS" pitchFamily="66" charset="0"/>
              </a:rPr>
              <a:t>sykavkou (</a:t>
            </a:r>
            <a:r>
              <a:rPr lang="cs-CZ" sz="2500" b="1" dirty="0" smtClean="0">
                <a:solidFill>
                  <a:srgbClr val="FFC000"/>
                </a:solidFill>
                <a:latin typeface="Comic Sans MS" pitchFamily="66" charset="0"/>
              </a:rPr>
              <a:t>–s,-</a:t>
            </a:r>
            <a:r>
              <a:rPr lang="cs-CZ" sz="2500" b="1" dirty="0" err="1" smtClean="0">
                <a:solidFill>
                  <a:srgbClr val="FFC000"/>
                </a:solidFill>
                <a:latin typeface="Comic Sans MS" pitchFamily="66" charset="0"/>
              </a:rPr>
              <a:t>ss</a:t>
            </a:r>
            <a:r>
              <a:rPr lang="cs-CZ" sz="2500" b="1" dirty="0" smtClean="0">
                <a:solidFill>
                  <a:srgbClr val="FFC000"/>
                </a:solidFill>
                <a:latin typeface="Comic Sans MS" pitchFamily="66" charset="0"/>
              </a:rPr>
              <a:t>,-x,-ch,</a:t>
            </a:r>
          </a:p>
          <a:p>
            <a:pPr>
              <a:buNone/>
            </a:pPr>
            <a:r>
              <a:rPr lang="cs-CZ" sz="2500" b="1" dirty="0" smtClean="0">
                <a:solidFill>
                  <a:srgbClr val="FFC000"/>
                </a:solidFill>
                <a:latin typeface="Comic Sans MS" pitchFamily="66" charset="0"/>
              </a:rPr>
              <a:t>		-</a:t>
            </a:r>
            <a:r>
              <a:rPr lang="cs-CZ" sz="2500" b="1" dirty="0" err="1" smtClean="0">
                <a:solidFill>
                  <a:srgbClr val="FFC000"/>
                </a:solidFill>
                <a:latin typeface="Comic Sans MS" pitchFamily="66" charset="0"/>
              </a:rPr>
              <a:t>sh</a:t>
            </a:r>
            <a:r>
              <a:rPr lang="cs-CZ" sz="2500" b="1" dirty="0" smtClean="0">
                <a:solidFill>
                  <a:srgbClr val="FFC000"/>
                </a:solidFill>
                <a:latin typeface="Comic Sans MS" pitchFamily="66" charset="0"/>
              </a:rPr>
              <a:t>,-z</a:t>
            </a:r>
            <a:r>
              <a:rPr lang="cs-CZ" sz="2500" b="1" dirty="0" smtClean="0">
                <a:latin typeface="Comic Sans MS" pitchFamily="66" charset="0"/>
              </a:rPr>
              <a:t>) nebo na </a:t>
            </a:r>
            <a:r>
              <a:rPr lang="cs-CZ" sz="2500" b="1" dirty="0" smtClean="0">
                <a:solidFill>
                  <a:srgbClr val="FFC000"/>
                </a:solidFill>
                <a:latin typeface="Comic Sans MS" pitchFamily="66" charset="0"/>
              </a:rPr>
              <a:t>–o</a:t>
            </a:r>
            <a:endParaRPr lang="cs-CZ" sz="25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		bu</a:t>
            </a:r>
            <a:r>
              <a:rPr lang="cs-CZ" sz="2500" b="1" dirty="0" smtClean="0">
                <a:solidFill>
                  <a:srgbClr val="FFC000"/>
                </a:solidFill>
                <a:latin typeface="Comic Sans MS" pitchFamily="66" charset="0"/>
              </a:rPr>
              <a:t>s</a:t>
            </a:r>
            <a:r>
              <a:rPr lang="cs-CZ" sz="2500" b="1" dirty="0" smtClean="0">
                <a:latin typeface="Comic Sans MS" pitchFamily="66" charset="0"/>
              </a:rPr>
              <a:t>	  </a:t>
            </a:r>
            <a:r>
              <a:rPr lang="cs-CZ" sz="2500" b="1" dirty="0" err="1" smtClean="0">
                <a:latin typeface="Comic Sans MS" pitchFamily="66" charset="0"/>
              </a:rPr>
              <a:t>bus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es</a:t>
            </a:r>
            <a:r>
              <a:rPr lang="cs-CZ" sz="2500" b="1" dirty="0" smtClean="0">
                <a:latin typeface="Comic Sans MS" pitchFamily="66" charset="0"/>
              </a:rPr>
              <a:t>, </a:t>
            </a:r>
            <a:r>
              <a:rPr lang="cs-CZ" sz="2500" b="1" dirty="0" err="1" smtClean="0">
                <a:latin typeface="Comic Sans MS" pitchFamily="66" charset="0"/>
              </a:rPr>
              <a:t>cla</a:t>
            </a:r>
            <a:r>
              <a:rPr lang="cs-CZ" sz="2500" b="1" dirty="0" err="1" smtClean="0">
                <a:solidFill>
                  <a:srgbClr val="FFC000"/>
                </a:solidFill>
                <a:latin typeface="Comic Sans MS" pitchFamily="66" charset="0"/>
              </a:rPr>
              <a:t>ss</a:t>
            </a:r>
            <a:r>
              <a:rPr lang="cs-CZ" sz="2500" b="1" dirty="0" smtClean="0">
                <a:latin typeface="Comic Sans MS" pitchFamily="66" charset="0"/>
              </a:rPr>
              <a:t>	 </a:t>
            </a:r>
            <a:r>
              <a:rPr lang="cs-CZ" sz="2500" b="1" dirty="0" err="1" smtClean="0">
                <a:latin typeface="Comic Sans MS" pitchFamily="66" charset="0"/>
              </a:rPr>
              <a:t>class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es</a:t>
            </a:r>
            <a:r>
              <a:rPr lang="cs-CZ" sz="2500" b="1" dirty="0" smtClean="0">
                <a:latin typeface="Comic Sans MS" pitchFamily="66" charset="0"/>
              </a:rPr>
              <a:t>, bo</a:t>
            </a:r>
            <a:r>
              <a:rPr lang="cs-CZ" sz="2500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r>
              <a:rPr lang="cs-CZ" sz="2500" b="1" dirty="0" smtClean="0">
                <a:latin typeface="Comic Sans MS" pitchFamily="66" charset="0"/>
              </a:rPr>
              <a:t>     </a:t>
            </a:r>
            <a:r>
              <a:rPr lang="cs-CZ" sz="2500" b="1" dirty="0" err="1" smtClean="0">
                <a:latin typeface="Comic Sans MS" pitchFamily="66" charset="0"/>
              </a:rPr>
              <a:t>box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es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,</a:t>
            </a:r>
            <a:endParaRPr lang="cs-CZ" sz="25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		</a:t>
            </a:r>
            <a:r>
              <a:rPr lang="cs-CZ" sz="2500" b="1" dirty="0" err="1" smtClean="0">
                <a:latin typeface="Comic Sans MS" pitchFamily="66" charset="0"/>
              </a:rPr>
              <a:t>wit</a:t>
            </a:r>
            <a:r>
              <a:rPr lang="cs-CZ" sz="2500" b="1" dirty="0" err="1" smtClean="0">
                <a:solidFill>
                  <a:srgbClr val="FFC000"/>
                </a:solidFill>
                <a:latin typeface="Comic Sans MS" pitchFamily="66" charset="0"/>
              </a:rPr>
              <a:t>ch</a:t>
            </a:r>
            <a:r>
              <a:rPr lang="cs-CZ" sz="2500" b="1" dirty="0" smtClean="0">
                <a:latin typeface="Comic Sans MS" pitchFamily="66" charset="0"/>
              </a:rPr>
              <a:t>	    </a:t>
            </a:r>
            <a:r>
              <a:rPr lang="cs-CZ" sz="2500" b="1" dirty="0" err="1" smtClean="0">
                <a:latin typeface="Comic Sans MS" pitchFamily="66" charset="0"/>
              </a:rPr>
              <a:t>witch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es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, </a:t>
            </a:r>
            <a:r>
              <a:rPr lang="cs-CZ" sz="2500" b="1" dirty="0" err="1" smtClean="0">
                <a:latin typeface="Comic Sans MS" pitchFamily="66" charset="0"/>
              </a:rPr>
              <a:t>di</a:t>
            </a:r>
            <a:r>
              <a:rPr lang="cs-CZ" sz="2500" b="1" dirty="0" err="1" smtClean="0">
                <a:solidFill>
                  <a:srgbClr val="FFC000"/>
                </a:solidFill>
                <a:latin typeface="Comic Sans MS" pitchFamily="66" charset="0"/>
              </a:rPr>
              <a:t>sh</a:t>
            </a:r>
            <a:r>
              <a:rPr lang="cs-CZ" sz="2500" b="1" dirty="0" smtClean="0">
                <a:latin typeface="Comic Sans MS" pitchFamily="66" charset="0"/>
              </a:rPr>
              <a:t>    </a:t>
            </a:r>
            <a:r>
              <a:rPr lang="cs-CZ" sz="2500" b="1" dirty="0" err="1" smtClean="0">
                <a:latin typeface="Comic Sans MS" pitchFamily="66" charset="0"/>
              </a:rPr>
              <a:t>dish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es</a:t>
            </a:r>
            <a:r>
              <a:rPr lang="cs-CZ" sz="2500" b="1" dirty="0" smtClean="0">
                <a:latin typeface="Comic Sans MS" pitchFamily="66" charset="0"/>
              </a:rPr>
              <a:t>   </a:t>
            </a:r>
            <a:r>
              <a:rPr lang="cs-CZ" sz="2500" dirty="0" smtClean="0">
                <a:latin typeface="Comic Sans MS" pitchFamily="66" charset="0"/>
              </a:rPr>
              <a:t>/výslovnost </a:t>
            </a:r>
            <a:r>
              <a:rPr lang="cs-CZ" sz="2500" dirty="0" err="1" smtClean="0">
                <a:solidFill>
                  <a:srgbClr val="002060"/>
                </a:solidFill>
                <a:latin typeface="Comic Sans MS" pitchFamily="66" charset="0"/>
              </a:rPr>
              <a:t>iz</a:t>
            </a:r>
            <a:r>
              <a:rPr lang="cs-CZ" sz="2500" dirty="0" smtClean="0">
                <a:latin typeface="Comic Sans MS" pitchFamily="66" charset="0"/>
              </a:rPr>
              <a:t>/ </a:t>
            </a: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		</a:t>
            </a:r>
            <a:r>
              <a:rPr lang="cs-CZ" sz="2500" b="1" dirty="0" err="1" smtClean="0">
                <a:latin typeface="Comic Sans MS" pitchFamily="66" charset="0"/>
              </a:rPr>
              <a:t>potat</a:t>
            </a:r>
            <a:r>
              <a:rPr lang="cs-CZ" sz="2500" b="1" dirty="0" err="1" smtClean="0">
                <a:solidFill>
                  <a:srgbClr val="FFC000"/>
                </a:solidFill>
                <a:latin typeface="Comic Sans MS" pitchFamily="66" charset="0"/>
              </a:rPr>
              <a:t>o</a:t>
            </a:r>
            <a:r>
              <a:rPr lang="cs-CZ" sz="2500" b="1" dirty="0" smtClean="0">
                <a:latin typeface="Comic Sans MS" pitchFamily="66" charset="0"/>
              </a:rPr>
              <a:t>     </a:t>
            </a:r>
            <a:r>
              <a:rPr lang="cs-CZ" sz="2500" b="1" dirty="0" err="1" smtClean="0">
                <a:latin typeface="Comic Sans MS" pitchFamily="66" charset="0"/>
              </a:rPr>
              <a:t>potato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es</a:t>
            </a:r>
            <a:endParaRPr lang="cs-CZ" sz="25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3. podstatné jméno +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ies</a:t>
            </a:r>
            <a:endParaRPr lang="cs-CZ" sz="25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 lvl="2">
              <a:buNone/>
            </a:pPr>
            <a:r>
              <a:rPr lang="cs-CZ" sz="2500" b="1" dirty="0" smtClean="0">
                <a:latin typeface="Comic Sans MS" pitchFamily="66" charset="0"/>
              </a:rPr>
              <a:t>	 </a:t>
            </a:r>
            <a:r>
              <a:rPr lang="cs-CZ" sz="2500" b="1" dirty="0" err="1" smtClean="0">
                <a:latin typeface="Comic Sans MS" pitchFamily="66" charset="0"/>
              </a:rPr>
              <a:t>podst</a:t>
            </a:r>
            <a:r>
              <a:rPr lang="cs-CZ" sz="2500" b="1" dirty="0" smtClean="0">
                <a:latin typeface="Comic Sans MS" pitchFamily="66" charset="0"/>
              </a:rPr>
              <a:t>. </a:t>
            </a:r>
            <a:r>
              <a:rPr lang="cs-CZ" sz="2500" b="1" dirty="0" err="1" smtClean="0">
                <a:latin typeface="Comic Sans MS" pitchFamily="66" charset="0"/>
              </a:rPr>
              <a:t>jm</a:t>
            </a:r>
            <a:r>
              <a:rPr lang="cs-CZ" sz="2500" b="1" dirty="0" smtClean="0">
                <a:latin typeface="Comic Sans MS" pitchFamily="66" charset="0"/>
              </a:rPr>
              <a:t>. končící na </a:t>
            </a:r>
            <a:r>
              <a:rPr lang="cs-CZ" sz="2500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souhlásku </a:t>
            </a:r>
            <a:r>
              <a:rPr lang="cs-CZ" sz="2500" b="1" dirty="0" smtClean="0">
                <a:latin typeface="Comic Sans MS" pitchFamily="66" charset="0"/>
              </a:rPr>
              <a:t>+ </a:t>
            </a:r>
            <a:r>
              <a:rPr lang="cs-CZ" sz="2500" b="1" dirty="0" smtClean="0">
                <a:solidFill>
                  <a:srgbClr val="FF0000"/>
                </a:solidFill>
                <a:latin typeface="Comic Sans MS" pitchFamily="66" charset="0"/>
              </a:rPr>
              <a:t>y</a:t>
            </a:r>
            <a:r>
              <a:rPr lang="cs-CZ" sz="2500" b="1" dirty="0" smtClean="0">
                <a:latin typeface="Comic Sans MS" pitchFamily="66" charset="0"/>
              </a:rPr>
              <a:t>:</a:t>
            </a:r>
            <a:r>
              <a:rPr lang="cs-CZ" sz="25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rgbClr val="FF0000"/>
                </a:solidFill>
                <a:latin typeface="Comic Sans MS" pitchFamily="66" charset="0"/>
              </a:rPr>
              <a:t>y</a:t>
            </a:r>
            <a:r>
              <a:rPr lang="cs-CZ" sz="2500" b="1" dirty="0" smtClean="0">
                <a:latin typeface="Comic Sans MS" pitchFamily="66" charset="0"/>
              </a:rPr>
              <a:t>     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</a:t>
            </a:r>
            <a:r>
              <a:rPr lang="cs-CZ" sz="2500" b="1" dirty="0" smtClean="0">
                <a:latin typeface="Comic Sans MS" pitchFamily="66" charset="0"/>
              </a:rPr>
              <a:t> + 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es</a:t>
            </a:r>
            <a:endParaRPr lang="cs-CZ" sz="2500" b="1" dirty="0" smtClean="0">
              <a:latin typeface="Comic Sans MS" pitchFamily="66" charset="0"/>
            </a:endParaRPr>
          </a:p>
          <a:p>
            <a:pPr lvl="2">
              <a:buNone/>
            </a:pPr>
            <a:r>
              <a:rPr lang="cs-CZ" sz="2500" b="1" dirty="0" smtClean="0">
                <a:latin typeface="Comic Sans MS" pitchFamily="66" charset="0"/>
              </a:rPr>
              <a:t>		</a:t>
            </a:r>
            <a:r>
              <a:rPr lang="cs-CZ" sz="2500" b="1" i="1" dirty="0" smtClean="0">
                <a:latin typeface="Comic Sans MS" pitchFamily="66" charset="0"/>
              </a:rPr>
              <a:t>ba</a:t>
            </a:r>
            <a:r>
              <a:rPr lang="cs-CZ" sz="2500" b="1" i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b</a:t>
            </a:r>
            <a:r>
              <a:rPr lang="cs-CZ" sz="2500" b="1" i="1" dirty="0" smtClean="0">
                <a:solidFill>
                  <a:srgbClr val="FF0000"/>
                </a:solidFill>
                <a:latin typeface="Comic Sans MS" pitchFamily="66" charset="0"/>
              </a:rPr>
              <a:t>y</a:t>
            </a:r>
            <a:r>
              <a:rPr lang="cs-CZ" sz="2500" b="1" i="1" dirty="0" smtClean="0">
                <a:latin typeface="Comic Sans MS" pitchFamily="66" charset="0"/>
              </a:rPr>
              <a:t>    </a:t>
            </a:r>
            <a:r>
              <a:rPr lang="cs-CZ" sz="2500" b="1" i="1" dirty="0" err="1" smtClean="0">
                <a:latin typeface="Comic Sans MS" pitchFamily="66" charset="0"/>
              </a:rPr>
              <a:t>bab</a:t>
            </a:r>
            <a:r>
              <a:rPr lang="cs-CZ" sz="2500" b="1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ies</a:t>
            </a:r>
            <a:r>
              <a:rPr lang="cs-CZ" sz="2500" b="1" i="1" dirty="0" smtClean="0">
                <a:latin typeface="Comic Sans MS" pitchFamily="66" charset="0"/>
              </a:rPr>
              <a:t>, la</a:t>
            </a:r>
            <a:r>
              <a:rPr lang="cs-CZ" sz="2500" b="1" i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d</a:t>
            </a:r>
            <a:r>
              <a:rPr lang="cs-CZ" sz="2500" b="1" i="1" dirty="0" smtClean="0">
                <a:solidFill>
                  <a:srgbClr val="FF0000"/>
                </a:solidFill>
                <a:latin typeface="Comic Sans MS" pitchFamily="66" charset="0"/>
              </a:rPr>
              <a:t>y</a:t>
            </a:r>
            <a:r>
              <a:rPr lang="cs-CZ" sz="2500" b="1" i="1" dirty="0" smtClean="0">
                <a:latin typeface="Comic Sans MS" pitchFamily="66" charset="0"/>
              </a:rPr>
              <a:t>    </a:t>
            </a:r>
            <a:r>
              <a:rPr lang="cs-CZ" sz="2500" b="1" i="1" dirty="0" err="1" smtClean="0">
                <a:latin typeface="Comic Sans MS" pitchFamily="66" charset="0"/>
              </a:rPr>
              <a:t>lad</a:t>
            </a:r>
            <a:r>
              <a:rPr lang="cs-CZ" sz="2500" b="1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ies</a:t>
            </a:r>
            <a:endParaRPr lang="cs-CZ" sz="2500" b="1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ALE:	</a:t>
            </a:r>
            <a:r>
              <a:rPr lang="cs-CZ" sz="2500" b="1" dirty="0" err="1" smtClean="0">
                <a:latin typeface="Comic Sans MS" pitchFamily="66" charset="0"/>
              </a:rPr>
              <a:t>podst</a:t>
            </a:r>
            <a:r>
              <a:rPr lang="cs-CZ" sz="2500" b="1" dirty="0" smtClean="0">
                <a:latin typeface="Comic Sans MS" pitchFamily="66" charset="0"/>
              </a:rPr>
              <a:t>. </a:t>
            </a:r>
            <a:r>
              <a:rPr lang="cs-CZ" sz="2500" b="1" dirty="0" err="1" smtClean="0">
                <a:latin typeface="Comic Sans MS" pitchFamily="66" charset="0"/>
              </a:rPr>
              <a:t>jm</a:t>
            </a:r>
            <a:r>
              <a:rPr lang="cs-CZ" sz="2500" b="1" dirty="0" smtClean="0">
                <a:latin typeface="Comic Sans MS" pitchFamily="66" charset="0"/>
              </a:rPr>
              <a:t>. končící na </a:t>
            </a:r>
            <a:r>
              <a:rPr lang="cs-CZ" sz="25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samohlásku</a:t>
            </a:r>
            <a:r>
              <a:rPr lang="cs-CZ" sz="2500" b="1" dirty="0" smtClean="0">
                <a:latin typeface="Comic Sans MS" pitchFamily="66" charset="0"/>
              </a:rPr>
              <a:t> + </a:t>
            </a:r>
            <a:r>
              <a:rPr lang="cs-CZ" sz="2500" b="1" dirty="0" smtClean="0">
                <a:solidFill>
                  <a:srgbClr val="FF0000"/>
                </a:solidFill>
                <a:latin typeface="Comic Sans MS" pitchFamily="66" charset="0"/>
              </a:rPr>
              <a:t>y</a:t>
            </a:r>
            <a:r>
              <a:rPr lang="cs-CZ" sz="2500" b="1" dirty="0" smtClean="0">
                <a:latin typeface="Comic Sans MS" pitchFamily="66" charset="0"/>
              </a:rPr>
              <a:t>:</a:t>
            </a:r>
            <a:r>
              <a:rPr lang="cs-CZ" sz="25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cs-CZ" sz="2500" b="1" dirty="0" smtClean="0">
                <a:latin typeface="Comic Sans MS" pitchFamily="66" charset="0"/>
              </a:rPr>
              <a:t>+ 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</a:t>
            </a:r>
          </a:p>
          <a:p>
            <a:pPr>
              <a:buNone/>
            </a:pP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		</a:t>
            </a:r>
            <a:r>
              <a:rPr lang="cs-CZ" sz="2500" b="1" i="1" dirty="0" smtClean="0">
                <a:latin typeface="Comic Sans MS" pitchFamily="66" charset="0"/>
              </a:rPr>
              <a:t>b</a:t>
            </a:r>
            <a:r>
              <a:rPr lang="cs-CZ" sz="25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o</a:t>
            </a:r>
            <a:r>
              <a:rPr lang="cs-CZ" sz="2500" b="1" i="1" dirty="0" smtClean="0">
                <a:solidFill>
                  <a:srgbClr val="FF0000"/>
                </a:solidFill>
                <a:latin typeface="Comic Sans MS" pitchFamily="66" charset="0"/>
              </a:rPr>
              <a:t>y</a:t>
            </a:r>
            <a:r>
              <a:rPr lang="cs-CZ" sz="2500" b="1" i="1" dirty="0" smtClean="0">
                <a:latin typeface="Comic Sans MS" pitchFamily="66" charset="0"/>
              </a:rPr>
              <a:t>     </a:t>
            </a:r>
            <a:r>
              <a:rPr lang="cs-CZ" sz="2500" b="1" i="1" dirty="0" err="1" smtClean="0">
                <a:latin typeface="Comic Sans MS" pitchFamily="66" charset="0"/>
              </a:rPr>
              <a:t>boy</a:t>
            </a:r>
            <a:r>
              <a:rPr lang="cs-CZ" sz="2500" b="1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</a:t>
            </a:r>
            <a:r>
              <a:rPr lang="cs-CZ" sz="2500" b="1" i="1" dirty="0" smtClean="0">
                <a:latin typeface="Comic Sans MS" pitchFamily="66" charset="0"/>
              </a:rPr>
              <a:t>, </a:t>
            </a:r>
            <a:r>
              <a:rPr lang="cs-CZ" sz="2500" b="1" i="1" dirty="0" err="1" smtClean="0">
                <a:latin typeface="Comic Sans MS" pitchFamily="66" charset="0"/>
              </a:rPr>
              <a:t>t</a:t>
            </a:r>
            <a:r>
              <a:rPr lang="cs-CZ" sz="2500" b="1" i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o</a:t>
            </a:r>
            <a:r>
              <a:rPr lang="cs-CZ" sz="2500" b="1" i="1" dirty="0" err="1" smtClean="0">
                <a:solidFill>
                  <a:srgbClr val="FF0000"/>
                </a:solidFill>
                <a:latin typeface="Comic Sans MS" pitchFamily="66" charset="0"/>
              </a:rPr>
              <a:t>y</a:t>
            </a:r>
            <a:r>
              <a:rPr lang="cs-CZ" sz="2500" b="1" i="1" dirty="0" smtClean="0">
                <a:solidFill>
                  <a:srgbClr val="FF0000"/>
                </a:solidFill>
                <a:latin typeface="Comic Sans MS" pitchFamily="66" charset="0"/>
              </a:rPr>
              <a:t>	</a:t>
            </a:r>
            <a:r>
              <a:rPr lang="cs-CZ" sz="2500" b="1" i="1" dirty="0" smtClean="0">
                <a:latin typeface="Comic Sans MS" pitchFamily="66" charset="0"/>
              </a:rPr>
              <a:t>    </a:t>
            </a:r>
            <a:r>
              <a:rPr lang="cs-CZ" sz="2500" b="1" i="1" dirty="0" err="1" smtClean="0">
                <a:latin typeface="Comic Sans MS" pitchFamily="66" charset="0"/>
              </a:rPr>
              <a:t>toy</a:t>
            </a:r>
            <a:r>
              <a:rPr lang="cs-CZ" sz="2500" b="1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</a:t>
            </a:r>
            <a:endParaRPr lang="cs-CZ" sz="2500" b="1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5" name="Přímá spojovací šipka 4"/>
          <p:cNvCxnSpPr/>
          <p:nvPr/>
        </p:nvCxnSpPr>
        <p:spPr>
          <a:xfrm>
            <a:off x="3995936" y="1556792"/>
            <a:ext cx="43204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ovací šipka 10"/>
          <p:cNvCxnSpPr/>
          <p:nvPr/>
        </p:nvCxnSpPr>
        <p:spPr>
          <a:xfrm>
            <a:off x="1907704" y="1556792"/>
            <a:ext cx="43204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ovací šipka 13"/>
          <p:cNvCxnSpPr/>
          <p:nvPr/>
        </p:nvCxnSpPr>
        <p:spPr>
          <a:xfrm>
            <a:off x="1835696" y="3212976"/>
            <a:ext cx="43204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ovací šipka 15"/>
          <p:cNvCxnSpPr/>
          <p:nvPr/>
        </p:nvCxnSpPr>
        <p:spPr>
          <a:xfrm>
            <a:off x="4355976" y="3212976"/>
            <a:ext cx="43204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ovací šipka 17"/>
          <p:cNvCxnSpPr/>
          <p:nvPr/>
        </p:nvCxnSpPr>
        <p:spPr>
          <a:xfrm>
            <a:off x="2195736" y="3717032"/>
            <a:ext cx="43204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ovací šipka 18"/>
          <p:cNvCxnSpPr/>
          <p:nvPr/>
        </p:nvCxnSpPr>
        <p:spPr>
          <a:xfrm>
            <a:off x="7020272" y="3212976"/>
            <a:ext cx="43204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ovací šipka 19"/>
          <p:cNvCxnSpPr/>
          <p:nvPr/>
        </p:nvCxnSpPr>
        <p:spPr>
          <a:xfrm>
            <a:off x="2339752" y="4149080"/>
            <a:ext cx="43204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ovací šipka 20"/>
          <p:cNvCxnSpPr/>
          <p:nvPr/>
        </p:nvCxnSpPr>
        <p:spPr>
          <a:xfrm>
            <a:off x="4788024" y="3717032"/>
            <a:ext cx="43204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ovací šipka 23"/>
          <p:cNvCxnSpPr/>
          <p:nvPr/>
        </p:nvCxnSpPr>
        <p:spPr>
          <a:xfrm>
            <a:off x="7380312" y="4941168"/>
            <a:ext cx="43204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šipka 24"/>
          <p:cNvCxnSpPr/>
          <p:nvPr/>
        </p:nvCxnSpPr>
        <p:spPr>
          <a:xfrm>
            <a:off x="2051720" y="5373216"/>
            <a:ext cx="43204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ovací šipka 25"/>
          <p:cNvCxnSpPr/>
          <p:nvPr/>
        </p:nvCxnSpPr>
        <p:spPr>
          <a:xfrm>
            <a:off x="4499992" y="5373216"/>
            <a:ext cx="43204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šipka 26"/>
          <p:cNvCxnSpPr/>
          <p:nvPr/>
        </p:nvCxnSpPr>
        <p:spPr>
          <a:xfrm>
            <a:off x="1907704" y="6309320"/>
            <a:ext cx="43204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ovací šipka 27"/>
          <p:cNvCxnSpPr/>
          <p:nvPr/>
        </p:nvCxnSpPr>
        <p:spPr>
          <a:xfrm>
            <a:off x="4067944" y="6309320"/>
            <a:ext cx="43204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Nepravidelné množné číslo</a:t>
            </a:r>
            <a:r>
              <a:rPr lang="cs-CZ" sz="2500" b="1" dirty="0" smtClean="0">
                <a:latin typeface="Comic Sans MS" pitchFamily="66" charset="0"/>
              </a:rPr>
              <a:t>:</a:t>
            </a: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man –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men</a:t>
            </a:r>
            <a:endParaRPr lang="cs-CZ" sz="25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err="1" smtClean="0">
                <a:latin typeface="Comic Sans MS" pitchFamily="66" charset="0"/>
              </a:rPr>
              <a:t>woman</a:t>
            </a:r>
            <a:r>
              <a:rPr lang="cs-CZ" sz="2500" b="1" dirty="0" smtClean="0">
                <a:latin typeface="Comic Sans MS" pitchFamily="66" charset="0"/>
              </a:rPr>
              <a:t> –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women</a:t>
            </a:r>
            <a:endParaRPr lang="cs-CZ" sz="25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err="1" smtClean="0">
                <a:latin typeface="Comic Sans MS" pitchFamily="66" charset="0"/>
              </a:rPr>
              <a:t>child</a:t>
            </a:r>
            <a:r>
              <a:rPr lang="cs-CZ" sz="2500" b="1" dirty="0" smtClean="0">
                <a:latin typeface="Comic Sans MS" pitchFamily="66" charset="0"/>
              </a:rPr>
              <a:t> –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children</a:t>
            </a:r>
            <a:endParaRPr lang="cs-CZ" sz="25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err="1" smtClean="0">
                <a:latin typeface="Comic Sans MS" pitchFamily="66" charset="0"/>
              </a:rPr>
              <a:t>mouse</a:t>
            </a:r>
            <a:r>
              <a:rPr lang="cs-CZ" sz="2500" b="1" dirty="0" smtClean="0">
                <a:latin typeface="Comic Sans MS" pitchFamily="66" charset="0"/>
              </a:rPr>
              <a:t> –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mice</a:t>
            </a:r>
            <a:endParaRPr lang="cs-CZ" sz="25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err="1" smtClean="0">
                <a:latin typeface="Comic Sans MS" pitchFamily="66" charset="0"/>
              </a:rPr>
              <a:t>goose</a:t>
            </a:r>
            <a:r>
              <a:rPr lang="cs-CZ" sz="2500" b="1" dirty="0" smtClean="0">
                <a:latin typeface="Comic Sans MS" pitchFamily="66" charset="0"/>
              </a:rPr>
              <a:t> -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geese</a:t>
            </a:r>
            <a:endParaRPr lang="cs-CZ" sz="25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err="1" smtClean="0">
                <a:latin typeface="Comic Sans MS" pitchFamily="66" charset="0"/>
              </a:rPr>
              <a:t>tooth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smtClean="0">
                <a:latin typeface="Comic Sans MS" pitchFamily="66" charset="0"/>
              </a:rPr>
              <a:t>–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teeth</a:t>
            </a:r>
            <a:endParaRPr lang="cs-CZ" sz="25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b="1" dirty="0" smtClean="0">
                <a:latin typeface="Comic Sans MS" pitchFamily="66" charset="0"/>
              </a:rPr>
              <a:t>person -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people</a:t>
            </a:r>
            <a:r>
              <a:rPr lang="cs-CZ" sz="2500" b="1" dirty="0" smtClean="0">
                <a:solidFill>
                  <a:srgbClr val="F5682F"/>
                </a:solidFill>
                <a:latin typeface="Comic Sans MS" pitchFamily="66" charset="0"/>
              </a:rPr>
              <a:t>		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23528" y="548680"/>
            <a:ext cx="8363272" cy="54586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There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are 10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nouns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hidden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in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puzzle.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Write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plural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of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these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nouns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cs-CZ" sz="25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1763713" y="1628775"/>
          <a:ext cx="5248275" cy="4638675"/>
        </p:xfrm>
        <a:graphic>
          <a:graphicData uri="http://schemas.openxmlformats.org/presentationml/2006/ole">
            <p:oleObj spid="_x0000_s3074" name="List" r:id="rId3" imgW="5248190" imgH="4638809" progId="Excel.Shee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23528" y="548680"/>
            <a:ext cx="8424936" cy="590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There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are 10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nouns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hidden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in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puzzle.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Write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plural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of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these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nouns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cs-CZ" sz="25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971600" y="1556792"/>
          <a:ext cx="5248275" cy="4638675"/>
        </p:xfrm>
        <a:graphic>
          <a:graphicData uri="http://schemas.openxmlformats.org/presentationml/2006/ole">
            <p:oleObj spid="_x0000_s2050" name="List" r:id="rId3" imgW="5248190" imgH="4638809" progId="Excel.Sheet.12">
              <p:embed/>
            </p:oleObj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6372200" y="1687354"/>
            <a:ext cx="27718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fox – </a:t>
            </a:r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foxes</a:t>
            </a:r>
            <a:endParaRPr lang="cs-CZ" sz="24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book</a:t>
            </a:r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– </a:t>
            </a:r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books</a:t>
            </a:r>
            <a:endParaRPr lang="cs-CZ" sz="24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bag – </a:t>
            </a:r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bags</a:t>
            </a:r>
            <a:endParaRPr lang="cs-CZ" sz="24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mouse</a:t>
            </a:r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– </a:t>
            </a:r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mice</a:t>
            </a:r>
            <a:endParaRPr lang="cs-CZ" sz="24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watch</a:t>
            </a:r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– </a:t>
            </a:r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watches</a:t>
            </a:r>
            <a:endParaRPr lang="cs-CZ" sz="24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day</a:t>
            </a:r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– </a:t>
            </a:r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days</a:t>
            </a:r>
            <a:endParaRPr lang="cs-CZ" sz="24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tooth</a:t>
            </a:r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- </a:t>
            </a:r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teeth</a:t>
            </a:r>
            <a:endParaRPr lang="cs-CZ" sz="24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family</a:t>
            </a:r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– </a:t>
            </a:r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families</a:t>
            </a:r>
            <a:endParaRPr lang="cs-CZ" sz="24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child</a:t>
            </a:r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– </a:t>
            </a:r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children</a:t>
            </a:r>
            <a:endParaRPr lang="cs-CZ" sz="24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man - </a:t>
            </a:r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men</a:t>
            </a:r>
            <a:endParaRPr lang="cs-CZ" sz="24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endParaRPr lang="cs-CZ" sz="24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cs-CZ" sz="24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cs-CZ" sz="24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cs-CZ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476672"/>
            <a:ext cx="8291264" cy="55306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Write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plural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of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these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nouns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cs-CZ" sz="25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dirty="0" err="1" smtClean="0">
                <a:latin typeface="Comic Sans MS" pitchFamily="66" charset="0"/>
              </a:rPr>
              <a:t>woman</a:t>
            </a:r>
            <a:r>
              <a:rPr lang="cs-CZ" sz="2500" dirty="0" smtClean="0">
                <a:latin typeface="Comic Sans MS" pitchFamily="66" charset="0"/>
              </a:rPr>
              <a:t> -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women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dirty="0" err="1" smtClean="0">
                <a:latin typeface="Comic Sans MS" pitchFamily="66" charset="0"/>
              </a:rPr>
              <a:t>factory</a:t>
            </a:r>
            <a:r>
              <a:rPr lang="cs-CZ" sz="2500" dirty="0" smtClean="0">
                <a:latin typeface="Comic Sans MS" pitchFamily="66" charset="0"/>
              </a:rPr>
              <a:t> -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factories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dirty="0" err="1" smtClean="0">
                <a:latin typeface="Comic Sans MS" pitchFamily="66" charset="0"/>
              </a:rPr>
              <a:t>orange</a:t>
            </a:r>
            <a:r>
              <a:rPr lang="cs-CZ" sz="2500" dirty="0" smtClean="0">
                <a:latin typeface="Comic Sans MS" pitchFamily="66" charset="0"/>
              </a:rPr>
              <a:t> –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oranges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dirty="0" err="1" smtClean="0">
                <a:latin typeface="Comic Sans MS" pitchFamily="66" charset="0"/>
              </a:rPr>
              <a:t>class</a:t>
            </a:r>
            <a:r>
              <a:rPr lang="cs-CZ" sz="2500" dirty="0" smtClean="0">
                <a:latin typeface="Comic Sans MS" pitchFamily="66" charset="0"/>
              </a:rPr>
              <a:t> –</a:t>
            </a:r>
            <a:r>
              <a:rPr lang="cs-CZ" sz="2500" i="1" dirty="0" smtClean="0"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classes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city –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cities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dirty="0" err="1" smtClean="0">
                <a:latin typeface="Comic Sans MS" pitchFamily="66" charset="0"/>
              </a:rPr>
              <a:t>key</a:t>
            </a:r>
            <a:r>
              <a:rPr lang="cs-CZ" sz="2500" dirty="0" smtClean="0">
                <a:latin typeface="Comic Sans MS" pitchFamily="66" charset="0"/>
              </a:rPr>
              <a:t> –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keys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dirty="0" err="1" smtClean="0">
                <a:latin typeface="Comic Sans MS" pitchFamily="66" charset="0"/>
              </a:rPr>
              <a:t>foot</a:t>
            </a:r>
            <a:r>
              <a:rPr lang="cs-CZ" sz="2500" dirty="0" smtClean="0">
                <a:latin typeface="Comic Sans MS" pitchFamily="66" charset="0"/>
              </a:rPr>
              <a:t> -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feet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dirty="0" err="1" smtClean="0">
                <a:latin typeface="Comic Sans MS" pitchFamily="66" charset="0"/>
              </a:rPr>
              <a:t>sandwich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dirty="0" smtClean="0">
                <a:latin typeface="Comic Sans MS" pitchFamily="66" charset="0"/>
              </a:rPr>
              <a:t>-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sandwiches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house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smtClean="0">
                <a:latin typeface="Comic Sans MS" pitchFamily="66" charset="0"/>
              </a:rPr>
              <a:t>–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houses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dirty="0" err="1" smtClean="0">
                <a:latin typeface="Comic Sans MS" pitchFamily="66" charset="0"/>
              </a:rPr>
              <a:t>tomato</a:t>
            </a:r>
            <a:r>
              <a:rPr lang="cs-CZ" sz="2500" dirty="0" smtClean="0">
                <a:latin typeface="Comic Sans MS" pitchFamily="66" charset="0"/>
              </a:rPr>
              <a:t> -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tomatoes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Zaoblený obdélník 3"/>
          <p:cNvSpPr/>
          <p:nvPr/>
        </p:nvSpPr>
        <p:spPr>
          <a:xfrm>
            <a:off x="1835696" y="1484784"/>
            <a:ext cx="136815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Zaoblený obdélník 4"/>
          <p:cNvSpPr/>
          <p:nvPr/>
        </p:nvSpPr>
        <p:spPr>
          <a:xfrm>
            <a:off x="2051720" y="1844824"/>
            <a:ext cx="144016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Zaoblený obdélník 5"/>
          <p:cNvSpPr/>
          <p:nvPr/>
        </p:nvSpPr>
        <p:spPr>
          <a:xfrm>
            <a:off x="1907704" y="2348880"/>
            <a:ext cx="136815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Zaoblený obdélník 6"/>
          <p:cNvSpPr/>
          <p:nvPr/>
        </p:nvSpPr>
        <p:spPr>
          <a:xfrm>
            <a:off x="1619672" y="2708920"/>
            <a:ext cx="136815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Zaoblený obdélník 7"/>
          <p:cNvSpPr/>
          <p:nvPr/>
        </p:nvSpPr>
        <p:spPr>
          <a:xfrm>
            <a:off x="1475656" y="3212976"/>
            <a:ext cx="136815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Zaoblený obdélník 8"/>
          <p:cNvSpPr/>
          <p:nvPr/>
        </p:nvSpPr>
        <p:spPr>
          <a:xfrm>
            <a:off x="1475656" y="3645024"/>
            <a:ext cx="136815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Zaoblený obdélník 9"/>
          <p:cNvSpPr/>
          <p:nvPr/>
        </p:nvSpPr>
        <p:spPr>
          <a:xfrm>
            <a:off x="1547664" y="4005064"/>
            <a:ext cx="136815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aoblený obdélník 10"/>
          <p:cNvSpPr/>
          <p:nvPr/>
        </p:nvSpPr>
        <p:spPr>
          <a:xfrm>
            <a:off x="2339752" y="4437112"/>
            <a:ext cx="1656184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Zaoblený obdélník 11"/>
          <p:cNvSpPr/>
          <p:nvPr/>
        </p:nvSpPr>
        <p:spPr>
          <a:xfrm>
            <a:off x="1835696" y="4869160"/>
            <a:ext cx="1368152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Zaoblený obdélník 13"/>
          <p:cNvSpPr/>
          <p:nvPr/>
        </p:nvSpPr>
        <p:spPr>
          <a:xfrm>
            <a:off x="1907704" y="5301208"/>
            <a:ext cx="144016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23528" y="548680"/>
            <a:ext cx="8363272" cy="54586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Translate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cs-CZ" sz="25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pět lidí - </a:t>
            </a: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dvanáct krabic - </a:t>
            </a: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tři chlapci -</a:t>
            </a: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dva muži - </a:t>
            </a: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devět dívek - </a:t>
            </a: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čtyři brambory - </a:t>
            </a:r>
          </a:p>
          <a:p>
            <a:pPr>
              <a:buNone/>
            </a:pPr>
            <a:r>
              <a:rPr lang="cs-CZ" sz="2500" dirty="0" smtClean="0">
                <a:latin typeface="Comic Sans MS" pitchFamily="66" charset="0"/>
              </a:rPr>
              <a:t>dvacet zubů - </a:t>
            </a:r>
          </a:p>
          <a:p>
            <a:pPr>
              <a:buNone/>
            </a:pPr>
            <a:endParaRPr lang="cs-CZ" sz="2500" dirty="0" smtClean="0">
              <a:latin typeface="Comic Sans MS" pitchFamily="66" charset="0"/>
            </a:endParaRPr>
          </a:p>
          <a:p>
            <a:pPr>
              <a:buNone/>
            </a:pPr>
            <a:endParaRPr lang="cs-CZ" sz="2500" dirty="0" smtClean="0">
              <a:latin typeface="Comic Sans MS" pitchFamily="66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1691680" y="1484784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1979712" y="1412777"/>
            <a:ext cx="201622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five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people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2915816" y="1844824"/>
            <a:ext cx="23042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twelve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boxes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2339752" y="2276872"/>
            <a:ext cx="303272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three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boys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2123728" y="2708920"/>
            <a:ext cx="23042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two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men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2483768" y="3140968"/>
            <a:ext cx="20246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nine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girls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2699792" y="4005064"/>
            <a:ext cx="25202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twenty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teeth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3140224" y="3573016"/>
            <a:ext cx="223224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four</a:t>
            </a:r>
            <a:r>
              <a:rPr lang="cs-CZ" sz="25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potatoes</a:t>
            </a:r>
            <a:endParaRPr lang="cs-CZ" sz="25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79512" y="404664"/>
            <a:ext cx="8507288" cy="62646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What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can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you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see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in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the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500" b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picture</a:t>
            </a:r>
            <a:r>
              <a:rPr lang="cs-CZ" sz="2500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?</a:t>
            </a:r>
          </a:p>
          <a:p>
            <a:pPr>
              <a:buNone/>
            </a:pPr>
            <a:endParaRPr lang="cs-CZ" sz="25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" name="Obrázek 5" descr="MC900100796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340768"/>
            <a:ext cx="3369115" cy="2952328"/>
          </a:xfrm>
          <a:prstGeom prst="rect">
            <a:avLst/>
          </a:prstGeom>
        </p:spPr>
      </p:pic>
      <p:pic>
        <p:nvPicPr>
          <p:cNvPr id="8" name="Obrázek 7" descr="bus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4581130"/>
            <a:ext cx="2989940" cy="2276870"/>
          </a:xfrm>
          <a:prstGeom prst="rect">
            <a:avLst/>
          </a:prstGeom>
        </p:spPr>
      </p:pic>
      <p:pic>
        <p:nvPicPr>
          <p:cNvPr id="10" name="Obrázek 9" descr="bus.W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4797152"/>
            <a:ext cx="2706264" cy="2060848"/>
          </a:xfrm>
          <a:prstGeom prst="rect">
            <a:avLst/>
          </a:prstGeom>
        </p:spPr>
      </p:pic>
      <p:sp>
        <p:nvSpPr>
          <p:cNvPr id="9" name="TextovéPole 8"/>
          <p:cNvSpPr txBox="1"/>
          <p:nvPr/>
        </p:nvSpPr>
        <p:spPr>
          <a:xfrm>
            <a:off x="467544" y="357301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[1]</a:t>
            </a:r>
            <a:endParaRPr lang="cs-CZ" sz="1400" dirty="0">
              <a:latin typeface="Comic Sans MS" pitchFamily="66" charset="0"/>
            </a:endParaRPr>
          </a:p>
        </p:txBody>
      </p:sp>
      <p:pic>
        <p:nvPicPr>
          <p:cNvPr id="11" name="Obrázek 10" descr="boxes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26970" y="1484784"/>
            <a:ext cx="3677413" cy="2520280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4499992" y="3573017"/>
            <a:ext cx="792088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[2]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7956376" y="6165304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latin typeface="Comic Sans MS" pitchFamily="66" charset="0"/>
              </a:rPr>
              <a:t>[3]</a:t>
            </a:r>
            <a:endParaRPr lang="cs-CZ" sz="1400" dirty="0">
              <a:latin typeface="Comic Sans MS" pitchFamily="66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323528" y="908721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three</a:t>
            </a:r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pencils</a:t>
            </a:r>
            <a:endParaRPr lang="cs-CZ" sz="24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4499992" y="980728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five</a:t>
            </a:r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boxes</a:t>
            </a:r>
            <a:endParaRPr lang="cs-CZ" sz="24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3275856" y="4149080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two</a:t>
            </a:r>
            <a:r>
              <a:rPr lang="cs-CZ" sz="24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cs-CZ" sz="2400" i="1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buses</a:t>
            </a:r>
            <a:endParaRPr lang="cs-CZ" sz="2400" i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hlu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929</TotalTime>
  <Words>287</Words>
  <Application>Microsoft Office PowerPoint</Application>
  <PresentationFormat>Předvádění na obrazovce (4:3)</PresentationFormat>
  <Paragraphs>101</Paragraphs>
  <Slides>11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3" baseType="lpstr">
      <vt:lpstr>Shluk</vt:lpstr>
      <vt:lpstr>List</vt:lpstr>
      <vt:lpstr>Snímek 1</vt:lpstr>
      <vt:lpstr>The Plural of Nouns (množné číslo podstatných jmen)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Zdroje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Ucitel</dc:creator>
  <cp:lastModifiedBy>Ucitel</cp:lastModifiedBy>
  <cp:revision>119</cp:revision>
  <dcterms:created xsi:type="dcterms:W3CDTF">2012-08-28T14:50:01Z</dcterms:created>
  <dcterms:modified xsi:type="dcterms:W3CDTF">2013-05-23T17:41:17Z</dcterms:modified>
</cp:coreProperties>
</file>