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8" r:id="rId2"/>
    <p:sldId id="256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0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21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5085F-F943-4FBE-B626-410985610569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66D9C-2D0A-4A24-9DB8-CDEEBD0010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232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66D9C-2D0A-4A24-9DB8-CDEEBD0010E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A83742D-FB0A-4FC0-AE8B-3E31C8EF670F}" type="datetimeFigureOut">
              <a:rPr lang="cs-CZ" smtClean="0"/>
              <a:pPr/>
              <a:t>26.5.2013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55EF57-D12E-486E-86A5-2213B60BBE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man&amp;ex=1#ai:MP900316822|" TargetMode="External"/><Relationship Id="rId7" Type="http://schemas.openxmlformats.org/officeDocument/2006/relationships/hyperlink" Target="http://office.microsoft.com/cs-cz/images/results.aspx?qu=computer&amp;ex=1#ai:MP900422337|" TargetMode="External"/><Relationship Id="rId2" Type="http://schemas.openxmlformats.org/officeDocument/2006/relationships/hyperlink" Target="http://office.microsoft.com/cs-cz/images/results.aspx?qu=woman&amp;ex=1#ai:MP900448523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old+car&amp;ex=1&amp;origin=FX010132103#ai:MP900442259|" TargetMode="External"/><Relationship Id="rId5" Type="http://schemas.openxmlformats.org/officeDocument/2006/relationships/hyperlink" Target="http://office.microsoft.com/cs-cz/images/results.aspx?qu=dress&amp;ex=1#ai:MP900431699|mt:2|" TargetMode="External"/><Relationship Id="rId4" Type="http://schemas.openxmlformats.org/officeDocument/2006/relationships/hyperlink" Target="http://office.microsoft.com/cs-cz/images/results.aspx?qu=people&amp;ex=1#ai:MP900438373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5113039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Autor:	Mgr. Marcela Kloučková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Název:	VY_32_INOVACE_05_Aj6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Téma:	Zájmena	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Anotace:	Tato prezentace nabízí základní přehled osobních a 	 	přivlastňovacích zájmen. Obsahuje řadu cvičení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		 na upevnění nové nebo již známé látky.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latin typeface="Comic Sans MS" pitchFamily="66" charset="0"/>
              </a:rPr>
              <a:t>Datum:	21. 10. 2012</a:t>
            </a:r>
            <a:r>
              <a:rPr lang="cs-CZ" sz="1600" dirty="0" smtClean="0">
                <a:solidFill>
                  <a:schemeClr val="tx2"/>
                </a:solidFill>
                <a:latin typeface="Comic Sans MS" pitchFamily="66" charset="0"/>
              </a:rPr>
              <a:t>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412776"/>
            <a:ext cx="8496944" cy="2520280"/>
          </a:xfrm>
        </p:spPr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tx1"/>
                </a:solidFill>
                <a:latin typeface="Comic Sans MS" pitchFamily="66" charset="0"/>
              </a:rPr>
              <a:t>Pronouns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 (</a:t>
            </a:r>
            <a:r>
              <a:rPr lang="cs-CZ" sz="4000" dirty="0" err="1" smtClean="0">
                <a:solidFill>
                  <a:schemeClr val="tx1"/>
                </a:solidFill>
                <a:latin typeface="Comic Sans MS" pitchFamily="66" charset="0"/>
              </a:rPr>
              <a:t>Personal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4000" dirty="0" err="1" smtClean="0">
                <a:solidFill>
                  <a:schemeClr val="tx1"/>
                </a:solidFill>
                <a:latin typeface="Comic Sans MS" pitchFamily="66" charset="0"/>
              </a:rPr>
              <a:t>Pronous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, 				  </a:t>
            </a:r>
            <a:r>
              <a:rPr lang="cs-CZ" sz="4000" dirty="0" err="1" smtClean="0">
                <a:solidFill>
                  <a:schemeClr val="tx1"/>
                </a:solidFill>
                <a:latin typeface="Comic Sans MS" pitchFamily="66" charset="0"/>
              </a:rPr>
              <a:t>Possessive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4000" dirty="0" err="1" smtClean="0">
                <a:solidFill>
                  <a:schemeClr val="tx1"/>
                </a:solidFill>
                <a:latin typeface="Comic Sans MS" pitchFamily="66" charset="0"/>
              </a:rPr>
              <a:t>Adjectives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)</a:t>
            </a:r>
            <a:b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4000" b="0" dirty="0" smtClean="0">
                <a:solidFill>
                  <a:schemeClr val="tx1"/>
                </a:solidFill>
                <a:latin typeface="Comic Sans MS" pitchFamily="66" charset="0"/>
              </a:rPr>
              <a:t>(Zájmena – osobní, přivlastňovací)</a:t>
            </a:r>
            <a:endParaRPr lang="cs-CZ" sz="4000" b="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23528" y="548680"/>
          <a:ext cx="8424937" cy="5454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601267"/>
                <a:gridCol w="1647842"/>
                <a:gridCol w="1792341"/>
                <a:gridCol w="3159351"/>
              </a:tblGrid>
              <a:tr h="511197"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OSOBNÍ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PŘIVLASTŇOVACÍ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podmětné</a:t>
                      </a:r>
                    </a:p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(</a:t>
                      </a:r>
                      <a:r>
                        <a:rPr lang="cs-CZ" sz="25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subject</a:t>
                      </a:r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)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p</a:t>
                      </a:r>
                      <a:r>
                        <a:rPr lang="cs-CZ" sz="2500" b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ředmětné(</a:t>
                      </a:r>
                      <a:r>
                        <a:rPr lang="cs-CZ" sz="25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object</a:t>
                      </a:r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)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rowSpan="5">
                  <a:txBody>
                    <a:bodyPr/>
                    <a:lstStyle/>
                    <a:p>
                      <a:endParaRPr lang="cs-CZ" sz="2500" b="1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endParaRPr lang="cs-CZ" sz="2500" b="1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r>
                        <a:rPr lang="cs-CZ" sz="2500" b="1" dirty="0" err="1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j</a:t>
                      </a:r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. č.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I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me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my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2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3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he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him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his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she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her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her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it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it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its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rowSpan="3">
                  <a:txBody>
                    <a:bodyPr/>
                    <a:lstStyle/>
                    <a:p>
                      <a:endParaRPr lang="cs-CZ" sz="2500" b="1" dirty="0" smtClean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mn. č.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1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we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us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our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2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your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  <a:tr h="511197">
                <a:tc vMerge="1"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smtClean="0">
                          <a:solidFill>
                            <a:schemeClr val="tx1"/>
                          </a:solidFill>
                          <a:latin typeface="Comic Sans MS" pitchFamily="66" charset="0"/>
                        </a:rPr>
                        <a:t>3</a:t>
                      </a:r>
                      <a:endParaRPr lang="cs-CZ" sz="2500" b="1" dirty="0">
                        <a:solidFill>
                          <a:schemeClr val="tx1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they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them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500" b="1" dirty="0" err="1" smtClean="0">
                          <a:solidFill>
                            <a:srgbClr val="00602B"/>
                          </a:solidFill>
                          <a:latin typeface="Comic Sans MS" pitchFamily="66" charset="0"/>
                        </a:rPr>
                        <a:t>their</a:t>
                      </a:r>
                      <a:endParaRPr lang="cs-CZ" sz="2500" b="1" dirty="0">
                        <a:solidFill>
                          <a:srgbClr val="00602B"/>
                        </a:solidFill>
                        <a:latin typeface="Comic Sans MS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56026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Choose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pronouns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to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complete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sentences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1.  _____ in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garden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we</a:t>
            </a:r>
            <a:r>
              <a:rPr lang="cs-CZ" sz="2500" i="1" dirty="0" smtClean="0">
                <a:latin typeface="Comic Sans MS" pitchFamily="66" charset="0"/>
              </a:rPr>
              <a:t>‘re/</a:t>
            </a:r>
            <a:r>
              <a:rPr lang="cs-CZ" sz="2500" i="1" dirty="0" err="1" smtClean="0">
                <a:latin typeface="Comic Sans MS" pitchFamily="66" charset="0"/>
              </a:rPr>
              <a:t>we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us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our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2. _____ my </a:t>
            </a:r>
            <a:r>
              <a:rPr lang="cs-CZ" sz="2500" dirty="0" err="1" smtClean="0">
                <a:latin typeface="Comic Sans MS" pitchFamily="66" charset="0"/>
              </a:rPr>
              <a:t>pencil</a:t>
            </a:r>
            <a:r>
              <a:rPr lang="cs-CZ" sz="2500" dirty="0" smtClean="0">
                <a:latin typeface="Comic Sans MS" pitchFamily="66" charset="0"/>
              </a:rPr>
              <a:t> case.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it</a:t>
            </a:r>
            <a:r>
              <a:rPr lang="cs-CZ" sz="2500" i="1" dirty="0" smtClean="0">
                <a:latin typeface="Comic Sans MS" pitchFamily="66" charset="0"/>
              </a:rPr>
              <a:t>‘s/</a:t>
            </a:r>
            <a:r>
              <a:rPr lang="cs-CZ" sz="2500" i="1" dirty="0" err="1" smtClean="0">
                <a:latin typeface="Comic Sans MS" pitchFamily="66" charset="0"/>
              </a:rPr>
              <a:t>it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its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3. _____ has </a:t>
            </a:r>
            <a:r>
              <a:rPr lang="cs-CZ" sz="2500" dirty="0" err="1" smtClean="0">
                <a:latin typeface="Comic Sans MS" pitchFamily="66" charset="0"/>
              </a:rPr>
              <a:t>got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pet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home</a:t>
            </a:r>
            <a:r>
              <a:rPr lang="cs-CZ" sz="2500" dirty="0" smtClean="0">
                <a:latin typeface="Comic Sans MS" pitchFamily="66" charset="0"/>
              </a:rPr>
              <a:t>. (he‘s/he/</a:t>
            </a:r>
            <a:r>
              <a:rPr lang="cs-CZ" sz="2500" dirty="0" err="1" smtClean="0">
                <a:latin typeface="Comic Sans MS" pitchFamily="66" charset="0"/>
              </a:rPr>
              <a:t>him</a:t>
            </a:r>
            <a:r>
              <a:rPr lang="cs-CZ" sz="2500" dirty="0" smtClean="0">
                <a:latin typeface="Comic Sans MS" pitchFamily="66" charset="0"/>
              </a:rPr>
              <a:t>/his)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4.  </a:t>
            </a:r>
            <a:r>
              <a:rPr lang="cs-CZ" sz="2500" dirty="0" err="1" smtClean="0">
                <a:latin typeface="Comic Sans MS" pitchFamily="66" charset="0"/>
              </a:rPr>
              <a:t>Can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take</a:t>
            </a:r>
            <a:r>
              <a:rPr lang="cs-CZ" sz="2500" dirty="0" smtClean="0">
                <a:latin typeface="Comic Sans MS" pitchFamily="66" charset="0"/>
              </a:rPr>
              <a:t> _____ to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zoo?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we</a:t>
            </a:r>
            <a:r>
              <a:rPr lang="cs-CZ" sz="2500" i="1" dirty="0" smtClean="0">
                <a:latin typeface="Comic Sans MS" pitchFamily="66" charset="0"/>
              </a:rPr>
              <a:t>‘re/</a:t>
            </a:r>
            <a:r>
              <a:rPr lang="cs-CZ" sz="2500" i="1" dirty="0" err="1" smtClean="0">
                <a:latin typeface="Comic Sans MS" pitchFamily="66" charset="0"/>
              </a:rPr>
              <a:t>we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us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our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5. _____ </a:t>
            </a:r>
            <a:r>
              <a:rPr lang="cs-CZ" sz="2500" dirty="0" err="1" smtClean="0">
                <a:latin typeface="Comic Sans MS" pitchFamily="66" charset="0"/>
              </a:rPr>
              <a:t>favourite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animal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an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elephant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i="1" dirty="0" smtClean="0">
                <a:latin typeface="Comic Sans MS" pitchFamily="66" charset="0"/>
              </a:rPr>
              <a:t>(I‘m/I/</a:t>
            </a:r>
            <a:r>
              <a:rPr lang="cs-CZ" sz="2500" i="1" dirty="0" err="1" smtClean="0">
                <a:latin typeface="Comic Sans MS" pitchFamily="66" charset="0"/>
              </a:rPr>
              <a:t>me</a:t>
            </a:r>
            <a:r>
              <a:rPr lang="cs-CZ" sz="2500" i="1" dirty="0" smtClean="0">
                <a:latin typeface="Comic Sans MS" pitchFamily="66" charset="0"/>
              </a:rPr>
              <a:t>/my)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6. _____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my </a:t>
            </a:r>
            <a:r>
              <a:rPr lang="cs-CZ" sz="2500" dirty="0" err="1" smtClean="0">
                <a:latin typeface="Comic Sans MS" pitchFamily="66" charset="0"/>
              </a:rPr>
              <a:t>friend</a:t>
            </a:r>
            <a:r>
              <a:rPr lang="cs-CZ" sz="2500" i="1" dirty="0" smtClean="0">
                <a:latin typeface="Comic Sans MS" pitchFamily="66" charset="0"/>
              </a:rPr>
              <a:t>. (</a:t>
            </a:r>
            <a:r>
              <a:rPr lang="cs-CZ" sz="2500" i="1" dirty="0" err="1" smtClean="0">
                <a:latin typeface="Comic Sans MS" pitchFamily="66" charset="0"/>
              </a:rPr>
              <a:t>she</a:t>
            </a:r>
            <a:r>
              <a:rPr lang="cs-CZ" sz="2500" i="1" dirty="0" smtClean="0">
                <a:latin typeface="Comic Sans MS" pitchFamily="66" charset="0"/>
              </a:rPr>
              <a:t>‘s/</a:t>
            </a:r>
            <a:r>
              <a:rPr lang="cs-CZ" sz="2500" i="1" dirty="0" err="1" smtClean="0">
                <a:latin typeface="Comic Sans MS" pitchFamily="66" charset="0"/>
              </a:rPr>
              <a:t>she</a:t>
            </a:r>
            <a:r>
              <a:rPr lang="cs-CZ" sz="2500" i="1" dirty="0" smtClean="0">
                <a:latin typeface="Comic Sans MS" pitchFamily="66" charset="0"/>
              </a:rPr>
              <a:t>/her)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7. I don‘t </a:t>
            </a:r>
            <a:r>
              <a:rPr lang="cs-CZ" sz="2500" dirty="0" err="1" smtClean="0">
                <a:latin typeface="Comic Sans MS" pitchFamily="66" charset="0"/>
              </a:rPr>
              <a:t>like</a:t>
            </a:r>
            <a:r>
              <a:rPr lang="cs-CZ" sz="2500" dirty="0" smtClean="0">
                <a:latin typeface="Comic Sans MS" pitchFamily="66" charset="0"/>
              </a:rPr>
              <a:t> _____. 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they</a:t>
            </a:r>
            <a:r>
              <a:rPr lang="cs-CZ" sz="2500" i="1" dirty="0" smtClean="0">
                <a:latin typeface="Comic Sans MS" pitchFamily="66" charset="0"/>
              </a:rPr>
              <a:t>‘re/</a:t>
            </a:r>
            <a:r>
              <a:rPr lang="cs-CZ" sz="2500" i="1" dirty="0" err="1" smtClean="0">
                <a:latin typeface="Comic Sans MS" pitchFamily="66" charset="0"/>
              </a:rPr>
              <a:t>they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them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their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  <a:p>
            <a:pPr>
              <a:buNone/>
            </a:pPr>
            <a:r>
              <a:rPr lang="cs-CZ" sz="2500" dirty="0" smtClean="0">
                <a:latin typeface="Comic Sans MS" pitchFamily="66" charset="0"/>
              </a:rPr>
              <a:t>8. </a:t>
            </a:r>
            <a:r>
              <a:rPr lang="cs-CZ" sz="2500" dirty="0" err="1" smtClean="0">
                <a:latin typeface="Comic Sans MS" pitchFamily="66" charset="0"/>
              </a:rPr>
              <a:t>Can</a:t>
            </a:r>
            <a:r>
              <a:rPr lang="cs-CZ" sz="2500" dirty="0" smtClean="0">
                <a:latin typeface="Comic Sans MS" pitchFamily="66" charset="0"/>
              </a:rPr>
              <a:t> I help _____?</a:t>
            </a:r>
            <a:r>
              <a:rPr lang="cs-CZ" sz="2500" i="1" dirty="0" smtClean="0">
                <a:latin typeface="Comic Sans MS" pitchFamily="66" charset="0"/>
              </a:rPr>
              <a:t>(</a:t>
            </a:r>
            <a:r>
              <a:rPr lang="cs-CZ" sz="2500" i="1" dirty="0" err="1" smtClean="0">
                <a:latin typeface="Comic Sans MS" pitchFamily="66" charset="0"/>
              </a:rPr>
              <a:t>you</a:t>
            </a:r>
            <a:r>
              <a:rPr lang="cs-CZ" sz="2500" i="1" dirty="0" smtClean="0">
                <a:latin typeface="Comic Sans MS" pitchFamily="66" charset="0"/>
              </a:rPr>
              <a:t>‘re/</a:t>
            </a:r>
            <a:r>
              <a:rPr lang="cs-CZ" sz="2500" i="1" dirty="0" err="1" smtClean="0">
                <a:latin typeface="Comic Sans MS" pitchFamily="66" charset="0"/>
              </a:rPr>
              <a:t>you</a:t>
            </a:r>
            <a:r>
              <a:rPr lang="cs-CZ" sz="2500" i="1" dirty="0" smtClean="0">
                <a:latin typeface="Comic Sans MS" pitchFamily="66" charset="0"/>
              </a:rPr>
              <a:t>/</a:t>
            </a:r>
            <a:r>
              <a:rPr lang="cs-CZ" sz="2500" i="1" dirty="0" err="1" smtClean="0">
                <a:latin typeface="Comic Sans MS" pitchFamily="66" charset="0"/>
              </a:rPr>
              <a:t>your</a:t>
            </a:r>
            <a:r>
              <a:rPr lang="cs-CZ" sz="2500" i="1" dirty="0" smtClean="0">
                <a:latin typeface="Comic Sans MS" pitchFamily="66" charset="0"/>
              </a:rPr>
              <a:t>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1628800"/>
            <a:ext cx="12961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We‘re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2060848"/>
            <a:ext cx="14485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‘s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2492896"/>
            <a:ext cx="9361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71800" y="2924944"/>
            <a:ext cx="13681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us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3356992"/>
            <a:ext cx="1080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My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3789040"/>
            <a:ext cx="1080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She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39752" y="4221088"/>
            <a:ext cx="12961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4581128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4653136"/>
            <a:ext cx="1080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404664"/>
            <a:ext cx="8507288" cy="56026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Change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underlined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words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to a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pronoun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Rewrite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sentences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u="sng" dirty="0" smtClean="0">
                <a:latin typeface="Comic Sans MS" pitchFamily="66" charset="0"/>
              </a:rPr>
              <a:t>Tom </a:t>
            </a:r>
            <a:r>
              <a:rPr lang="cs-CZ" sz="2500" u="sng" dirty="0" err="1" smtClean="0">
                <a:latin typeface="Comic Sans MS" pitchFamily="66" charset="0"/>
              </a:rPr>
              <a:t>and</a:t>
            </a:r>
            <a:r>
              <a:rPr lang="cs-CZ" sz="2500" u="sng" dirty="0" smtClean="0">
                <a:latin typeface="Comic Sans MS" pitchFamily="66" charset="0"/>
              </a:rPr>
              <a:t> </a:t>
            </a:r>
            <a:r>
              <a:rPr lang="cs-CZ" sz="2500" u="sng" dirty="0" err="1" smtClean="0">
                <a:latin typeface="Comic Sans MS" pitchFamily="66" charset="0"/>
              </a:rPr>
              <a:t>Lisa</a:t>
            </a:r>
            <a:r>
              <a:rPr lang="cs-CZ" sz="2500" u="sng" dirty="0" smtClean="0">
                <a:latin typeface="Comic Sans MS" pitchFamily="66" charset="0"/>
              </a:rPr>
              <a:t> </a:t>
            </a:r>
            <a:r>
              <a:rPr lang="cs-CZ" sz="2500" dirty="0" smtClean="0">
                <a:latin typeface="Comic Sans MS" pitchFamily="66" charset="0"/>
              </a:rPr>
              <a:t>are </a:t>
            </a:r>
            <a:r>
              <a:rPr lang="cs-CZ" sz="2500" dirty="0" err="1" smtClean="0">
                <a:latin typeface="Comic Sans MS" pitchFamily="66" charset="0"/>
              </a:rPr>
              <a:t>the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same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age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  </a:t>
            </a:r>
            <a:r>
              <a:rPr lang="cs-CZ" sz="2500" i="1" u="sng" dirty="0" err="1" smtClean="0">
                <a:solidFill>
                  <a:srgbClr val="00602B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are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same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age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father</a:t>
            </a:r>
            <a:r>
              <a:rPr lang="cs-CZ" sz="2500" dirty="0" smtClean="0">
                <a:latin typeface="Comic Sans MS" pitchFamily="66" charset="0"/>
              </a:rPr>
              <a:t> do? </a:t>
            </a:r>
            <a:r>
              <a:rPr lang="cs-CZ" sz="2500" u="sng" dirty="0" smtClean="0">
                <a:latin typeface="Comic Sans MS" pitchFamily="66" charset="0"/>
              </a:rPr>
              <a:t>My </a:t>
            </a:r>
            <a:r>
              <a:rPr lang="cs-CZ" sz="2500" u="sng" dirty="0" err="1" smtClean="0">
                <a:latin typeface="Comic Sans MS" pitchFamily="66" charset="0"/>
              </a:rPr>
              <a:t>father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a </a:t>
            </a:r>
            <a:r>
              <a:rPr lang="cs-CZ" sz="2500" dirty="0" err="1" smtClean="0">
                <a:latin typeface="Comic Sans MS" pitchFamily="66" charset="0"/>
              </a:rPr>
              <a:t>dentist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What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does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your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father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do? </a:t>
            </a:r>
            <a:r>
              <a:rPr lang="cs-CZ" sz="2500" i="1" u="sng" dirty="0" smtClean="0">
                <a:solidFill>
                  <a:srgbClr val="00602B"/>
                </a:solidFill>
                <a:latin typeface="Comic Sans MS" pitchFamily="66" charset="0"/>
              </a:rPr>
              <a:t>He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a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dentist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this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u="sng" dirty="0" smtClean="0">
                <a:latin typeface="Comic Sans MS" pitchFamily="66" charset="0"/>
              </a:rPr>
              <a:t>Tom‘s </a:t>
            </a:r>
            <a:r>
              <a:rPr lang="cs-CZ" sz="2500" dirty="0" smtClean="0">
                <a:latin typeface="Comic Sans MS" pitchFamily="66" charset="0"/>
              </a:rPr>
              <a:t>car?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u="sng" dirty="0" smtClean="0">
                <a:solidFill>
                  <a:srgbClr val="00602B"/>
                </a:solidFill>
                <a:latin typeface="Comic Sans MS" pitchFamily="66" charset="0"/>
              </a:rPr>
              <a:t>his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car?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I don‘t </a:t>
            </a:r>
            <a:r>
              <a:rPr lang="cs-CZ" sz="2500" dirty="0" err="1" smtClean="0">
                <a:latin typeface="Comic Sans MS" pitchFamily="66" charset="0"/>
              </a:rPr>
              <a:t>like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u="sng" dirty="0" err="1" smtClean="0">
                <a:latin typeface="Comic Sans MS" pitchFamily="66" charset="0"/>
              </a:rPr>
              <a:t>tomatoes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  I don‘t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like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u="sng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can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see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u="sng" dirty="0" smtClean="0">
                <a:latin typeface="Comic Sans MS" pitchFamily="66" charset="0"/>
              </a:rPr>
              <a:t>a house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 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They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can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see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u="sng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55306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mistakes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Do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know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Its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raining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His </a:t>
            </a:r>
            <a:r>
              <a:rPr lang="cs-CZ" sz="2500" dirty="0" err="1" smtClean="0">
                <a:latin typeface="Comic Sans MS" pitchFamily="66" charset="0"/>
              </a:rPr>
              <a:t>doesn</a:t>
            </a:r>
            <a:r>
              <a:rPr lang="cs-CZ" sz="2500" dirty="0" smtClean="0">
                <a:latin typeface="Comic Sans MS" pitchFamily="66" charset="0"/>
              </a:rPr>
              <a:t>‘t </a:t>
            </a:r>
            <a:r>
              <a:rPr lang="cs-CZ" sz="2500" dirty="0" err="1" smtClean="0">
                <a:latin typeface="Comic Sans MS" pitchFamily="66" charset="0"/>
              </a:rPr>
              <a:t>like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coffeee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This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bag.</a:t>
            </a: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Me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computer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slow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None/>
            </a:pPr>
            <a:endParaRPr lang="cs-CZ" sz="2500" dirty="0" smtClean="0">
              <a:latin typeface="Comic Sans MS" pitchFamily="66" charset="0"/>
            </a:endParaRPr>
          </a:p>
          <a:p>
            <a:pPr marL="566928" indent="-457200">
              <a:buAutoNum type="arabicPeriod"/>
            </a:pPr>
            <a:endParaRPr lang="cs-CZ" sz="2500" dirty="0" smtClean="0">
              <a:latin typeface="Comic Sans MS" pitchFamily="66" charset="0"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843808" y="1340768"/>
            <a:ext cx="360040" cy="57606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H="1">
            <a:off x="2843808" y="1340768"/>
            <a:ext cx="504056" cy="50405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771800" y="908720"/>
            <a:ext cx="7920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her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899592" y="1772816"/>
            <a:ext cx="8640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‘s</a:t>
            </a:r>
          </a:p>
        </p:txBody>
      </p:sp>
      <p:cxnSp>
        <p:nvCxnSpPr>
          <p:cNvPr id="16" name="Přímá spojovací čára 15"/>
          <p:cNvCxnSpPr/>
          <p:nvPr/>
        </p:nvCxnSpPr>
        <p:spPr>
          <a:xfrm flipH="1">
            <a:off x="1043608" y="2204864"/>
            <a:ext cx="360040" cy="50405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 flipV="1">
            <a:off x="1043608" y="2204864"/>
            <a:ext cx="360040" cy="57606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H="1" flipV="1">
            <a:off x="1043608" y="3068960"/>
            <a:ext cx="360040" cy="57606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H="1">
            <a:off x="1043608" y="3068960"/>
            <a:ext cx="360040" cy="50405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H="1">
            <a:off x="2123728" y="3933056"/>
            <a:ext cx="360040" cy="50405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H="1">
            <a:off x="971600" y="4797152"/>
            <a:ext cx="360040" cy="504056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 flipV="1">
            <a:off x="2123728" y="3861048"/>
            <a:ext cx="360040" cy="57606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H="1" flipV="1">
            <a:off x="971600" y="4797152"/>
            <a:ext cx="360040" cy="576064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 rot="10800000" flipV="1">
            <a:off x="971600" y="2708920"/>
            <a:ext cx="864096" cy="490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</a:t>
            </a:r>
          </a:p>
        </p:txBody>
      </p:sp>
      <p:sp>
        <p:nvSpPr>
          <p:cNvPr id="31" name="TextovéPole 30"/>
          <p:cNvSpPr txBox="1"/>
          <p:nvPr/>
        </p:nvSpPr>
        <p:spPr>
          <a:xfrm rot="10800000" flipV="1">
            <a:off x="1979712" y="3479716"/>
            <a:ext cx="8640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your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 rot="10800000" flipV="1">
            <a:off x="899592" y="4339125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My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6026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Fill in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correct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pronouns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_____ (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) </a:t>
            </a:r>
            <a:r>
              <a:rPr lang="cs-CZ" sz="2500" dirty="0" err="1" smtClean="0">
                <a:latin typeface="Comic Sans MS" pitchFamily="66" charset="0"/>
              </a:rPr>
              <a:t>gets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up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six</a:t>
            </a:r>
            <a:r>
              <a:rPr lang="cs-CZ" sz="2500" dirty="0" smtClean="0">
                <a:latin typeface="Comic Sans MS" pitchFamily="66" charset="0"/>
              </a:rPr>
              <a:t> o‘</a:t>
            </a:r>
            <a:r>
              <a:rPr lang="cs-CZ" sz="2500" dirty="0" err="1" smtClean="0">
                <a:latin typeface="Comic Sans MS" pitchFamily="66" charset="0"/>
              </a:rPr>
              <a:t>clock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every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day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Jack </a:t>
            </a:r>
            <a:r>
              <a:rPr lang="cs-CZ" sz="2500" dirty="0" err="1" smtClean="0">
                <a:latin typeface="Comic Sans MS" pitchFamily="66" charset="0"/>
              </a:rPr>
              <a:t>likes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books</a:t>
            </a:r>
            <a:r>
              <a:rPr lang="cs-CZ" sz="2500" dirty="0" smtClean="0">
                <a:latin typeface="Comic Sans MS" pitchFamily="66" charset="0"/>
              </a:rPr>
              <a:t>. </a:t>
            </a:r>
            <a:r>
              <a:rPr lang="cs-CZ" sz="2500" dirty="0" err="1" smtClean="0">
                <a:latin typeface="Comic Sans MS" pitchFamily="66" charset="0"/>
              </a:rPr>
              <a:t>This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book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for</a:t>
            </a:r>
            <a:r>
              <a:rPr lang="cs-CZ" sz="2500" dirty="0" smtClean="0">
                <a:latin typeface="Comic Sans MS" pitchFamily="66" charset="0"/>
              </a:rPr>
              <a:t> _____. (he)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He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_____ (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) </a:t>
            </a:r>
            <a:r>
              <a:rPr lang="cs-CZ" sz="2500" dirty="0" err="1" smtClean="0">
                <a:latin typeface="Comic Sans MS" pitchFamily="66" charset="0"/>
              </a:rPr>
              <a:t>brother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Look </a:t>
            </a:r>
            <a:r>
              <a:rPr lang="cs-CZ" sz="2500" dirty="0" err="1" smtClean="0">
                <a:latin typeface="Comic Sans MS" pitchFamily="66" charset="0"/>
              </a:rPr>
              <a:t>at</a:t>
            </a:r>
            <a:r>
              <a:rPr lang="cs-CZ" sz="2500" dirty="0" smtClean="0">
                <a:latin typeface="Comic Sans MS" pitchFamily="66" charset="0"/>
              </a:rPr>
              <a:t> _____. (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).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Give</a:t>
            </a:r>
            <a:r>
              <a:rPr lang="cs-CZ" sz="2500" dirty="0" smtClean="0">
                <a:latin typeface="Comic Sans MS" pitchFamily="66" charset="0"/>
              </a:rPr>
              <a:t> _____ (I) a </a:t>
            </a:r>
            <a:r>
              <a:rPr lang="cs-CZ" sz="2500" dirty="0" err="1" smtClean="0">
                <a:latin typeface="Comic Sans MS" pitchFamily="66" charset="0"/>
              </a:rPr>
              <a:t>textbook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6.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Peter </a:t>
            </a:r>
            <a:r>
              <a:rPr lang="cs-CZ" sz="2500" dirty="0" err="1" smtClean="0">
                <a:latin typeface="Comic Sans MS" pitchFamily="66" charset="0"/>
              </a:rPr>
              <a:t>doing</a:t>
            </a:r>
            <a:r>
              <a:rPr lang="cs-CZ" sz="2500" dirty="0" smtClean="0">
                <a:latin typeface="Comic Sans MS" pitchFamily="66" charset="0"/>
              </a:rPr>
              <a:t> _____ (he) </a:t>
            </a:r>
            <a:r>
              <a:rPr lang="cs-CZ" sz="2500" dirty="0" err="1" smtClean="0">
                <a:latin typeface="Comic Sans MS" pitchFamily="66" charset="0"/>
              </a:rPr>
              <a:t>homework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7. </a:t>
            </a:r>
            <a:r>
              <a:rPr lang="cs-CZ" sz="2500" dirty="0" err="1" smtClean="0">
                <a:latin typeface="Comic Sans MS" pitchFamily="66" charset="0"/>
              </a:rPr>
              <a:t>We</a:t>
            </a:r>
            <a:r>
              <a:rPr lang="cs-CZ" sz="2500" dirty="0" smtClean="0">
                <a:latin typeface="Comic Sans MS" pitchFamily="66" charset="0"/>
              </a:rPr>
              <a:t>‘ve </a:t>
            </a:r>
            <a:r>
              <a:rPr lang="cs-CZ" sz="2500" dirty="0" err="1" smtClean="0">
                <a:latin typeface="Comic Sans MS" pitchFamily="66" charset="0"/>
              </a:rPr>
              <a:t>got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two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rabbits</a:t>
            </a:r>
            <a:r>
              <a:rPr lang="cs-CZ" sz="2500" dirty="0" smtClean="0">
                <a:latin typeface="Comic Sans MS" pitchFamily="66" charset="0"/>
              </a:rPr>
              <a:t>. _____ (I) </a:t>
            </a:r>
            <a:r>
              <a:rPr lang="cs-CZ" sz="2500" dirty="0" err="1" smtClean="0">
                <a:latin typeface="Comic Sans MS" pitchFamily="66" charset="0"/>
              </a:rPr>
              <a:t>must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feed</a:t>
            </a:r>
            <a:r>
              <a:rPr lang="cs-CZ" sz="2500" dirty="0" smtClean="0">
                <a:latin typeface="Comic Sans MS" pitchFamily="66" charset="0"/>
              </a:rPr>
              <a:t> _____. (</a:t>
            </a:r>
            <a:r>
              <a:rPr lang="cs-CZ" sz="2500" dirty="0" err="1" smtClean="0">
                <a:latin typeface="Comic Sans MS" pitchFamily="66" charset="0"/>
              </a:rPr>
              <a:t>they</a:t>
            </a:r>
            <a:r>
              <a:rPr lang="cs-CZ" sz="2500" dirty="0" smtClean="0">
                <a:latin typeface="Comic Sans MS" pitchFamily="66" charset="0"/>
              </a:rPr>
              <a:t>)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8. _____ (</a:t>
            </a:r>
            <a:r>
              <a:rPr lang="cs-CZ" sz="2500" dirty="0" err="1" smtClean="0">
                <a:latin typeface="Comic Sans MS" pitchFamily="66" charset="0"/>
              </a:rPr>
              <a:t>she</a:t>
            </a:r>
            <a:r>
              <a:rPr lang="cs-CZ" sz="2500" dirty="0" smtClean="0">
                <a:latin typeface="Comic Sans MS" pitchFamily="66" charset="0"/>
              </a:rPr>
              <a:t>) </a:t>
            </a:r>
            <a:r>
              <a:rPr lang="cs-CZ" sz="2500" dirty="0" err="1" smtClean="0">
                <a:latin typeface="Comic Sans MS" pitchFamily="66" charset="0"/>
              </a:rPr>
              <a:t>name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Jane.</a:t>
            </a:r>
          </a:p>
          <a:p>
            <a:pPr marL="566928" indent="-457200">
              <a:buAutoNum type="arabicPeriod"/>
            </a:pPr>
            <a:endParaRPr lang="cs-CZ" sz="2500" dirty="0" smtClean="0"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268760"/>
            <a:ext cx="8640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She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1700808"/>
            <a:ext cx="8640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him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835696" y="2132856"/>
            <a:ext cx="8640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your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3728" y="2564904"/>
            <a:ext cx="1080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91680" y="2996952"/>
            <a:ext cx="9361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me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3429000"/>
            <a:ext cx="9361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his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427984" y="3861048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4221088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71600" y="4653136"/>
            <a:ext cx="10081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404664"/>
            <a:ext cx="8363272" cy="56026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500" b="1" dirty="0" smtClean="0">
                <a:solidFill>
                  <a:srgbClr val="00602B"/>
                </a:solidFill>
                <a:latin typeface="Comic Sans MS" pitchFamily="66" charset="0"/>
              </a:rPr>
              <a:t>Translate.</a:t>
            </a:r>
          </a:p>
          <a:p>
            <a:pPr>
              <a:buNone/>
            </a:pPr>
            <a:endParaRPr lang="en-US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en-US" sz="2500" dirty="0" smtClean="0">
                <a:latin typeface="Comic Sans MS" pitchFamily="66" charset="0"/>
              </a:rPr>
              <a:t>1. Je to </a:t>
            </a:r>
            <a:r>
              <a:rPr lang="en-US" sz="2500" dirty="0" err="1" smtClean="0">
                <a:latin typeface="Comic Sans MS" pitchFamily="66" charset="0"/>
              </a:rPr>
              <a:t>jejich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pes</a:t>
            </a:r>
            <a:r>
              <a:rPr lang="en-US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en-US" sz="2500" b="1" dirty="0" smtClean="0">
                <a:solidFill>
                  <a:srgbClr val="00602B"/>
                </a:solidFill>
                <a:latin typeface="Comic Sans MS" pitchFamily="66" charset="0"/>
              </a:rPr>
              <a:t>	</a:t>
            </a:r>
            <a:r>
              <a:rPr lang="en-US" sz="2500" i="1" dirty="0" smtClean="0">
                <a:solidFill>
                  <a:srgbClr val="00602B"/>
                </a:solidFill>
                <a:latin typeface="Comic Sans MS" pitchFamily="66" charset="0"/>
              </a:rPr>
              <a:t>Is it their dog?</a:t>
            </a:r>
          </a:p>
          <a:p>
            <a:pPr marL="566928" indent="-457200">
              <a:buNone/>
            </a:pPr>
            <a:r>
              <a:rPr lang="en-US" sz="2500" dirty="0" smtClean="0">
                <a:latin typeface="Comic Sans MS" pitchFamily="66" charset="0"/>
              </a:rPr>
              <a:t>2. Jana je </a:t>
            </a:r>
            <a:r>
              <a:rPr lang="en-US" sz="2500" dirty="0" err="1" smtClean="0">
                <a:latin typeface="Comic Sans MS" pitchFamily="66" charset="0"/>
              </a:rPr>
              <a:t>má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nejlepší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kamarádka</a:t>
            </a:r>
            <a:r>
              <a:rPr lang="en-US" sz="2500" dirty="0" smtClean="0">
                <a:latin typeface="Comic Sans MS" pitchFamily="66" charset="0"/>
              </a:rPr>
              <a:t>. </a:t>
            </a:r>
            <a:r>
              <a:rPr lang="en-US" sz="2500" dirty="0" err="1" smtClean="0">
                <a:latin typeface="Comic Sans MS" pitchFamily="66" charset="0"/>
              </a:rPr>
              <a:t>Mám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ji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ráda</a:t>
            </a:r>
            <a:r>
              <a:rPr lang="en-US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en-US" sz="2500" dirty="0" smtClean="0">
                <a:latin typeface="Comic Sans MS" pitchFamily="66" charset="0"/>
              </a:rPr>
              <a:t>	</a:t>
            </a:r>
            <a:r>
              <a:rPr lang="en-US" sz="2500" i="1" dirty="0" smtClean="0">
                <a:solidFill>
                  <a:srgbClr val="00602B"/>
                </a:solidFill>
                <a:latin typeface="Comic Sans MS" pitchFamily="66" charset="0"/>
              </a:rPr>
              <a:t>Jane is my best friend. I like her.</a:t>
            </a:r>
          </a:p>
          <a:p>
            <a:pPr marL="566928" indent="-457200">
              <a:buNone/>
            </a:pPr>
            <a:r>
              <a:rPr lang="en-US" sz="2500" dirty="0" smtClean="0">
                <a:latin typeface="Comic Sans MS" pitchFamily="66" charset="0"/>
              </a:rPr>
              <a:t>3. </a:t>
            </a:r>
            <a:r>
              <a:rPr lang="en-US" sz="2500" dirty="0" err="1" smtClean="0">
                <a:latin typeface="Comic Sans MS" pitchFamily="66" charset="0"/>
              </a:rPr>
              <a:t>Petr</a:t>
            </a:r>
            <a:r>
              <a:rPr lang="en-US" sz="2500" dirty="0" smtClean="0">
                <a:latin typeface="Comic Sans MS" pitchFamily="66" charset="0"/>
              </a:rPr>
              <a:t> a </a:t>
            </a:r>
            <a:r>
              <a:rPr lang="en-US" sz="2500" dirty="0" err="1" smtClean="0">
                <a:latin typeface="Comic Sans MS" pitchFamily="66" charset="0"/>
              </a:rPr>
              <a:t>jeho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rodiče</a:t>
            </a:r>
            <a:r>
              <a:rPr lang="en-US" sz="2500" dirty="0" smtClean="0">
                <a:latin typeface="Comic Sans MS" pitchFamily="66" charset="0"/>
              </a:rPr>
              <a:t> </a:t>
            </a:r>
            <a:r>
              <a:rPr lang="en-US" sz="2500" dirty="0" err="1" smtClean="0">
                <a:latin typeface="Comic Sans MS" pitchFamily="66" charset="0"/>
              </a:rPr>
              <a:t>bydlí</a:t>
            </a:r>
            <a:r>
              <a:rPr lang="en-US" sz="2500" dirty="0" smtClean="0">
                <a:latin typeface="Comic Sans MS" pitchFamily="66" charset="0"/>
              </a:rPr>
              <a:t> v </a:t>
            </a:r>
            <a:r>
              <a:rPr lang="en-US" sz="2500" dirty="0" err="1" smtClean="0">
                <a:latin typeface="Comic Sans MS" pitchFamily="66" charset="0"/>
              </a:rPr>
              <a:t>Praze</a:t>
            </a:r>
            <a:r>
              <a:rPr lang="en-US" sz="2500" dirty="0" smtClean="0"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en-US" sz="2500" dirty="0" smtClean="0">
                <a:latin typeface="Comic Sans MS" pitchFamily="66" charset="0"/>
              </a:rPr>
              <a:t>	</a:t>
            </a:r>
            <a:r>
              <a:rPr lang="en-US" sz="2500" i="1" dirty="0" smtClean="0">
                <a:solidFill>
                  <a:srgbClr val="00602B"/>
                </a:solidFill>
                <a:latin typeface="Comic Sans MS" pitchFamily="66" charset="0"/>
              </a:rPr>
              <a:t>Peter and his parents live in Prague.</a:t>
            </a:r>
            <a:endParaRPr lang="cs-CZ" sz="2500" i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Tom je můj bratranec. Znáš ho?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Tom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my cousin. Do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know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him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Je to dobrý časopis. </a:t>
            </a:r>
            <a:r>
              <a:rPr lang="cs-CZ" sz="2500" dirty="0" err="1" smtClean="0">
                <a:latin typeface="Comic Sans MS" pitchFamily="66" charset="0"/>
              </a:rPr>
              <a:t>Cheš</a:t>
            </a:r>
            <a:r>
              <a:rPr lang="cs-CZ" sz="2500" dirty="0" smtClean="0">
                <a:latin typeface="Comic Sans MS" pitchFamily="66" charset="0"/>
              </a:rPr>
              <a:t> ho?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‘s a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good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magazine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. Do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you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want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endParaRPr lang="en-US" sz="2500" dirty="0" err="1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332656"/>
            <a:ext cx="8363272" cy="59046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Answer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b="1" dirty="0" err="1" smtClean="0">
                <a:solidFill>
                  <a:srgbClr val="00602B"/>
                </a:solidFill>
                <a:latin typeface="Comic Sans MS" pitchFamily="66" charset="0"/>
              </a:rPr>
              <a:t>questions</a:t>
            </a: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1.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name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My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name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… 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2.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best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friend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name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Her/his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name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is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… 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3. </a:t>
            </a:r>
            <a:r>
              <a:rPr lang="cs-CZ" sz="2500" dirty="0" err="1" smtClean="0">
                <a:latin typeface="Comic Sans MS" pitchFamily="66" charset="0"/>
              </a:rPr>
              <a:t>Where</a:t>
            </a:r>
            <a:r>
              <a:rPr lang="cs-CZ" sz="2500" dirty="0" smtClean="0">
                <a:latin typeface="Comic Sans MS" pitchFamily="66" charset="0"/>
              </a:rPr>
              <a:t> do </a:t>
            </a:r>
            <a:r>
              <a:rPr lang="cs-CZ" sz="2500" dirty="0" err="1" smtClean="0">
                <a:latin typeface="Comic Sans MS" pitchFamily="66" charset="0"/>
              </a:rPr>
              <a:t>you</a:t>
            </a:r>
            <a:r>
              <a:rPr lang="cs-CZ" sz="2500" dirty="0" smtClean="0">
                <a:latin typeface="Comic Sans MS" pitchFamily="66" charset="0"/>
              </a:rPr>
              <a:t> live?</a:t>
            </a:r>
          </a:p>
          <a:p>
            <a:pPr marL="566928" indent="-457200">
              <a:buNone/>
            </a:pP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	I live in …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4. </a:t>
            </a:r>
            <a:r>
              <a:rPr lang="cs-CZ" sz="2500" dirty="0" err="1" smtClean="0">
                <a:latin typeface="Comic Sans MS" pitchFamily="66" charset="0"/>
              </a:rPr>
              <a:t>Where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does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best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friend</a:t>
            </a:r>
            <a:r>
              <a:rPr lang="cs-CZ" sz="2500" dirty="0" smtClean="0">
                <a:latin typeface="Comic Sans MS" pitchFamily="66" charset="0"/>
              </a:rPr>
              <a:t> live?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He/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she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lives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in …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5.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are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hobbies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My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hobbies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are …</a:t>
            </a:r>
          </a:p>
          <a:p>
            <a:pPr marL="566928" indent="-457200">
              <a:buNone/>
            </a:pPr>
            <a:r>
              <a:rPr lang="cs-CZ" sz="2500" dirty="0" smtClean="0">
                <a:latin typeface="Comic Sans MS" pitchFamily="66" charset="0"/>
              </a:rPr>
              <a:t>6. </a:t>
            </a:r>
            <a:r>
              <a:rPr lang="cs-CZ" sz="2500" dirty="0" err="1" smtClean="0">
                <a:latin typeface="Comic Sans MS" pitchFamily="66" charset="0"/>
              </a:rPr>
              <a:t>What</a:t>
            </a:r>
            <a:r>
              <a:rPr lang="cs-CZ" sz="2500" dirty="0" smtClean="0">
                <a:latin typeface="Comic Sans MS" pitchFamily="66" charset="0"/>
              </a:rPr>
              <a:t> are </a:t>
            </a:r>
            <a:r>
              <a:rPr lang="cs-CZ" sz="2500" dirty="0" err="1" smtClean="0">
                <a:latin typeface="Comic Sans MS" pitchFamily="66" charset="0"/>
              </a:rPr>
              <a:t>your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best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friend</a:t>
            </a:r>
            <a:r>
              <a:rPr lang="cs-CZ" sz="2500" dirty="0" smtClean="0">
                <a:latin typeface="Comic Sans MS" pitchFamily="66" charset="0"/>
              </a:rPr>
              <a:t>‘s </a:t>
            </a:r>
            <a:r>
              <a:rPr lang="cs-CZ" sz="2500" dirty="0" err="1" smtClean="0">
                <a:latin typeface="Comic Sans MS" pitchFamily="66" charset="0"/>
              </a:rPr>
              <a:t>hobbies</a:t>
            </a:r>
            <a:r>
              <a:rPr lang="cs-CZ" sz="2500" dirty="0" smtClean="0">
                <a:latin typeface="Comic Sans MS" pitchFamily="66" charset="0"/>
              </a:rPr>
              <a:t>?</a:t>
            </a:r>
          </a:p>
          <a:p>
            <a:pPr>
              <a:buNone/>
            </a:pPr>
            <a:r>
              <a:rPr lang="cs-CZ" sz="2500" b="1" dirty="0" smtClean="0">
                <a:solidFill>
                  <a:srgbClr val="00602B"/>
                </a:solidFill>
                <a:latin typeface="Comic Sans MS" pitchFamily="66" charset="0"/>
              </a:rPr>
              <a:t>	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His/her </a:t>
            </a:r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hobbies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 are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332656"/>
            <a:ext cx="8496944" cy="61206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Complete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sentences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with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i="1" dirty="0" err="1" smtClean="0">
                <a:solidFill>
                  <a:srgbClr val="00602B"/>
                </a:solidFill>
                <a:latin typeface="Comic Sans MS" pitchFamily="66" charset="0"/>
              </a:rPr>
              <a:t>him</a:t>
            </a:r>
            <a:r>
              <a:rPr lang="cs-CZ" sz="2900" b="1" i="1" dirty="0" smtClean="0">
                <a:solidFill>
                  <a:srgbClr val="00602B"/>
                </a:solidFill>
                <a:latin typeface="Comic Sans MS" pitchFamily="66" charset="0"/>
              </a:rPr>
              <a:t>, her, </a:t>
            </a:r>
            <a:r>
              <a:rPr lang="cs-CZ" sz="2900" b="1" i="1" dirty="0" err="1" smtClean="0">
                <a:solidFill>
                  <a:srgbClr val="00602B"/>
                </a:solidFill>
                <a:latin typeface="Comic Sans MS" pitchFamily="66" charset="0"/>
              </a:rPr>
              <a:t>it</a:t>
            </a:r>
            <a:r>
              <a:rPr lang="cs-CZ" sz="2900" b="1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or</a:t>
            </a:r>
            <a:r>
              <a:rPr lang="cs-CZ" sz="2900" b="1" i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i="1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. Use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900" b="1" dirty="0" err="1" smtClean="0">
                <a:solidFill>
                  <a:srgbClr val="00602B"/>
                </a:solidFill>
                <a:latin typeface="Comic Sans MS" pitchFamily="66" charset="0"/>
              </a:rPr>
              <a:t>pictures</a:t>
            </a:r>
            <a:r>
              <a:rPr lang="cs-CZ" sz="29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cs-CZ" sz="2500" b="1" dirty="0" smtClean="0">
              <a:solidFill>
                <a:srgbClr val="00602B"/>
              </a:solidFill>
              <a:latin typeface="Comic Sans MS" pitchFamily="66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							</a:t>
            </a:r>
          </a:p>
          <a:p>
            <a:pPr>
              <a:buNone/>
            </a:pPr>
            <a:r>
              <a:rPr lang="cs-CZ" dirty="0" smtClean="0"/>
              <a:t>							</a:t>
            </a:r>
          </a:p>
          <a:p>
            <a:pPr>
              <a:buNone/>
            </a:pPr>
            <a:r>
              <a:rPr lang="cs-CZ" sz="2800" dirty="0" smtClean="0">
                <a:latin typeface="Comic Sans MS" pitchFamily="66" charset="0"/>
              </a:rPr>
              <a:t>Look </a:t>
            </a:r>
            <a:r>
              <a:rPr lang="cs-CZ" sz="2800" dirty="0" err="1" smtClean="0">
                <a:latin typeface="Comic Sans MS" pitchFamily="66" charset="0"/>
              </a:rPr>
              <a:t>at</a:t>
            </a:r>
            <a:r>
              <a:rPr lang="cs-CZ" sz="2800" dirty="0" smtClean="0">
                <a:latin typeface="Comic Sans MS" pitchFamily="66" charset="0"/>
              </a:rPr>
              <a:t> </a:t>
            </a:r>
            <a:r>
              <a:rPr lang="cs-CZ" i="1" dirty="0" smtClean="0">
                <a:solidFill>
                  <a:srgbClr val="00602B"/>
                </a:solidFill>
                <a:latin typeface="Comic Sans MS" pitchFamily="66" charset="0"/>
              </a:rPr>
              <a:t>her</a:t>
            </a:r>
            <a:r>
              <a:rPr lang="cs-CZ" sz="2800" dirty="0" smtClean="0">
                <a:latin typeface="Comic Sans MS" pitchFamily="66" charset="0"/>
              </a:rPr>
              <a:t>.	     </a:t>
            </a:r>
            <a:r>
              <a:rPr lang="cs-CZ" sz="2800" dirty="0" err="1" smtClean="0">
                <a:latin typeface="Comic Sans MS" pitchFamily="66" charset="0"/>
              </a:rPr>
              <a:t>Give</a:t>
            </a:r>
            <a:r>
              <a:rPr lang="cs-CZ" sz="2800" dirty="0" smtClean="0">
                <a:latin typeface="Comic Sans MS" pitchFamily="66" charset="0"/>
              </a:rPr>
              <a:t> </a:t>
            </a:r>
            <a:r>
              <a:rPr lang="cs-CZ" sz="2800" dirty="0" err="1" smtClean="0">
                <a:latin typeface="Comic Sans MS" pitchFamily="66" charset="0"/>
              </a:rPr>
              <a:t>it</a:t>
            </a:r>
            <a:r>
              <a:rPr lang="cs-CZ" sz="2800" dirty="0" smtClean="0">
                <a:latin typeface="Comic Sans MS" pitchFamily="66" charset="0"/>
              </a:rPr>
              <a:t> to </a:t>
            </a:r>
            <a:r>
              <a:rPr lang="cs-CZ" i="1" dirty="0" err="1" smtClean="0">
                <a:solidFill>
                  <a:srgbClr val="00602B"/>
                </a:solidFill>
                <a:latin typeface="Comic Sans MS" pitchFamily="66" charset="0"/>
              </a:rPr>
              <a:t>him</a:t>
            </a:r>
            <a:r>
              <a:rPr lang="cs-CZ" sz="2800" dirty="0" smtClean="0">
                <a:latin typeface="Comic Sans MS" pitchFamily="66" charset="0"/>
              </a:rPr>
              <a:t>.	      </a:t>
            </a:r>
            <a:r>
              <a:rPr lang="cs-CZ" sz="2800" dirty="0" err="1" smtClean="0">
                <a:latin typeface="Comic Sans MS" pitchFamily="66" charset="0"/>
              </a:rPr>
              <a:t>It</a:t>
            </a:r>
            <a:r>
              <a:rPr lang="cs-CZ" sz="2800" dirty="0" smtClean="0">
                <a:latin typeface="Comic Sans MS" pitchFamily="66" charset="0"/>
              </a:rPr>
              <a:t>‘s </a:t>
            </a:r>
            <a:r>
              <a:rPr lang="cs-CZ" sz="2800" dirty="0" err="1" smtClean="0">
                <a:latin typeface="Comic Sans MS" pitchFamily="66" charset="0"/>
              </a:rPr>
              <a:t>for</a:t>
            </a:r>
            <a:r>
              <a:rPr lang="cs-CZ" sz="2800" dirty="0" smtClean="0">
                <a:latin typeface="Comic Sans MS" pitchFamily="66" charset="0"/>
              </a:rPr>
              <a:t> </a:t>
            </a:r>
            <a:r>
              <a:rPr lang="cs-CZ" i="1" dirty="0" err="1" smtClean="0">
                <a:solidFill>
                  <a:srgbClr val="00602B"/>
                </a:solidFill>
                <a:latin typeface="Comic Sans MS" pitchFamily="66" charset="0"/>
              </a:rPr>
              <a:t>them</a:t>
            </a:r>
            <a:r>
              <a:rPr lang="cs-CZ" sz="2800" dirty="0" smtClean="0">
                <a:latin typeface="Comic Sans MS" pitchFamily="66" charset="0"/>
              </a:rPr>
              <a:t>.</a:t>
            </a:r>
            <a:endParaRPr lang="cs-CZ" dirty="0" smtClean="0">
              <a:latin typeface="Comic Sans MS" pitchFamily="66" charset="0"/>
            </a:endParaRPr>
          </a:p>
          <a:p>
            <a:pPr>
              <a:buNone/>
            </a:pPr>
            <a:endParaRPr lang="cs-CZ" sz="2900" dirty="0" smtClean="0">
              <a:latin typeface="Comic Sans MS" pitchFamily="66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6" name="Picture 2" descr="C:\Users\Ucitel\Desktop\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2976329" cy="4464495"/>
          </a:xfrm>
          <a:prstGeom prst="rect">
            <a:avLst/>
          </a:prstGeom>
          <a:noFill/>
        </p:spPr>
      </p:pic>
      <p:pic>
        <p:nvPicPr>
          <p:cNvPr id="11" name="Obrázek 10" descr="Ma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1124744"/>
            <a:ext cx="2572846" cy="3888432"/>
          </a:xfrm>
          <a:prstGeom prst="rect">
            <a:avLst/>
          </a:prstGeom>
        </p:spPr>
      </p:pic>
      <p:pic>
        <p:nvPicPr>
          <p:cNvPr id="12" name="Obrázek 11" descr="Peop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967406"/>
            <a:ext cx="2874422" cy="4045770"/>
          </a:xfrm>
          <a:prstGeom prst="rect">
            <a:avLst/>
          </a:prstGeom>
        </p:spPr>
      </p:pic>
      <p:sp>
        <p:nvSpPr>
          <p:cNvPr id="16" name="Zaoblený obdélník 15"/>
          <p:cNvSpPr/>
          <p:nvPr/>
        </p:nvSpPr>
        <p:spPr>
          <a:xfrm>
            <a:off x="7668344" y="5589240"/>
            <a:ext cx="86409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5076056" y="5589240"/>
            <a:ext cx="86409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1691680" y="5589240"/>
            <a:ext cx="864096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3528" y="5085185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[1]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47864" y="5085185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[2]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5085184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[3]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525344"/>
          </a:xfrm>
        </p:spPr>
        <p:txBody>
          <a:bodyPr/>
          <a:lstStyle/>
          <a:p>
            <a:pPr>
              <a:buNone/>
            </a:pP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Complete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sentences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with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i="1" dirty="0" smtClean="0">
                <a:solidFill>
                  <a:srgbClr val="00602B"/>
                </a:solidFill>
                <a:latin typeface="Comic Sans MS" pitchFamily="66" charset="0"/>
              </a:rPr>
              <a:t>his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, </a:t>
            </a:r>
            <a:r>
              <a:rPr lang="cs-CZ" sz="2800" b="1" i="1" dirty="0" smtClean="0">
                <a:solidFill>
                  <a:srgbClr val="00602B"/>
                </a:solidFill>
                <a:latin typeface="Comic Sans MS" pitchFamily="66" charset="0"/>
              </a:rPr>
              <a:t>her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or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i="1" dirty="0" err="1" smtClean="0">
                <a:solidFill>
                  <a:srgbClr val="00602B"/>
                </a:solidFill>
                <a:latin typeface="Comic Sans MS" pitchFamily="66" charset="0"/>
              </a:rPr>
              <a:t>their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Use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the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 </a:t>
            </a:r>
            <a:r>
              <a:rPr lang="cs-CZ" sz="2800" b="1" dirty="0" err="1" smtClean="0">
                <a:solidFill>
                  <a:srgbClr val="00602B"/>
                </a:solidFill>
                <a:latin typeface="Comic Sans MS" pitchFamily="66" charset="0"/>
              </a:rPr>
              <a:t>pictures</a:t>
            </a:r>
            <a:r>
              <a:rPr lang="cs-CZ" sz="2800" b="1" dirty="0" smtClean="0">
                <a:solidFill>
                  <a:srgbClr val="00602B"/>
                </a:solidFill>
                <a:latin typeface="Comic Sans MS" pitchFamily="66" charset="0"/>
              </a:rPr>
              <a:t>.</a:t>
            </a:r>
            <a:endParaRPr lang="cs-CZ" dirty="0"/>
          </a:p>
        </p:txBody>
      </p:sp>
      <p:pic>
        <p:nvPicPr>
          <p:cNvPr id="5" name="Obrázek 4" descr="compu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2234" y="1916832"/>
            <a:ext cx="2712254" cy="4066398"/>
          </a:xfrm>
          <a:prstGeom prst="rect">
            <a:avLst/>
          </a:prstGeom>
        </p:spPr>
      </p:pic>
      <p:pic>
        <p:nvPicPr>
          <p:cNvPr id="7" name="Obrázek 6" descr="MP90043169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060848"/>
            <a:ext cx="2637715" cy="3960440"/>
          </a:xfrm>
          <a:prstGeom prst="rect">
            <a:avLst/>
          </a:prstGeom>
        </p:spPr>
      </p:pic>
      <p:pic>
        <p:nvPicPr>
          <p:cNvPr id="8" name="Obrázek 7" descr="old c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1340768"/>
            <a:ext cx="3132348" cy="208823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23528" y="6165304"/>
            <a:ext cx="30963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latin typeface="Comic Sans MS" pitchFamily="66" charset="0"/>
              </a:rPr>
              <a:t>I </a:t>
            </a:r>
            <a:r>
              <a:rPr lang="cs-CZ" sz="2500" dirty="0" err="1" smtClean="0">
                <a:latin typeface="Comic Sans MS" pitchFamily="66" charset="0"/>
              </a:rPr>
              <a:t>like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her  </a:t>
            </a:r>
            <a:r>
              <a:rPr lang="cs-CZ" sz="2500" dirty="0" err="1" smtClean="0">
                <a:latin typeface="Comic Sans MS" pitchFamily="66" charset="0"/>
              </a:rPr>
              <a:t>dress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3717032"/>
            <a:ext cx="28803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i="1" dirty="0" err="1" smtClean="0">
                <a:solidFill>
                  <a:srgbClr val="00602B"/>
                </a:solidFill>
                <a:latin typeface="Comic Sans MS" pitchFamily="66" charset="0"/>
              </a:rPr>
              <a:t>Their</a:t>
            </a:r>
            <a:r>
              <a:rPr lang="cs-CZ" dirty="0" smtClean="0"/>
              <a:t>  </a:t>
            </a:r>
            <a:r>
              <a:rPr lang="cs-CZ" sz="2500" dirty="0" smtClean="0">
                <a:latin typeface="Comic Sans MS" pitchFamily="66" charset="0"/>
              </a:rPr>
              <a:t>car </a:t>
            </a:r>
            <a:r>
              <a:rPr lang="cs-CZ" sz="2500" dirty="0" err="1" smtClean="0">
                <a:latin typeface="Comic Sans MS" pitchFamily="66" charset="0"/>
              </a:rPr>
              <a:t>is</a:t>
            </a:r>
            <a:r>
              <a:rPr lang="cs-CZ" sz="2500" dirty="0" smtClean="0">
                <a:latin typeface="Comic Sans MS" pitchFamily="66" charset="0"/>
              </a:rPr>
              <a:t> </a:t>
            </a:r>
            <a:r>
              <a:rPr lang="cs-CZ" sz="2500" dirty="0" err="1" smtClean="0">
                <a:latin typeface="Comic Sans MS" pitchFamily="66" charset="0"/>
              </a:rPr>
              <a:t>old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6237312"/>
            <a:ext cx="32038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err="1" smtClean="0">
                <a:latin typeface="Comic Sans MS" pitchFamily="66" charset="0"/>
              </a:rPr>
              <a:t>It</a:t>
            </a:r>
            <a:r>
              <a:rPr lang="cs-CZ" sz="2500" dirty="0" smtClean="0">
                <a:latin typeface="Comic Sans MS" pitchFamily="66" charset="0"/>
              </a:rPr>
              <a:t>‘s   </a:t>
            </a:r>
            <a:r>
              <a:rPr lang="cs-CZ" sz="2500" i="1" dirty="0" smtClean="0">
                <a:solidFill>
                  <a:srgbClr val="00602B"/>
                </a:solidFill>
                <a:latin typeface="Comic Sans MS" pitchFamily="66" charset="0"/>
              </a:rPr>
              <a:t>his</a:t>
            </a:r>
            <a:r>
              <a:rPr lang="cs-CZ" sz="2500" dirty="0" smtClean="0">
                <a:latin typeface="Comic Sans MS" pitchFamily="66" charset="0"/>
              </a:rPr>
              <a:t>  </a:t>
            </a:r>
            <a:r>
              <a:rPr lang="cs-CZ" sz="2500" dirty="0" err="1" smtClean="0">
                <a:latin typeface="Comic Sans MS" pitchFamily="66" charset="0"/>
              </a:rPr>
              <a:t>computer</a:t>
            </a:r>
            <a:r>
              <a:rPr lang="cs-CZ" sz="2500" dirty="0" smtClean="0">
                <a:latin typeface="Comic Sans MS" pitchFamily="66" charset="0"/>
              </a:rPr>
              <a:t>.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1259632" y="6237312"/>
            <a:ext cx="72008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660232" y="6309320"/>
            <a:ext cx="720080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203848" y="3789040"/>
            <a:ext cx="7920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652120" y="3429000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[5]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11760" y="5661248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[4]</a:t>
            </a:r>
            <a:endParaRPr lang="cs-CZ" sz="1400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604448" y="5661248"/>
            <a:ext cx="539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[6]</a:t>
            </a:r>
            <a:endParaRPr lang="cs-CZ" sz="1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052736"/>
            <a:ext cx="8424936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[1] </a:t>
            </a:r>
            <a:r>
              <a:rPr lang="cs-CZ" sz="1900" dirty="0" err="1" smtClean="0">
                <a:latin typeface="Comic Sans MS" pitchFamily="66" charset="0"/>
              </a:rPr>
              <a:t>Woman</a:t>
            </a:r>
            <a:r>
              <a:rPr lang="cs-CZ" sz="1900" dirty="0" smtClean="0">
                <a:latin typeface="Comic Sans MS" pitchFamily="66" charset="0"/>
              </a:rPr>
              <a:t>. </a:t>
            </a:r>
            <a:r>
              <a:rPr lang="cs-CZ" sz="1900" i="1" dirty="0" smtClean="0">
                <a:latin typeface="Comic Sans MS" pitchFamily="66" charset="0"/>
              </a:rPr>
              <a:t>Office.</a:t>
            </a:r>
            <a:r>
              <a:rPr lang="cs-CZ" sz="1900" i="1" dirty="0" err="1" smtClean="0">
                <a:latin typeface="Comic Sans MS" pitchFamily="66" charset="0"/>
              </a:rPr>
              <a:t>com</a:t>
            </a:r>
            <a:r>
              <a:rPr lang="cs-CZ" sz="1900" dirty="0" smtClean="0">
                <a:latin typeface="Comic Sans MS" pitchFamily="66" charset="0"/>
              </a:rPr>
              <a:t> [online]. 2012 [cit. 2012-10-26]. Dostupné z: </a:t>
            </a:r>
            <a:r>
              <a:rPr lang="cs-CZ" sz="1900" dirty="0" smtClean="0">
                <a:latin typeface="Comic Sans MS" pitchFamily="66" charset="0"/>
                <a:hlinkClick r:id="rId2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2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2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2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2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2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2"/>
              </a:rPr>
              <a:t>=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woman</a:t>
            </a:r>
            <a:r>
              <a:rPr lang="cs-CZ" sz="1900" dirty="0" smtClean="0">
                <a:latin typeface="Comic Sans MS" pitchFamily="66" charset="0"/>
                <a:hlinkClick r:id="rId2"/>
              </a:rPr>
              <a:t>&amp;ex=1#</a:t>
            </a:r>
            <a:r>
              <a:rPr lang="cs-CZ" sz="1900" dirty="0" err="1" smtClean="0">
                <a:latin typeface="Comic Sans MS" pitchFamily="66" charset="0"/>
                <a:hlinkClick r:id="rId2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2"/>
              </a:rPr>
              <a:t>:MP900448523|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[2] Man. </a:t>
            </a:r>
            <a:r>
              <a:rPr lang="cs-CZ" sz="1900" i="1" dirty="0" smtClean="0">
                <a:latin typeface="Comic Sans MS" pitchFamily="66" charset="0"/>
              </a:rPr>
              <a:t>Office.</a:t>
            </a:r>
            <a:r>
              <a:rPr lang="cs-CZ" sz="1900" i="1" dirty="0" err="1" smtClean="0">
                <a:latin typeface="Comic Sans MS" pitchFamily="66" charset="0"/>
              </a:rPr>
              <a:t>com</a:t>
            </a:r>
            <a:r>
              <a:rPr lang="cs-CZ" sz="1900" dirty="0" smtClean="0">
                <a:latin typeface="Comic Sans MS" pitchFamily="66" charset="0"/>
              </a:rPr>
              <a:t> [online]. 2012 [cit. 2012-10-26]. Dostupné z: </a:t>
            </a:r>
            <a:r>
              <a:rPr lang="cs-CZ" sz="1900" dirty="0" smtClean="0">
                <a:latin typeface="Comic Sans MS" pitchFamily="66" charset="0"/>
                <a:hlinkClick r:id="rId3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3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3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3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3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3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3"/>
              </a:rPr>
              <a:t>=man&amp;ex=1#</a:t>
            </a:r>
            <a:r>
              <a:rPr lang="cs-CZ" sz="1900" dirty="0" err="1" smtClean="0">
                <a:latin typeface="Comic Sans MS" pitchFamily="66" charset="0"/>
                <a:hlinkClick r:id="rId3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3"/>
              </a:rPr>
              <a:t>:MP900316822|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[3] </a:t>
            </a:r>
            <a:r>
              <a:rPr lang="cs-CZ" sz="1900" dirty="0" err="1" smtClean="0">
                <a:latin typeface="Comic Sans MS" pitchFamily="66" charset="0"/>
              </a:rPr>
              <a:t>People</a:t>
            </a:r>
            <a:r>
              <a:rPr lang="cs-CZ" sz="1900" dirty="0" smtClean="0">
                <a:latin typeface="Comic Sans MS" pitchFamily="66" charset="0"/>
              </a:rPr>
              <a:t>. </a:t>
            </a:r>
            <a:r>
              <a:rPr lang="cs-CZ" sz="1900" i="1" dirty="0" smtClean="0">
                <a:latin typeface="Comic Sans MS" pitchFamily="66" charset="0"/>
              </a:rPr>
              <a:t>Office.</a:t>
            </a:r>
            <a:r>
              <a:rPr lang="cs-CZ" sz="1900" i="1" dirty="0" err="1" smtClean="0">
                <a:latin typeface="Comic Sans MS" pitchFamily="66" charset="0"/>
              </a:rPr>
              <a:t>com</a:t>
            </a:r>
            <a:r>
              <a:rPr lang="cs-CZ" sz="1900" dirty="0" smtClean="0">
                <a:latin typeface="Comic Sans MS" pitchFamily="66" charset="0"/>
              </a:rPr>
              <a:t> [online]. 2012 [cit. 2012-10-26]. Dostupné z: </a:t>
            </a:r>
            <a:r>
              <a:rPr lang="cs-CZ" sz="1900" dirty="0" smtClean="0">
                <a:latin typeface="Comic Sans MS" pitchFamily="66" charset="0"/>
                <a:hlinkClick r:id="rId4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4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4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4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4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4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4"/>
              </a:rPr>
              <a:t>=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people</a:t>
            </a:r>
            <a:r>
              <a:rPr lang="cs-CZ" sz="1900" dirty="0" smtClean="0">
                <a:latin typeface="Comic Sans MS" pitchFamily="66" charset="0"/>
                <a:hlinkClick r:id="rId4"/>
              </a:rPr>
              <a:t>&amp;ex=1#</a:t>
            </a:r>
            <a:r>
              <a:rPr lang="cs-CZ" sz="1900" dirty="0" err="1" smtClean="0">
                <a:latin typeface="Comic Sans MS" pitchFamily="66" charset="0"/>
                <a:hlinkClick r:id="rId4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4"/>
              </a:rPr>
              <a:t>:MP900438373|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[4] </a:t>
            </a:r>
            <a:r>
              <a:rPr lang="cs-CZ" sz="1900" dirty="0" err="1" smtClean="0">
                <a:latin typeface="Comic Sans MS" pitchFamily="66" charset="0"/>
              </a:rPr>
              <a:t>Dress.</a:t>
            </a:r>
            <a:r>
              <a:rPr lang="cs-CZ" sz="1900" i="1" dirty="0" err="1" smtClean="0">
                <a:latin typeface="Comic Sans MS" pitchFamily="66" charset="0"/>
              </a:rPr>
              <a:t>Office.com</a:t>
            </a:r>
            <a:r>
              <a:rPr lang="cs-CZ" sz="1900" dirty="0" smtClean="0">
                <a:latin typeface="Comic Sans MS" pitchFamily="66" charset="0"/>
              </a:rPr>
              <a:t> [online]. 2012 [cit. 2012-10-26]. Dostupné z: </a:t>
            </a:r>
            <a:r>
              <a:rPr lang="cs-CZ" sz="1900" dirty="0" smtClean="0">
                <a:latin typeface="Comic Sans MS" pitchFamily="66" charset="0"/>
                <a:hlinkClick r:id="rId5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5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5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5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5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5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5"/>
              </a:rPr>
              <a:t>=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dress</a:t>
            </a:r>
            <a:r>
              <a:rPr lang="cs-CZ" sz="1900" dirty="0" smtClean="0">
                <a:latin typeface="Comic Sans MS" pitchFamily="66" charset="0"/>
                <a:hlinkClick r:id="rId5"/>
              </a:rPr>
              <a:t>&amp;ex=1#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5"/>
              </a:rPr>
              <a:t>:MP900431699|</a:t>
            </a:r>
            <a:r>
              <a:rPr lang="cs-CZ" sz="1900" dirty="0" err="1" smtClean="0">
                <a:latin typeface="Comic Sans MS" pitchFamily="66" charset="0"/>
                <a:hlinkClick r:id="rId5"/>
              </a:rPr>
              <a:t>mt</a:t>
            </a:r>
            <a:r>
              <a:rPr lang="cs-CZ" sz="1900" dirty="0" smtClean="0">
                <a:latin typeface="Comic Sans MS" pitchFamily="66" charset="0"/>
                <a:hlinkClick r:id="rId5"/>
              </a:rPr>
              <a:t>:2|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[5] </a:t>
            </a:r>
            <a:r>
              <a:rPr lang="cs-CZ" sz="1900" dirty="0" err="1" smtClean="0">
                <a:latin typeface="Comic Sans MS" pitchFamily="66" charset="0"/>
              </a:rPr>
              <a:t>Old</a:t>
            </a:r>
            <a:r>
              <a:rPr lang="cs-CZ" sz="1900" dirty="0" smtClean="0">
                <a:latin typeface="Comic Sans MS" pitchFamily="66" charset="0"/>
              </a:rPr>
              <a:t> car.</a:t>
            </a:r>
            <a:r>
              <a:rPr lang="cs-CZ" sz="1900" i="1" dirty="0" smtClean="0">
                <a:latin typeface="Comic Sans MS" pitchFamily="66" charset="0"/>
              </a:rPr>
              <a:t>Office.</a:t>
            </a:r>
            <a:r>
              <a:rPr lang="cs-CZ" sz="1900" i="1" dirty="0" err="1" smtClean="0">
                <a:latin typeface="Comic Sans MS" pitchFamily="66" charset="0"/>
              </a:rPr>
              <a:t>com</a:t>
            </a:r>
            <a:r>
              <a:rPr lang="cs-CZ" sz="1900" dirty="0" smtClean="0">
                <a:latin typeface="Comic Sans MS" pitchFamily="66" charset="0"/>
              </a:rPr>
              <a:t> [online]. 2012 [cit. 2012-10-26]. Dostupné z:</a:t>
            </a:r>
          </a:p>
          <a:p>
            <a:pPr marL="365125" indent="-4763">
              <a:buNone/>
            </a:pPr>
            <a:r>
              <a:rPr lang="cs-CZ" sz="1900" dirty="0" smtClean="0">
                <a:latin typeface="Comic Sans MS" pitchFamily="66" charset="0"/>
                <a:hlinkClick r:id="rId6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6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6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6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6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6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6"/>
              </a:rPr>
              <a:t>=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old</a:t>
            </a:r>
            <a:r>
              <a:rPr lang="cs-CZ" sz="1900" dirty="0" smtClean="0">
                <a:latin typeface="Comic Sans MS" pitchFamily="66" charset="0"/>
                <a:hlinkClick r:id="rId6"/>
              </a:rPr>
              <a:t>+car&amp;ex=1&amp;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origin</a:t>
            </a:r>
            <a:r>
              <a:rPr lang="cs-CZ" sz="1900" dirty="0" smtClean="0">
                <a:latin typeface="Comic Sans MS" pitchFamily="66" charset="0"/>
                <a:hlinkClick r:id="rId6"/>
              </a:rPr>
              <a:t>=FX010132103#</a:t>
            </a:r>
            <a:r>
              <a:rPr lang="cs-CZ" sz="1900" dirty="0" err="1" smtClean="0">
                <a:latin typeface="Comic Sans MS" pitchFamily="66" charset="0"/>
                <a:hlinkClick r:id="rId6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6"/>
              </a:rPr>
              <a:t>:MP900442259|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cs-CZ" sz="1900" dirty="0" smtClean="0">
                <a:latin typeface="Comic Sans MS" pitchFamily="66" charset="0"/>
              </a:rPr>
              <a:t>[6] </a:t>
            </a:r>
            <a:r>
              <a:rPr lang="cs-CZ" sz="1900" dirty="0" err="1" smtClean="0">
                <a:latin typeface="Comic Sans MS" pitchFamily="66" charset="0"/>
              </a:rPr>
              <a:t>Computer</a:t>
            </a:r>
            <a:r>
              <a:rPr lang="cs-CZ" sz="1900" dirty="0" smtClean="0">
                <a:latin typeface="Comic Sans MS" pitchFamily="66" charset="0"/>
              </a:rPr>
              <a:t>. </a:t>
            </a:r>
            <a:r>
              <a:rPr lang="cs-CZ" sz="1900" i="1" dirty="0" smtClean="0">
                <a:latin typeface="Comic Sans MS" pitchFamily="66" charset="0"/>
              </a:rPr>
              <a:t>Office.</a:t>
            </a:r>
            <a:r>
              <a:rPr lang="cs-CZ" sz="1900" i="1" dirty="0" err="1" smtClean="0">
                <a:latin typeface="Comic Sans MS" pitchFamily="66" charset="0"/>
              </a:rPr>
              <a:t>com</a:t>
            </a:r>
            <a:r>
              <a:rPr lang="cs-CZ" sz="1900" dirty="0" smtClean="0">
                <a:latin typeface="Comic Sans MS" pitchFamily="66" charset="0"/>
              </a:rPr>
              <a:t> [online]. 2012 [cit. 2012-10-26]. </a:t>
            </a:r>
            <a:r>
              <a:rPr lang="cs-CZ" sz="1900" smtClean="0">
                <a:latin typeface="Comic Sans MS" pitchFamily="66" charset="0"/>
              </a:rPr>
              <a:t>Dostupné z</a:t>
            </a:r>
            <a:r>
              <a:rPr lang="cs-CZ" sz="1900" dirty="0" smtClean="0">
                <a:latin typeface="Comic Sans MS" pitchFamily="66" charset="0"/>
              </a:rPr>
              <a:t>: </a:t>
            </a:r>
            <a:r>
              <a:rPr lang="cs-CZ" sz="1900" dirty="0" smtClean="0">
                <a:latin typeface="Comic Sans MS" pitchFamily="66" charset="0"/>
                <a:hlinkClick r:id="rId7"/>
              </a:rPr>
              <a:t>http://office.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microsoft.com</a:t>
            </a:r>
            <a:r>
              <a:rPr lang="cs-CZ" sz="1900" dirty="0" smtClean="0">
                <a:latin typeface="Comic Sans MS" pitchFamily="66" charset="0"/>
                <a:hlinkClick r:id="rId7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cs</a:t>
            </a:r>
            <a:r>
              <a:rPr lang="cs-CZ" sz="1900" dirty="0" smtClean="0">
                <a:latin typeface="Comic Sans MS" pitchFamily="66" charset="0"/>
                <a:hlinkClick r:id="rId7"/>
              </a:rPr>
              <a:t>-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cz</a:t>
            </a:r>
            <a:r>
              <a:rPr lang="cs-CZ" sz="1900" dirty="0" smtClean="0">
                <a:latin typeface="Comic Sans MS" pitchFamily="66" charset="0"/>
                <a:hlinkClick r:id="rId7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images</a:t>
            </a:r>
            <a:r>
              <a:rPr lang="cs-CZ" sz="1900" dirty="0" smtClean="0">
                <a:latin typeface="Comic Sans MS" pitchFamily="66" charset="0"/>
                <a:hlinkClick r:id="rId7"/>
              </a:rPr>
              <a:t>/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results.aspx</a:t>
            </a:r>
            <a:r>
              <a:rPr lang="cs-CZ" sz="1900" dirty="0" smtClean="0">
                <a:latin typeface="Comic Sans MS" pitchFamily="66" charset="0"/>
                <a:hlinkClick r:id="rId7"/>
              </a:rPr>
              <a:t>?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qu</a:t>
            </a:r>
            <a:r>
              <a:rPr lang="cs-CZ" sz="1900" dirty="0" smtClean="0">
                <a:latin typeface="Comic Sans MS" pitchFamily="66" charset="0"/>
                <a:hlinkClick r:id="rId7"/>
              </a:rPr>
              <a:t>=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computer</a:t>
            </a:r>
            <a:r>
              <a:rPr lang="cs-CZ" sz="1900" dirty="0" smtClean="0">
                <a:latin typeface="Comic Sans MS" pitchFamily="66" charset="0"/>
                <a:hlinkClick r:id="rId7"/>
              </a:rPr>
              <a:t>&amp;ex=1#</a:t>
            </a:r>
            <a:r>
              <a:rPr lang="cs-CZ" sz="1900" dirty="0" err="1" smtClean="0">
                <a:latin typeface="Comic Sans MS" pitchFamily="66" charset="0"/>
                <a:hlinkClick r:id="rId7"/>
              </a:rPr>
              <a:t>ai</a:t>
            </a:r>
            <a:r>
              <a:rPr lang="cs-CZ" sz="1900" dirty="0" smtClean="0">
                <a:latin typeface="Comic Sans MS" pitchFamily="66" charset="0"/>
                <a:hlinkClick r:id="rId7"/>
              </a:rPr>
              <a:t>:MP900422337|</a:t>
            </a:r>
            <a:endParaRPr lang="cs-CZ" sz="1900" dirty="0" smtClean="0">
              <a:latin typeface="Comic Sans MS" pitchFamily="66" charset="0"/>
            </a:endParaRPr>
          </a:p>
          <a:p>
            <a:pPr>
              <a:buNone/>
            </a:pPr>
            <a:endParaRPr lang="cs-CZ" sz="1900" dirty="0" smtClean="0">
              <a:latin typeface="Comic Sans MS" pitchFamily="66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cs-CZ" sz="3400" dirty="0" smtClean="0">
                <a:solidFill>
                  <a:srgbClr val="00602B"/>
                </a:solidFill>
                <a:latin typeface="Comic Sans MS" pitchFamily="66" charset="0"/>
                <a:ea typeface="+mn-ea"/>
                <a:cs typeface="+mn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1478</TotalTime>
  <Words>614</Words>
  <Application>Microsoft Office PowerPoint</Application>
  <PresentationFormat>Předvádění na obrazovce (4:3)</PresentationFormat>
  <Paragraphs>213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Prezentace aplikace PowerPoint</vt:lpstr>
      <vt:lpstr>Pronouns (Personal Pronous,       Possessive Adjectives) (Zájmena – osobní, přivlastňovací)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pronouns</dc:title>
  <dc:creator>Ucitel</dc:creator>
  <cp:lastModifiedBy>Dana</cp:lastModifiedBy>
  <cp:revision>154</cp:revision>
  <dcterms:created xsi:type="dcterms:W3CDTF">2012-10-21T18:06:57Z</dcterms:created>
  <dcterms:modified xsi:type="dcterms:W3CDTF">2013-05-26T11:49:17Z</dcterms:modified>
</cp:coreProperties>
</file>