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57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VY_32_INOVACE_12_M-Lichá </a:t>
          </a:r>
          <a:r>
            <a:rPr lang="cs-CZ" sz="2000" baseline="0" dirty="0" smtClean="0"/>
            <a:t>čísla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VY_32_INOVACE_12_M-Lichá </a:t>
          </a:r>
          <a:r>
            <a:rPr lang="cs-CZ" sz="2000" kern="1200" baseline="0" dirty="0" smtClean="0"/>
            <a:t>čísla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200188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Matematika-Lichá čísla</a:t>
            </a:r>
          </a:p>
          <a:p>
            <a:r>
              <a:rPr lang="cs-CZ" dirty="0" smtClean="0"/>
              <a:t>Pro 2. a 3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Procvičení učiva, jejich rozpoznání,vybírání ze skupiny čísel, určování počtu, zapamatování lichých čísel za pomoci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Byla jednou jedna chaloupka a v té bydlelo několik zvířátek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Zvířátka si chtěla hrát ve dvojicích, ale vždy nějaké chybělo nebo bylo navíc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1,3,5,7,9 </a:t>
            </a:r>
          </a:p>
          <a:p>
            <a:r>
              <a:rPr lang="cs-CZ" dirty="0" smtClean="0"/>
              <a:t> to jsou čísla lichá a nemohou nikdy udělat všichni dvojici, stejně jako zvířátka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6EBQNJUX\MC900324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3784" y="4941168"/>
            <a:ext cx="1603635" cy="1617348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VPMT5HRT\MM91000108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581128"/>
            <a:ext cx="1485900" cy="1857375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6EBQNJUX\MC9004414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5013176"/>
            <a:ext cx="1812925" cy="10223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Museli si tedy hrát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všichni dohromady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5 oveček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928688" y="571500"/>
            <a:ext cx="7143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85750" y="4214813"/>
            <a:ext cx="20716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  <a:latin typeface="Arial Black" pitchFamily="34" charset="0"/>
              </a:rPr>
              <a:t>1 </a:t>
            </a:r>
            <a:r>
              <a:rPr lang="cs-CZ" sz="2400" b="1" dirty="0" smtClean="0">
                <a:solidFill>
                  <a:srgbClr val="00B050"/>
                </a:solidFill>
                <a:latin typeface="Arial Black" pitchFamily="34" charset="0"/>
              </a:rPr>
              <a:t>pejsek</a:t>
            </a:r>
            <a:endParaRPr lang="cs-CZ" sz="24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627784" y="4500562"/>
            <a:ext cx="23728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3 kočičky</a:t>
            </a:r>
          </a:p>
        </p:txBody>
      </p:sp>
      <p:pic>
        <p:nvPicPr>
          <p:cNvPr id="1026" name="Picture 2" descr="C:\Users\Miky\AppData\Local\Microsoft\Windows\Temporary Internet Files\Content.IE5\HOIZIA52\MM91000113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1345879" cy="2093590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6H95S575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81" y="2514714"/>
            <a:ext cx="1295238" cy="1828572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6H95S575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340768"/>
            <a:ext cx="1295238" cy="1828572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6H95S575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492896"/>
            <a:ext cx="1295238" cy="1828572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6EBQNJUX\MC900324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988840"/>
            <a:ext cx="1817827" cy="1833372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6EBQNJUX\MC900324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284984"/>
            <a:ext cx="1817827" cy="1833372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6EBQNJUX\MC900324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412776"/>
            <a:ext cx="1817827" cy="1833372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6EBQNJUX\MC900324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068960"/>
            <a:ext cx="1817827" cy="1833372"/>
          </a:xfrm>
          <a:prstGeom prst="rect">
            <a:avLst/>
          </a:prstGeom>
          <a:noFill/>
        </p:spPr>
      </p:pic>
      <p:pic>
        <p:nvPicPr>
          <p:cNvPr id="1034" name="Picture 10" descr="C:\Users\Miky\AppData\Local\Microsoft\Windows\Temporary Internet Files\Content.IE5\6EBQNJUX\MC900324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548680"/>
            <a:ext cx="1817827" cy="18333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295 0.07685 L -0.04705 0.07685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413 0.02407 L -0.12587 0.02407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094 0 L -0.18906 0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3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39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4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4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5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806 -0.0162 L -0.15191 0.11574 L -0.13698 -0.0162 L -0.12101 0.11574 L -0.10503 -0.0162 L -0.0901 0.11574 L -0.07413 -0.0162 L -0.05903 0.11574 L -0.04306 -0.0162 L -0.02708 0.11574 L -0.01198 -0.0162 L 0.00399 0.11574 L 0.01892 -0.0162 L 0.0349 0.11574 L 0.05087 -0.0162 L 0.06597 0.11574 L 0.08194 -0.0162 " pathEditMode="relative" rAng="0" ptsTypes="FFFFFFFFFFFFFFFFF">
                                      <p:cBhvr>
                                        <p:cTn id="5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7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Ve stejné chaloupce ještě </a:t>
            </a:r>
            <a:r>
              <a:rPr lang="cs-CZ" dirty="0" smtClean="0"/>
              <a:t>bydleli: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4929411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Miky\AppData\Local\Microsoft\Windows\Temporary Internet Files\Content.IE5\6EBQNJUX\MC90044140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636912"/>
            <a:ext cx="1812925" cy="1022350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6EBQNJUX\MC90044140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717032"/>
            <a:ext cx="1812925" cy="1022350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6EBQNJUX\MC90044140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005064"/>
            <a:ext cx="1812925" cy="1022350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6EBQNJUX\MC90044140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780928"/>
            <a:ext cx="1812925" cy="1022350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6EBQNJUX\MC90044140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628800"/>
            <a:ext cx="1812925" cy="1022350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6EBQNJUX\MC90044140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700808"/>
            <a:ext cx="1812925" cy="1022350"/>
          </a:xfrm>
          <a:prstGeom prst="rect">
            <a:avLst/>
          </a:prstGeom>
          <a:noFill/>
        </p:spPr>
      </p:pic>
      <p:pic>
        <p:nvPicPr>
          <p:cNvPr id="3081" name="Picture 9" descr="C:\Users\Miky\AppData\Local\Microsoft\Windows\Temporary Internet Files\Content.IE5\6EBQNJUX\MC90044140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844824"/>
            <a:ext cx="1812925" cy="1022350"/>
          </a:xfrm>
          <a:prstGeom prst="rect">
            <a:avLst/>
          </a:prstGeom>
          <a:noFill/>
        </p:spPr>
      </p:pic>
      <p:pic>
        <p:nvPicPr>
          <p:cNvPr id="3084" name="Picture 12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221088"/>
            <a:ext cx="1297690" cy="1497335"/>
          </a:xfrm>
          <a:prstGeom prst="rect">
            <a:avLst/>
          </a:prstGeom>
          <a:noFill/>
        </p:spPr>
      </p:pic>
      <p:pic>
        <p:nvPicPr>
          <p:cNvPr id="3086" name="Picture 14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3" y="1196752"/>
            <a:ext cx="1296144" cy="1857375"/>
          </a:xfrm>
          <a:prstGeom prst="rect">
            <a:avLst/>
          </a:prstGeom>
          <a:noFill/>
        </p:spPr>
      </p:pic>
      <p:pic>
        <p:nvPicPr>
          <p:cNvPr id="3088" name="Picture 16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196752"/>
            <a:ext cx="1609725" cy="1857375"/>
          </a:xfrm>
          <a:prstGeom prst="rect">
            <a:avLst/>
          </a:prstGeom>
          <a:noFill/>
        </p:spPr>
      </p:pic>
      <p:pic>
        <p:nvPicPr>
          <p:cNvPr id="3089" name="Picture 17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3" y="2636912"/>
            <a:ext cx="1547318" cy="1785367"/>
          </a:xfrm>
          <a:prstGeom prst="rect">
            <a:avLst/>
          </a:prstGeom>
          <a:noFill/>
        </p:spPr>
      </p:pic>
      <p:pic>
        <p:nvPicPr>
          <p:cNvPr id="3090" name="Picture 18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268760"/>
            <a:ext cx="1609725" cy="1857375"/>
          </a:xfrm>
          <a:prstGeom prst="rect">
            <a:avLst/>
          </a:prstGeom>
          <a:noFill/>
        </p:spPr>
      </p:pic>
      <p:pic>
        <p:nvPicPr>
          <p:cNvPr id="3085" name="Picture 13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564904"/>
            <a:ext cx="1172876" cy="1353319"/>
          </a:xfrm>
          <a:prstGeom prst="rect">
            <a:avLst/>
          </a:prstGeom>
          <a:noFill/>
        </p:spPr>
      </p:pic>
      <p:pic>
        <p:nvPicPr>
          <p:cNvPr id="3087" name="Picture 15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2780928"/>
            <a:ext cx="1297690" cy="1497335"/>
          </a:xfrm>
          <a:prstGeom prst="rect">
            <a:avLst/>
          </a:prstGeom>
          <a:noFill/>
        </p:spPr>
      </p:pic>
      <p:pic>
        <p:nvPicPr>
          <p:cNvPr id="3082" name="Picture 10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924944"/>
            <a:ext cx="860842" cy="993279"/>
          </a:xfrm>
          <a:prstGeom prst="rect">
            <a:avLst/>
          </a:prstGeom>
          <a:noFill/>
        </p:spPr>
      </p:pic>
      <p:pic>
        <p:nvPicPr>
          <p:cNvPr id="3091" name="Picture 19" descr="C:\Users\Miky\AppData\Local\Microsoft\Windows\Temporary Internet Files\Content.IE5\6EBQNJUX\MM91000112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149080"/>
            <a:ext cx="1297690" cy="1497335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3203848" y="5157192"/>
            <a:ext cx="511256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9 medvídků                  7 zajíčků</a:t>
            </a:r>
            <a:endParaRPr lang="cs-CZ" b="1" dirty="0">
              <a:latin typeface="Arial Black" pitchFamily="34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1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16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30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3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6296E-6 L 0.11823 0.09467 " pathEditMode="relative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>
              <a:buNone/>
            </a:pPr>
            <a:r>
              <a:rPr lang="cs-CZ" dirty="0" smtClean="0"/>
              <a:t> Jsou vždy čísla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      </a:t>
            </a:r>
            <a:r>
              <a:rPr lang="cs-CZ" sz="36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Lichá</a:t>
            </a:r>
            <a:endParaRPr lang="cs-CZ" sz="3600" b="1" dirty="0">
              <a:solidFill>
                <a:schemeClr val="accent2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14438" y="285750"/>
            <a:ext cx="6786562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Arial Black" pitchFamily="34" charset="0"/>
              </a:rPr>
              <a:t>Zkus si vzpomenout,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kolik bylo psů,kočiček,koz,medvídků a zajíčků.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1500" y="3714750"/>
            <a:ext cx="4000500" cy="8302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1</a:t>
            </a:r>
            <a:r>
              <a:rPr lang="cs-CZ" sz="4800" b="1" dirty="0">
                <a:solidFill>
                  <a:srgbClr val="FFFF00"/>
                </a:solidFill>
              </a:rPr>
              <a:t>, </a:t>
            </a:r>
            <a:r>
              <a:rPr lang="cs-CZ" sz="4800" b="1" dirty="0" smtClean="0">
                <a:solidFill>
                  <a:srgbClr val="FFFF00"/>
                </a:solidFill>
              </a:rPr>
              <a:t>3, </a:t>
            </a:r>
            <a:r>
              <a:rPr lang="cs-CZ" sz="4800" b="1" dirty="0">
                <a:solidFill>
                  <a:srgbClr val="FFFF00"/>
                </a:solidFill>
              </a:rPr>
              <a:t>5, 7, 9</a:t>
            </a:r>
          </a:p>
        </p:txBody>
      </p:sp>
      <p:pic>
        <p:nvPicPr>
          <p:cNvPr id="4098" name="Picture 2" descr="C:\Users\Miky\AppData\Local\Microsoft\Windows\Temporary Internet Files\Content.IE5\VPMT5HRT\MP9004054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437112"/>
            <a:ext cx="2494722" cy="1781944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6H95S575\MC9004414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085184"/>
            <a:ext cx="1816100" cy="860425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HOIZIA52\MC9001922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132856"/>
            <a:ext cx="1818091" cy="357041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3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81481E-6 C 0.01337 0.04282 0.02674 0.08588 0.03195 0.08217 C 0.03715 0.07847 0.05035 -0.0044 0.03073 -0.02223 C 0.01111 -0.04005 -0.06632 -0.03681 -0.08594 -0.02547 C -0.10555 -0.01412 -0.10538 0.05393 -0.08715 0.04629 C -0.06892 0.03865 -0.02292 -0.01667 0.02309 -0.07176 " pathEditMode="relative" ptsTypes="aaaaaA">
                                      <p:cBhvr>
                                        <p:cTn id="4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2 -0.024  0.033 -0.05867  0.058 -0.05867  C 0.095 -0.05867  0.125 -0.02267  0.125 0.02267  C 0.125 0.03733  0.122 0.05067  0.116 0.06267  C 0.117 0.06267  0 0.24267  0 0.244  C 0 0.24267  -0.117 0.06267  -0.116 0.06267  C -0.122 0.05067  -0.125 0.03733  -0.125 0.02267  C -0.125 -0.02267  -0.095 -0.05867  -0.057 -0.05867  C -0.033 -0.05867  -0.012 -0.024  0 0  Z" pathEditMode="relative" ptsTypes="">
                                      <p:cBhvr>
                                        <p:cTn id="4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812360" y="5229200"/>
            <a:ext cx="304800" cy="304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Zopakujeme si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</a:t>
            </a:r>
            <a:r>
              <a:rPr lang="cs-CZ" dirty="0" smtClean="0">
                <a:latin typeface="Arial Black" pitchFamily="34" charset="0"/>
              </a:rPr>
              <a:t>Lichá čísla jsou - 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vyber</a:t>
            </a:r>
          </a:p>
          <a:p>
            <a:r>
              <a:rPr lang="cs-CZ" dirty="0" smtClean="0"/>
              <a:t>                  1,                            5, </a:t>
            </a:r>
          </a:p>
          <a:p>
            <a:endParaRPr lang="cs-CZ" dirty="0" smtClean="0"/>
          </a:p>
          <a:p>
            <a:r>
              <a:rPr lang="cs-CZ" dirty="0" smtClean="0"/>
              <a:t>   9,    8,   </a:t>
            </a:r>
          </a:p>
          <a:p>
            <a:endParaRPr lang="cs-CZ" dirty="0" smtClean="0"/>
          </a:p>
          <a:p>
            <a:r>
              <a:rPr lang="cs-CZ" dirty="0" smtClean="0"/>
              <a:t> 6,                   4,</a:t>
            </a:r>
          </a:p>
          <a:p>
            <a:r>
              <a:rPr lang="cs-CZ" dirty="0" smtClean="0"/>
              <a:t> 3    ,                          10, 7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Miky\AppData\Local\Microsoft\Windows\Temporary Internet Files\Content.IE5\VPMT5HRT\MM90004109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797152"/>
            <a:ext cx="1000125" cy="962025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6H95S575\MC9004324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789040"/>
            <a:ext cx="1847850" cy="1984375"/>
          </a:xfrm>
          <a:prstGeom prst="rect">
            <a:avLst/>
          </a:prstGeom>
          <a:noFill/>
        </p:spPr>
      </p:pic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7236296" y="544522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5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6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174</Words>
  <Application>Microsoft Office PowerPoint</Application>
  <PresentationFormat>Předvádění na obrazovce (4:3)</PresentationFormat>
  <Paragraphs>44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Byla jednou jedna chaloupka a v té bydlelo několik zvířátek</vt:lpstr>
      <vt:lpstr>Museli si tedy hrát  všichni dohromady</vt:lpstr>
      <vt:lpstr>Ve stejné chaloupce ještě bydleli:</vt:lpstr>
      <vt:lpstr>Snímek 6</vt:lpstr>
      <vt:lpstr>Zopakujeme si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2013-05-23T20:22:13Z</dcterms:modified>
</cp:coreProperties>
</file>