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VY_32_INOVACE_13_M-Sudá </a:t>
          </a:r>
          <a:r>
            <a:rPr lang="cs-CZ" sz="2000" baseline="0" dirty="0" smtClean="0"/>
            <a:t>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VY_32_INOVACE_13_M-Sudá </a:t>
          </a:r>
          <a:r>
            <a:rPr lang="cs-CZ" sz="2000" kern="1200" baseline="0" dirty="0" smtClean="0"/>
            <a:t>čísla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jpeg"/><Relationship Id="rId5" Type="http://schemas.openxmlformats.org/officeDocument/2006/relationships/image" Target="../media/image7.png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gi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wmf"/><Relationship Id="rId5" Type="http://schemas.openxmlformats.org/officeDocument/2006/relationships/image" Target="../media/image22.jpeg"/><Relationship Id="rId4" Type="http://schemas.openxmlformats.org/officeDocument/2006/relationships/image" Target="../media/image2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26188299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tabuli.</a:t>
            </a:r>
          </a:p>
          <a:p>
            <a:r>
              <a:rPr lang="cs-CZ" dirty="0"/>
              <a:t>M</a:t>
            </a:r>
            <a:r>
              <a:rPr lang="cs-CZ" dirty="0" smtClean="0"/>
              <a:t>atematiky </a:t>
            </a:r>
            <a:r>
              <a:rPr lang="cs-CZ" dirty="0" smtClean="0"/>
              <a:t>– Sudá </a:t>
            </a:r>
            <a:r>
              <a:rPr lang="cs-CZ" dirty="0" smtClean="0"/>
              <a:t>čísla</a:t>
            </a:r>
          </a:p>
          <a:p>
            <a:r>
              <a:rPr lang="cs-CZ" dirty="0" smtClean="0"/>
              <a:t>Pro 2. a 3. ročník  ZŠ.</a:t>
            </a:r>
          </a:p>
          <a:p>
            <a:r>
              <a:rPr lang="cs-CZ" dirty="0" smtClean="0"/>
              <a:t>Procvičení učiva</a:t>
            </a:r>
            <a:r>
              <a:rPr lang="cs-CZ" dirty="0" smtClean="0"/>
              <a:t>, vybírání </a:t>
            </a:r>
            <a:r>
              <a:rPr lang="cs-CZ" dirty="0" smtClean="0"/>
              <a:t>ze skupiny čísel, určování počtu, zapamatování </a:t>
            </a:r>
            <a:r>
              <a:rPr lang="cs-CZ" dirty="0" smtClean="0"/>
              <a:t>si sudých </a:t>
            </a:r>
            <a:r>
              <a:rPr lang="cs-CZ" dirty="0" smtClean="0"/>
              <a:t>čísel za pomoci obrázků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 jednom domě žil chlapeček Petr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Rád sbíral spousty věcí a pak si je s kamarády prohlížel</a:t>
            </a:r>
          </a:p>
          <a:p>
            <a:endParaRPr lang="cs-CZ" dirty="0" smtClean="0"/>
          </a:p>
          <a:p>
            <a:r>
              <a:rPr lang="cs-CZ" dirty="0" smtClean="0"/>
              <a:t>Ve své sbírce již měl   </a:t>
            </a:r>
            <a:endParaRPr lang="cs-CZ" dirty="0"/>
          </a:p>
        </p:txBody>
      </p:sp>
      <p:pic>
        <p:nvPicPr>
          <p:cNvPr id="1026" name="Picture 2" descr="C:\Users\Miky\AppData\Local\Microsoft\Windows\Temporary Internet Files\Content.IE5\VPMT5HRT\MC9003564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221088"/>
            <a:ext cx="1817827" cy="1579169"/>
          </a:xfrm>
          <a:prstGeom prst="rect">
            <a:avLst/>
          </a:prstGeom>
          <a:noFill/>
        </p:spPr>
      </p:pic>
      <p:pic>
        <p:nvPicPr>
          <p:cNvPr id="1027" name="Picture 3" descr="C:\Users\Miky\AppData\Local\Microsoft\Windows\Temporary Internet Files\Content.IE5\VPMT5HRT\MC9003564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077072"/>
            <a:ext cx="1817827" cy="1579169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403648" y="5805264"/>
            <a:ext cx="7272808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2 herbáře květin                                4 drahé kameny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8" name="Picture 4" descr="C:\Users\Miky\AppData\Local\Microsoft\Windows\Temporary Internet Files\Content.IE5\HOIZIA52\MM9003237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92280" y="4221088"/>
            <a:ext cx="609600" cy="866775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HOIZIA52\MM9003237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4293096"/>
            <a:ext cx="609600" cy="866775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HOIZIA52\MM9003237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3573016"/>
            <a:ext cx="609600" cy="866775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HOIZIA52\MM9003237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573016"/>
            <a:ext cx="609600" cy="8667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2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3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41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Sbíral i jiné věci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6 modelů aut</a:t>
            </a:r>
          </a:p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8 známek</a:t>
            </a:r>
          </a:p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10 mincí</a:t>
            </a:r>
          </a:p>
        </p:txBody>
      </p:sp>
      <p:pic>
        <p:nvPicPr>
          <p:cNvPr id="2050" name="Picture 2" descr="C:\Users\Miky\AppData\Local\Microsoft\Windows\Temporary Internet Files\Content.IE5\6EBQNJUX\MC90044173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76872"/>
            <a:ext cx="939552" cy="939552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HOIZIA52\MC90044035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284984"/>
            <a:ext cx="1180500" cy="618943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VPMT5HRT\MC900440337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5976" y="2060848"/>
            <a:ext cx="2076047" cy="1121794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6H95S575\MC90044033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499992" y="2996952"/>
            <a:ext cx="1540539" cy="1000280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HOIZIA52\MC90031198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2132856"/>
            <a:ext cx="1428103" cy="1036019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VPMT5HRT\MC900440341[2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483768" y="2204864"/>
            <a:ext cx="1684555" cy="982657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HOIZIA52\MC90034395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987824" y="3717032"/>
            <a:ext cx="1999793" cy="1936699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HOIZIA52\MM900336743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716016" y="3933056"/>
            <a:ext cx="952873" cy="1008112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6H95S575\MC90036155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28856" y="3933056"/>
            <a:ext cx="1364059" cy="1555398"/>
          </a:xfrm>
          <a:prstGeom prst="rect">
            <a:avLst/>
          </a:prstGeom>
          <a:noFill/>
        </p:spPr>
      </p:pic>
      <p:pic>
        <p:nvPicPr>
          <p:cNvPr id="2060" name="Picture 12" descr="C:\Users\Miky\AppData\Local\Microsoft\Windows\Temporary Internet Files\Content.IE5\6EBQNJUX\MP900435725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923928" y="5373216"/>
            <a:ext cx="1280936" cy="1279230"/>
          </a:xfrm>
          <a:prstGeom prst="rect">
            <a:avLst/>
          </a:prstGeom>
          <a:noFill/>
        </p:spPr>
      </p:pic>
      <p:pic>
        <p:nvPicPr>
          <p:cNvPr id="2062" name="Picture 14" descr="C:\Users\Miky\AppData\Local\Microsoft\Windows\Temporary Internet Files\Content.IE5\VPMT5HRT\MP900289417[1].jp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5400000">
            <a:off x="5670799" y="4986903"/>
            <a:ext cx="1492378" cy="2249816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VPMT5HRT\MC900280535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860032" y="3933056"/>
            <a:ext cx="2430855" cy="165527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Vzpomeneš si na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vše,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co Petřík sbíral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? Kolik </a:t>
            </a:r>
            <a:r>
              <a:rPr lang="cs-CZ" sz="2400" b="1" dirty="0" smtClean="0">
                <a:solidFill>
                  <a:srgbClr val="FF0000"/>
                </a:solidFill>
                <a:latin typeface="Arial Black" pitchFamily="34" charset="0"/>
              </a:rPr>
              <a:t>předmětů měl v každé sbírce?</a:t>
            </a:r>
            <a:endParaRPr lang="cs-CZ" sz="2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latin typeface="Arial Black" pitchFamily="34" charset="0"/>
              </a:rPr>
              <a:t>Vyjmenuj ta čísla.</a:t>
            </a: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dirty="0" smtClean="0">
                <a:latin typeface="Arial Black" pitchFamily="34" charset="0"/>
              </a:rPr>
              <a:t>2, 4, 6, 8,10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</a:t>
            </a:r>
            <a:r>
              <a:rPr lang="cs-CZ" b="1" dirty="0" smtClean="0">
                <a:solidFill>
                  <a:srgbClr val="FF0000"/>
                </a:solidFill>
                <a:latin typeface="Arial Black" pitchFamily="34" charset="0"/>
              </a:rPr>
              <a:t>Říkáme jim SUDÁ  čísla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3074" name="Picture 2" descr="C:\Users\Miky\AppData\Local\Microsoft\Windows\Temporary Internet Files\Content.IE5\HOIZIA52\MM91000107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3212976"/>
            <a:ext cx="1733550" cy="1485900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VPMT5HRT\MM90039571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2060848"/>
            <a:ext cx="1143000" cy="1143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Arial Black" pitchFamily="34" charset="0"/>
              </a:rPr>
              <a:t>Máš doma také nějaké věci? A v jakém počtu?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Které věci máte doma v sudém počtu?</a:t>
            </a:r>
            <a:endParaRPr lang="cs-CZ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4098" name="Picture 2" descr="C:\Users\Miky\AppData\Local\Microsoft\Windows\Temporary Internet Files\Content.IE5\6H95S575\MP9001754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140968"/>
            <a:ext cx="2478313" cy="1664600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6EBQNJUX\MP90044249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2780928"/>
            <a:ext cx="1997968" cy="2996952"/>
          </a:xfrm>
          <a:prstGeom prst="rect">
            <a:avLst/>
          </a:prstGeom>
          <a:noFill/>
        </p:spPr>
      </p:pic>
      <p:pic>
        <p:nvPicPr>
          <p:cNvPr id="4100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58057" y="2676906"/>
            <a:ext cx="1827886" cy="1504188"/>
          </a:xfrm>
          <a:prstGeom prst="rect">
            <a:avLst/>
          </a:prstGeom>
          <a:noFill/>
        </p:spPr>
      </p:pic>
      <p:pic>
        <p:nvPicPr>
          <p:cNvPr id="4102" name="Picture 6" descr="C:\Users\Miky\AppData\Local\Microsoft\Windows\Temporary Internet Files\Content.IE5\6H95S575\MP90017496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4653136"/>
            <a:ext cx="1612776" cy="1075184"/>
          </a:xfrm>
          <a:prstGeom prst="rect">
            <a:avLst/>
          </a:prstGeom>
          <a:noFill/>
        </p:spPr>
      </p:pic>
      <p:pic>
        <p:nvPicPr>
          <p:cNvPr id="4103" name="Picture 7" descr="C:\Users\Miky\AppData\Local\Microsoft\Windows\Temporary Internet Files\Content.IE5\6EBQNJUX\MC9003710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4437112"/>
            <a:ext cx="1914754" cy="1264615"/>
          </a:xfrm>
          <a:prstGeom prst="rect">
            <a:avLst/>
          </a:prstGeom>
          <a:noFill/>
        </p:spPr>
      </p:pic>
      <p:pic>
        <p:nvPicPr>
          <p:cNvPr id="4105" name="Picture 9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3717032"/>
            <a:ext cx="1827886" cy="15041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12 -0.024  0.033 -0.05867  0.058 -0.05867  C 0.095 -0.05867  0.125 -0.02267  0.125 0.02267  C 0.125 0.03733  0.122 0.05067  0.116 0.06267  C 0.117 0.06267  0 0.24267  0 0.244  C 0 0.24267  -0.117 0.06267  -0.116 0.06267  C -0.122 0.05067  -0.125 0.03733  -0.125 0.02267  C -0.125 -0.02267  -0.095 -0.05867  -0.057 -0.05867  C -0.033 -0.05867  -0.012 -0.024  0 0  Z" pathEditMode="relative" ptsTypes="">
                                      <p:cBhvr>
                                        <p:cTn id="16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0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 7.40741E-7 L -0.23403 0.13194 L -0.21893 7.40741E-7 L -0.20296 0.13194 L -0.18698 7.40741E-7 L -0.17205 0.13194 L -0.15608 7.40741E-7 L -0.14098 0.13194 L -0.125 7.40741E-7 L -0.10903 0.13194 L -0.09393 7.40741E-7 L -0.07796 0.13194 L -0.06303 7.40741E-7 L -0.04705 0.13194 L -0.03108 7.40741E-7 L -0.01598 0.13194 L 4.44444E-6 7.40741E-7 " pathEditMode="relative" rAng="0" ptsTypes="FFFFFFFFFFFFFFFFF">
                                      <p:cBhvr>
                                        <p:cTn id="24" dur="2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-0.066 0.008  -0.115 0.028  -0.115 0.044  C -0.115 0.05867  -0.067 0.06933  -0.003 0.06933  C 0.061 0.06933  0.115 0.05867  0.115 0.044  C 0.115 0.028  0.059 0.024  -0.005 0.03467  C -0.068 0.04667  -0.115 0.06667  -0.115 0.08133  C -0.115 0.096  -0.066 0.108  -0.003 0.108  C 0.061 0.108  0.115 0.096  0.115 0.08133  C 0.115 0.06667  0.059 0.06267  -0.004 0.07333  C -0.068 0.084  -0.115 0.104  -0.115 0.11867  C -0.115 0.13467  -0.066 0.14667  -0.002 0.14667  C 0.061 0.14667  0.115 0.13467  0.115 0.11867  C 0.115 0.10533  0.059 0.10133  -0.004 0.11067  C -0.067 0.12133  -0.115 0.14267  -0.115 0.15733  C -0.115 0.172  -0.065 0.184  -0.002 0.184  C 0.063 0.184  0.115 0.172  0.115 0.15733  C 0.115 0.14267  0.06 0.13867  -0.003 0.14933  C -0.066 0.16  -0.115 0.18  -0.115 0.19467  C -0.115 0.21067  -0.065 0.22133  -0.001 0.22133  C 0.063 0.22133  0.115 0.20933  0.115 0.19467  C 0.115 0.18  0.06 0.176  -0.003 0.18667  C -0.066 0.19733  -0.115 0.21867  -0.115 0.232  C -0.115 0.24667  -0.064 0.25867  -0.001 0.25867  C 0.063 0.25867  0.115 0.24667  0.115 0.232  C 0.115 0.21867  0.061 0.21467  -0.003 0.224  C -0.066 0.23467  -0.115 0.256  -0.115 0.27067  C -0.115 0.284  -0.064 0.29733  0 0.29733  C 0.064 0.29733  0.115 0.28533  0.115 0.27067  C 0.115 0.256  0.061 0.252  -0.002 0.26267  C -0.065 0.27333  -0.116 0.29333  -0.115 0.308  C -0.114 0.32267  -0.064 0.33333  0 0.33333  C 0.064 0.33333  0.115 0.32133  0.115 0.30667  C 0.115 0.29333  0.063 0.28933  0 0.30133  E" pathEditMode="relative" ptsTypes="">
                                      <p:cBhvr>
                                        <p:cTn id="28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8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7569 -0.01852 L -0.15972 0.11343 L -0.14462 -0.01852 L -0.12864 0.11343 L -0.11267 -0.01852 L -0.09774 0.11343 L -0.08177 -0.01852 L -0.06667 0.11343 L -0.05069 -0.01852 L -0.03472 0.11343 L -0.01962 -0.01852 L -0.00364 0.11343 L 0.01129 -0.01852 L 0.02726 0.11343 L 0.04323 -0.01852 L 0.05833 0.11343 L 0.07431 -0.01852 " pathEditMode="relative" rAng="0" ptsTypes="FFFFFFFFFFFFFFFFF">
                                      <p:cBhvr>
                                        <p:cTn id="32" dur="2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????????????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642938" y="1500188"/>
            <a:ext cx="785812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Arial Black" pitchFamily="34" charset="0"/>
              </a:rPr>
              <a:t>Kolik máš prstů na 1 ruce? Je to </a:t>
            </a:r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sudé </a:t>
            </a:r>
            <a:r>
              <a:rPr lang="cs-CZ" sz="3200" b="1" dirty="0">
                <a:solidFill>
                  <a:srgbClr val="FFFF00"/>
                </a:solidFill>
                <a:latin typeface="Arial Black" pitchFamily="34" charset="0"/>
              </a:rPr>
              <a:t>či liché číslo?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642938" y="2786063"/>
            <a:ext cx="7143750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rgbClr val="FFFF00"/>
                </a:solidFill>
                <a:latin typeface="Arial Black" pitchFamily="34" charset="0"/>
              </a:rPr>
              <a:t>Kolik máš prstů na obou nohách? Je to číslo </a:t>
            </a:r>
            <a:r>
              <a:rPr lang="cs-CZ" sz="3200" b="1" dirty="0" smtClean="0">
                <a:solidFill>
                  <a:srgbClr val="FFFF00"/>
                </a:solidFill>
                <a:latin typeface="Arial Black" pitchFamily="34" charset="0"/>
              </a:rPr>
              <a:t>sudé </a:t>
            </a:r>
            <a:r>
              <a:rPr lang="cs-CZ" sz="3200" b="1" dirty="0">
                <a:solidFill>
                  <a:srgbClr val="FFFF00"/>
                </a:solidFill>
                <a:latin typeface="Arial Black" pitchFamily="34" charset="0"/>
              </a:rPr>
              <a:t>či liché? </a:t>
            </a:r>
          </a:p>
        </p:txBody>
      </p:sp>
      <p:pic>
        <p:nvPicPr>
          <p:cNvPr id="5122" name="Picture 2" descr="C:\Users\Miky\AppData\Local\Microsoft\Windows\Temporary Internet Files\Content.IE5\HOIZIA52\MC90041601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861048"/>
            <a:ext cx="1854200" cy="1803400"/>
          </a:xfrm>
          <a:prstGeom prst="rect">
            <a:avLst/>
          </a:prstGeom>
          <a:noFill/>
        </p:spPr>
      </p:pic>
      <p:pic>
        <p:nvPicPr>
          <p:cNvPr id="5123" name="Picture 3" descr="C:\Users\Miky\AppData\Local\Microsoft\Windows\Temporary Internet Files\Content.IE5\VPMT5HRT\MP9004487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789040"/>
            <a:ext cx="2063928" cy="2019701"/>
          </a:xfrm>
          <a:prstGeom prst="rect">
            <a:avLst/>
          </a:prstGeom>
          <a:noFill/>
        </p:spPr>
      </p:pic>
      <p:pic>
        <p:nvPicPr>
          <p:cNvPr id="5124" name="Picture 4" descr="C:\Users\Miky\AppData\Local\Microsoft\Windows\Temporary Internet Files\Content.IE5\VPMT5HRT\MC9004406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861048"/>
            <a:ext cx="1662737" cy="16627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C 0.069 0  0.125 0.07467  0.125 0.16667  C 0.125 0.25867  0.069 0.33333  0 0.33333  C -0.069 0.33333  -0.125 0.25867  -0.125 0.16667  C -0.125 0.07467  -0.069 0  0 0  Z" pathEditMode="relative" ptsTypes="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052 0  L 0.089 -0.04933  L 0.125 0  L 0.177 0  L 0.177 0.06933  L 0.213 0.11867  L 0.177 0.16667  L 0.177 0.236  L 0.125 0.236  L 0.089 0.284  L 0.052 0.236  L 0 0.236  L 0 0.16667  L -0.037 0.11867  L 0 0.06933  L 0 0  Z" pathEditMode="relative" ptsTypes="">
                                      <p:cBhvr>
                                        <p:cTn id="22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222 -0.20532 C -0.08819 -0.19722 -0.13715 -0.17732 -0.13715 -0.16134 C -0.13715 -0.14676 -0.08923 -0.13588 -0.02517 -0.13588 C 0.03872 -0.13588 0.09271 -0.14676 0.09271 -0.16134 C 0.09271 -0.17732 0.03681 -0.18125 -0.02725 -0.1706 C -0.09028 -0.15857 -0.13715 -0.13866 -0.13715 -0.12407 C -0.13715 -0.10926 -0.08819 -0.09722 -0.02517 -0.09722 C 0.03872 -0.09722 0.09271 -0.10926 0.09271 -0.12407 C 0.09271 -0.13866 0.03681 -0.14259 -0.02621 -0.13195 C -0.09028 -0.1213 -0.13715 -0.10139 -0.13715 -0.08657 C -0.13715 -0.0706 -0.08819 -0.05857 -0.0243 -0.05857 C 0.03872 -0.05857 0.09271 -0.0706 0.09271 -0.08657 C 0.09271 -0.1 0.03681 -0.10394 -0.02621 -0.09468 C -0.08923 -0.08403 -0.13715 -0.06273 -0.13715 -0.04792 C -0.13715 -0.03333 -0.08715 -0.0213 -0.0243 -0.0213 C 0.0408 -0.0213 0.09271 -0.03333 0.09271 -0.04792 C 0.09271 -0.06273 0.03785 -0.06667 -0.02517 -0.05602 C -0.08819 -0.04537 -0.13715 -0.02523 -0.13715 -0.01065 C -0.13715 0.00532 -0.08715 0.01597 -0.02326 0.01597 C 0.0408 0.01597 0.09271 0.00393 0.09271 -0.01065 C 0.09271 -0.02523 0.03785 -0.0294 -0.02517 -0.01875 C -0.08819 -0.0081 -0.13715 0.01343 -0.13715 0.02662 C -0.13715 0.04143 -0.08628 0.05324 -0.02326 0.05324 C 0.0408 0.05324 0.09271 0.04143 0.09271 0.02662 C 0.09271 0.01343 0.03872 0.00926 -0.02517 0.01875 C -0.08819 0.0294 -0.13715 0.05069 -0.13715 0.06528 C -0.13715 0.0787 -0.08628 0.0919 -0.02222 0.0919 C 0.04184 0.0919 0.09271 0.08009 0.09271 0.06528 C 0.09271 0.05069 0.03872 0.04676 -0.0243 0.05741 C -0.08715 0.06805 -0.13819 0.08796 -0.13715 0.10278 C -0.13628 0.11736 -0.08628 0.12801 -0.02222 0.12801 C 0.04184 0.12801 0.09271 0.11597 0.09271 0.10139 C 0.09271 0.08796 0.0408 0.08403 -0.02222 0.09606 " pathEditMode="relative" rAng="0" ptsTypes="fffffffffffffffffffffffffffffffff">
                                      <p:cBhvr>
                                        <p:cTn id="26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0" y="16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183</Words>
  <Application>Microsoft Office PowerPoint</Application>
  <PresentationFormat>Předvádění na obrazovce (4:3)</PresentationFormat>
  <Paragraphs>40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V jednom domě žil chlapeček Petr</vt:lpstr>
      <vt:lpstr>Sbíral i jiné věci</vt:lpstr>
      <vt:lpstr>Vzpomeneš si na vše, co Petřík sbíral? Kolik předmětů měl v každé sbírce?</vt:lpstr>
      <vt:lpstr>Máš doma také nějaké věci? A v jakém počtu?</vt:lpstr>
      <vt:lpstr>????????????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22</cp:revision>
  <dcterms:created xsi:type="dcterms:W3CDTF">2011-06-20T10:40:08Z</dcterms:created>
  <dcterms:modified xsi:type="dcterms:W3CDTF">2013-05-23T20:23:57Z</dcterms:modified>
</cp:coreProperties>
</file>