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7" r:id="rId4"/>
    <p:sldId id="268" r:id="rId5"/>
    <p:sldId id="275" r:id="rId6"/>
    <p:sldId id="269" r:id="rId7"/>
    <p:sldId id="270" r:id="rId8"/>
    <p:sldId id="271" r:id="rId9"/>
    <p:sldId id="272" r:id="rId10"/>
    <p:sldId id="273" r:id="rId11"/>
    <p:sldId id="274" r:id="rId12"/>
    <p:sldId id="27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500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V&amp;ex=1#ai:MC900089564|mt:1|" TargetMode="External"/><Relationship Id="rId2" Type="http://schemas.openxmlformats.org/officeDocument/2006/relationships/hyperlink" Target="http://office.microsoft.com/cs-cz/images/results.aspx?qu=hamburger&amp;ex=2#ai:MC900338124|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kytara&amp;ex=1#ai:MC900357161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484313"/>
            <a:ext cx="8497192" cy="5113039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Název školy:	Základní škola Městec Králové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Autor:	Mgr.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 Marcela Kloučková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Název:	VY_32_INOVACE_07_Aj6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Číslo projektu:	CZ.1.07/1.4.00/21.2313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Téma:	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přítomné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 časy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Anotace: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s-CZ" sz="1600" dirty="0" smtClean="0">
                <a:latin typeface="Comic Sans MS" pitchFamily="66" charset="0"/>
              </a:rPr>
              <a:t>Druhá část prezentace na téma přítomný čas průběhový 	vysvětluje, jak tvořit otázky a krátké </a:t>
            </a:r>
            <a:r>
              <a:rPr lang="cs-CZ" sz="1600" dirty="0" smtClean="0">
                <a:latin typeface="Comic Sans MS" pitchFamily="66" charset="0"/>
              </a:rPr>
              <a:t>odpovědi. Zároveň </a:t>
            </a:r>
            <a:r>
              <a:rPr lang="cs-CZ" sz="1600" dirty="0" smtClean="0">
                <a:latin typeface="Comic Sans MS" pitchFamily="66" charset="0"/>
              </a:rPr>
              <a:t>	objasňuje užití tohoto času. Lze ji využít k výkladu nové látky, 	procvičování a opakování.</a:t>
            </a: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endParaRPr lang="cs-CZ" sz="1600" dirty="0" smtClean="0"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r>
              <a:rPr lang="cs-CZ" sz="1600" dirty="0" smtClean="0">
                <a:latin typeface="Comic Sans MS" pitchFamily="66" charset="0"/>
              </a:rPr>
              <a:t>Datum:	28. 8. 2012	</a:t>
            </a: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endParaRPr lang="cs-CZ" sz="1600" dirty="0" smtClean="0"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endParaRPr lang="cs-CZ" sz="1600" dirty="0" smtClean="0">
              <a:latin typeface="Comic Sans MS" pitchFamily="66" charset="0"/>
            </a:endParaRPr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Present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Continuous</a:t>
            </a:r>
            <a:r>
              <a:rPr lang="cs-CZ" sz="400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– Part 2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cs-CZ" sz="4000" b="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(přítomný čas průběhový)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(tázací výraz) + to </a:t>
            </a:r>
            <a:r>
              <a:rPr lang="cs-CZ" sz="2500" b="1" dirty="0" err="1" smtClean="0">
                <a:latin typeface="Comic Sans MS" pitchFamily="66" charset="0"/>
              </a:rPr>
              <a:t>be</a:t>
            </a:r>
            <a:r>
              <a:rPr lang="cs-CZ" sz="2500" b="1" dirty="0" smtClean="0">
                <a:latin typeface="Comic Sans MS" pitchFamily="66" charset="0"/>
              </a:rPr>
              <a:t> (</a:t>
            </a:r>
            <a:r>
              <a:rPr lang="cs-CZ" sz="2500" b="1" dirty="0" err="1" smtClean="0">
                <a:latin typeface="Comic Sans MS" pitchFamily="66" charset="0"/>
              </a:rPr>
              <a:t>am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is</a:t>
            </a:r>
            <a:r>
              <a:rPr lang="cs-CZ" sz="2500" b="1" dirty="0" smtClean="0">
                <a:latin typeface="Comic Sans MS" pitchFamily="66" charset="0"/>
              </a:rPr>
              <a:t>/are) + podmět + významové sloveso končící na </a:t>
            </a:r>
            <a:r>
              <a:rPr lang="cs-CZ" sz="2500" b="1" i="1" dirty="0" smtClean="0">
                <a:latin typeface="Comic Sans MS" pitchFamily="66" charset="0"/>
              </a:rPr>
              <a:t>–</a:t>
            </a:r>
            <a:r>
              <a:rPr lang="cs-CZ" sz="2500" b="1" i="1" dirty="0" err="1" smtClean="0">
                <a:latin typeface="Comic Sans MS" pitchFamily="66" charset="0"/>
              </a:rPr>
              <a:t>ing</a:t>
            </a:r>
            <a:endParaRPr lang="cs-CZ" sz="2500" b="1" i="1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you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play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ing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the</a:t>
            </a:r>
            <a:r>
              <a:rPr lang="cs-CZ" sz="2500" b="1" i="1" dirty="0" smtClean="0">
                <a:latin typeface="Comic Sans MS" pitchFamily="66" charset="0"/>
              </a:rPr>
              <a:t> piano?</a:t>
            </a:r>
          </a:p>
          <a:p>
            <a:pPr>
              <a:buNone/>
            </a:pP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gett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ing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dressed</a:t>
            </a:r>
            <a:r>
              <a:rPr lang="cs-CZ" sz="2500" b="1" i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Where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b="1" i="1" dirty="0" err="1" smtClean="0">
                <a:latin typeface="Comic Sans MS" pitchFamily="66" charset="0"/>
              </a:rPr>
              <a:t>you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go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ing</a:t>
            </a:r>
            <a:r>
              <a:rPr lang="cs-CZ" sz="2500" b="1" i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What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b="1" i="1" dirty="0" smtClean="0">
                <a:latin typeface="Comic Sans MS" pitchFamily="66" charset="0"/>
              </a:rPr>
              <a:t> he </a:t>
            </a:r>
            <a:r>
              <a:rPr lang="cs-CZ" sz="2500" b="1" i="1" dirty="0" err="1" smtClean="0">
                <a:latin typeface="Comic Sans MS" pitchFamily="66" charset="0"/>
              </a:rPr>
              <a:t>do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ing</a:t>
            </a:r>
            <a:r>
              <a:rPr lang="cs-CZ" sz="2500" b="1" i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2500" b="1" dirty="0" smtClean="0"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Questions</a:t>
            </a:r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3600" b="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(otázky)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68552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cs-CZ" sz="2500" b="1" dirty="0" smtClean="0">
                <a:latin typeface="Comic Sans MS" pitchFamily="66" charset="0"/>
              </a:rPr>
              <a:t>I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b="1" dirty="0" smtClean="0">
                <a:latin typeface="Comic Sans MS" pitchFamily="66" charset="0"/>
              </a:rPr>
              <a:t>. 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you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we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they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cs-CZ" sz="2500" b="1" dirty="0" smtClean="0">
                <a:latin typeface="Comic Sans MS" pitchFamily="66" charset="0"/>
              </a:rPr>
              <a:t> he/</a:t>
            </a:r>
            <a:r>
              <a:rPr lang="cs-CZ" sz="2500" b="1" dirty="0" err="1" smtClean="0">
                <a:latin typeface="Comic Sans MS" pitchFamily="66" charset="0"/>
              </a:rPr>
              <a:t>she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it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cs-CZ" sz="2500" b="1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No,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I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‘m not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No,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you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we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they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No,</a:t>
            </a:r>
            <a:r>
              <a:rPr lang="cs-CZ" sz="2500" b="1" dirty="0" smtClean="0">
                <a:latin typeface="Comic Sans MS" pitchFamily="66" charset="0"/>
              </a:rPr>
              <a:t> he/</a:t>
            </a:r>
            <a:r>
              <a:rPr lang="cs-CZ" sz="2500" b="1" dirty="0" err="1" smtClean="0">
                <a:latin typeface="Comic Sans MS" pitchFamily="66" charset="0"/>
              </a:rPr>
              <a:t>she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it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cs-CZ" sz="2500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Are </a:t>
            </a:r>
            <a:r>
              <a:rPr lang="cs-CZ" sz="2500" b="1" i="1" dirty="0" err="1" smtClean="0">
                <a:latin typeface="Comic Sans MS" pitchFamily="66" charset="0"/>
              </a:rPr>
              <a:t>you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learning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English</a:t>
            </a:r>
            <a:r>
              <a:rPr lang="cs-CZ" sz="2500" b="1" i="1" dirty="0" smtClean="0">
                <a:latin typeface="Comic Sans MS" pitchFamily="66" charset="0"/>
              </a:rPr>
              <a:t>?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cs-CZ" sz="2500" b="1" i="1" dirty="0" smtClean="0">
                <a:latin typeface="Comic Sans MS" pitchFamily="66" charset="0"/>
              </a:rPr>
              <a:t> I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Is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playing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tennis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at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the</a:t>
            </a:r>
            <a:r>
              <a:rPr lang="cs-CZ" sz="2500" b="1" i="1" dirty="0" smtClean="0">
                <a:latin typeface="Comic Sans MS" pitchFamily="66" charset="0"/>
              </a:rPr>
              <a:t> moment?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Are </a:t>
            </a:r>
            <a:r>
              <a:rPr lang="cs-CZ" sz="2500" b="1" i="1" dirty="0" err="1" smtClean="0">
                <a:latin typeface="Comic Sans MS" pitchFamily="66" charset="0"/>
              </a:rPr>
              <a:t>they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skiing</a:t>
            </a:r>
            <a:r>
              <a:rPr lang="cs-CZ" sz="2500" b="1" i="1" dirty="0" smtClean="0">
                <a:latin typeface="Comic Sans MS" pitchFamily="66" charset="0"/>
              </a:rPr>
              <a:t>? 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No, </a:t>
            </a:r>
            <a:r>
              <a:rPr lang="cs-CZ" sz="2500" b="1" i="1" dirty="0" err="1" smtClean="0">
                <a:latin typeface="Comic Sans MS" pitchFamily="66" charset="0"/>
              </a:rPr>
              <a:t>they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  <a:endParaRPr lang="cs-CZ" sz="2500" b="1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Is</a:t>
            </a:r>
            <a:r>
              <a:rPr lang="cs-CZ" sz="2500" b="1" i="1" dirty="0" smtClean="0">
                <a:latin typeface="Comic Sans MS" pitchFamily="66" charset="0"/>
              </a:rPr>
              <a:t> he </a:t>
            </a:r>
            <a:r>
              <a:rPr lang="cs-CZ" sz="2500" b="1" i="1" dirty="0" err="1" smtClean="0">
                <a:latin typeface="Comic Sans MS" pitchFamily="66" charset="0"/>
              </a:rPr>
              <a:t>wearing</a:t>
            </a:r>
            <a:r>
              <a:rPr lang="cs-CZ" sz="2500" b="1" i="1" dirty="0" smtClean="0">
                <a:latin typeface="Comic Sans MS" pitchFamily="66" charset="0"/>
              </a:rPr>
              <a:t> a </a:t>
            </a:r>
            <a:r>
              <a:rPr lang="cs-CZ" sz="2500" b="1" i="1" dirty="0" err="1" smtClean="0">
                <a:latin typeface="Comic Sans MS" pitchFamily="66" charset="0"/>
              </a:rPr>
              <a:t>shirt</a:t>
            </a:r>
            <a:r>
              <a:rPr lang="cs-CZ" sz="2500" b="1" i="1" dirty="0" smtClean="0">
                <a:latin typeface="Comic Sans MS" pitchFamily="66" charset="0"/>
              </a:rPr>
              <a:t>? 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No,</a:t>
            </a:r>
            <a:r>
              <a:rPr lang="cs-CZ" sz="2500" b="1" i="1" dirty="0" smtClean="0">
                <a:latin typeface="Comic Sans MS" pitchFamily="66" charset="0"/>
              </a:rPr>
              <a:t> he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i="1" dirty="0"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pPr algn="ctr"/>
            <a:r>
              <a:rPr lang="cs-CZ" sz="36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Short</a:t>
            </a:r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36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answers</a:t>
            </a:r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3600" b="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(krátké odpovědi)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6597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Answer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questions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Use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pictures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Tom </a:t>
            </a:r>
            <a:r>
              <a:rPr lang="cs-CZ" sz="2500" dirty="0" err="1" smtClean="0">
                <a:latin typeface="Comic Sans MS" pitchFamily="66" charset="0"/>
              </a:rPr>
              <a:t>eating</a:t>
            </a:r>
            <a:r>
              <a:rPr lang="cs-CZ" sz="2500" dirty="0" smtClean="0">
                <a:latin typeface="Comic Sans MS" pitchFamily="66" charset="0"/>
              </a:rPr>
              <a:t> a hamburger?</a:t>
            </a:r>
          </a:p>
          <a:p>
            <a:pPr>
              <a:buNone/>
            </a:pP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he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							</a:t>
            </a: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Are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sleeping</a:t>
            </a:r>
            <a:r>
              <a:rPr lang="cs-CZ" sz="2500" dirty="0" smtClean="0">
                <a:latin typeface="Comic Sans MS" pitchFamily="66" charset="0"/>
              </a:rPr>
              <a:t>? 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watching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TV.</a:t>
            </a: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playing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piano?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guitar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1026" name="Picture 2" descr="C:\Users\Ucitel\Desktop\hamburger.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836712"/>
            <a:ext cx="1449268" cy="2016224"/>
          </a:xfrm>
          <a:prstGeom prst="rect">
            <a:avLst/>
          </a:prstGeom>
          <a:noFill/>
        </p:spPr>
      </p:pic>
      <p:pic>
        <p:nvPicPr>
          <p:cNvPr id="8" name="Picture 2" descr="C:\Users\Ucitel\Desktop\TV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924944"/>
            <a:ext cx="1816913" cy="1539850"/>
          </a:xfrm>
          <a:prstGeom prst="rect">
            <a:avLst/>
          </a:prstGeom>
          <a:noFill/>
        </p:spPr>
      </p:pic>
      <p:pic>
        <p:nvPicPr>
          <p:cNvPr id="10" name="Picture 2" descr="C:\Users\Ucitel\Desktop\kytara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725144"/>
            <a:ext cx="1782763" cy="1901825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164288" y="2276873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00664" y="4149080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[2]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164288" y="6309320"/>
            <a:ext cx="664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[3]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76672"/>
            <a:ext cx="8424936" cy="55306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Fill in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gaps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with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correct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form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of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verbs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latin typeface="Comic Sans MS" pitchFamily="66" charset="0"/>
              </a:rPr>
              <a:t>Eample</a:t>
            </a:r>
            <a:r>
              <a:rPr lang="cs-CZ" sz="2500" i="1" dirty="0" smtClean="0">
                <a:latin typeface="Comic Sans MS" pitchFamily="66" charset="0"/>
              </a:rPr>
              <a:t>:</a:t>
            </a:r>
          </a:p>
          <a:p>
            <a:pPr>
              <a:buNone/>
            </a:pPr>
            <a:r>
              <a:rPr lang="cs-CZ" sz="2500" i="1" dirty="0" err="1" smtClean="0">
                <a:latin typeface="Comic Sans MS" pitchFamily="66" charset="0"/>
              </a:rPr>
              <a:t>What</a:t>
            </a:r>
            <a:r>
              <a:rPr lang="cs-CZ" sz="2500" i="1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latin typeface="Comic Sans MS" pitchFamily="66" charset="0"/>
              </a:rPr>
              <a:t> Peter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r>
              <a:rPr lang="cs-CZ" sz="2500" i="1" dirty="0" smtClean="0">
                <a:latin typeface="Comic Sans MS" pitchFamily="66" charset="0"/>
              </a:rPr>
              <a:t>? (do)</a:t>
            </a:r>
          </a:p>
          <a:p>
            <a:pPr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Mandy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washing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up</a:t>
            </a:r>
            <a:r>
              <a:rPr lang="cs-CZ" sz="2500" dirty="0" smtClean="0">
                <a:latin typeface="Comic Sans MS" pitchFamily="66" charset="0"/>
              </a:rPr>
              <a:t>? (</a:t>
            </a:r>
            <a:r>
              <a:rPr lang="cs-CZ" sz="2500" dirty="0" err="1" smtClean="0">
                <a:latin typeface="Comic Sans MS" pitchFamily="66" charset="0"/>
              </a:rPr>
              <a:t>wash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up</a:t>
            </a:r>
            <a:r>
              <a:rPr lang="cs-CZ" sz="2500" dirty="0" smtClean="0">
                <a:latin typeface="Comic Sans MS" pitchFamily="66" charset="0"/>
              </a:rPr>
              <a:t>) No,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dirty="0" smtClean="0">
                <a:latin typeface="Comic Sans MS" pitchFamily="66" charset="0"/>
              </a:rPr>
              <a:t>.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cooking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dinner</a:t>
            </a:r>
            <a:r>
              <a:rPr lang="cs-CZ" sz="2500" dirty="0" smtClean="0">
                <a:latin typeface="Comic Sans MS" pitchFamily="66" charset="0"/>
              </a:rPr>
              <a:t>. (</a:t>
            </a:r>
            <a:r>
              <a:rPr lang="cs-CZ" sz="2500" dirty="0" err="1" smtClean="0">
                <a:latin typeface="Comic Sans MS" pitchFamily="66" charset="0"/>
              </a:rPr>
              <a:t>cook</a:t>
            </a:r>
            <a:r>
              <a:rPr lang="cs-CZ" sz="2500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studying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Spanish</a:t>
            </a:r>
            <a:r>
              <a:rPr lang="cs-CZ" sz="2500" dirty="0" smtClean="0">
                <a:latin typeface="Comic Sans MS" pitchFamily="66" charset="0"/>
              </a:rPr>
              <a:t>? (study) </a:t>
            </a:r>
            <a:r>
              <a:rPr lang="cs-CZ" sz="2500" dirty="0" err="1" smtClean="0">
                <a:latin typeface="Comic Sans MS" pitchFamily="66" charset="0"/>
              </a:rPr>
              <a:t>Yes</a:t>
            </a:r>
            <a:r>
              <a:rPr lang="cs-CZ" sz="2500" dirty="0" smtClean="0">
                <a:latin typeface="Comic Sans MS" pitchFamily="66" charset="0"/>
              </a:rPr>
              <a:t>, I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he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running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? (run) </a:t>
            </a:r>
            <a:r>
              <a:rPr lang="cs-CZ" sz="2500" dirty="0" err="1" smtClean="0">
                <a:latin typeface="Comic Sans MS" pitchFamily="66" charset="0"/>
              </a:rPr>
              <a:t>Yes</a:t>
            </a:r>
            <a:r>
              <a:rPr lang="cs-CZ" sz="2500" dirty="0" smtClean="0">
                <a:latin typeface="Comic Sans MS" pitchFamily="66" charset="0"/>
              </a:rPr>
              <a:t>, he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cs-CZ" sz="2500" dirty="0" err="1" smtClean="0">
                <a:latin typeface="Comic Sans MS" pitchFamily="66" charset="0"/>
              </a:rPr>
              <a:t>Why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talking</a:t>
            </a:r>
            <a:r>
              <a:rPr lang="cs-CZ" sz="2500" dirty="0" smtClean="0">
                <a:latin typeface="Comic Sans MS" pitchFamily="66" charset="0"/>
              </a:rPr>
              <a:t>? (</a:t>
            </a:r>
            <a:r>
              <a:rPr lang="cs-CZ" sz="2500" dirty="0" err="1" smtClean="0">
                <a:latin typeface="Comic Sans MS" pitchFamily="66" charset="0"/>
              </a:rPr>
              <a:t>talk</a:t>
            </a:r>
            <a:r>
              <a:rPr lang="cs-CZ" sz="2500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friends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smiling</a:t>
            </a:r>
            <a:r>
              <a:rPr lang="cs-CZ" sz="2500" dirty="0" smtClean="0">
                <a:latin typeface="Comic Sans MS" pitchFamily="66" charset="0"/>
              </a:rPr>
              <a:t>? (smile) </a:t>
            </a:r>
            <a:r>
              <a:rPr lang="cs-CZ" sz="2500" dirty="0" err="1" smtClean="0">
                <a:latin typeface="Comic Sans MS" pitchFamily="66" charset="0"/>
              </a:rPr>
              <a:t>Yes</a:t>
            </a:r>
            <a:r>
              <a:rPr lang="cs-CZ" sz="2500" dirty="0" smtClean="0">
                <a:latin typeface="Comic Sans MS" pitchFamily="66" charset="0"/>
              </a:rPr>
              <a:t>,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</a:t>
            </a:r>
            <a:r>
              <a:rPr lang="cs-CZ" sz="2500" dirty="0" smtClean="0">
                <a:latin typeface="Comic Sans MS" pitchFamily="66" charset="0"/>
              </a:rPr>
              <a:t>. 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899592" y="2276872"/>
            <a:ext cx="360040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411760" y="2276872"/>
            <a:ext cx="1512168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948264" y="2276872"/>
            <a:ext cx="576064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8388424" y="2276872"/>
            <a:ext cx="432048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827584" y="2708920"/>
            <a:ext cx="1152128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899592" y="3140968"/>
            <a:ext cx="64807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2267744" y="3068960"/>
            <a:ext cx="1224136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7020272" y="3068960"/>
            <a:ext cx="504056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971600" y="3573016"/>
            <a:ext cx="360040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1763688" y="3501008"/>
            <a:ext cx="1152128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5796136" y="3501008"/>
            <a:ext cx="504056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1691680" y="3933056"/>
            <a:ext cx="360040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2699792" y="3933056"/>
            <a:ext cx="1224136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563888" y="4365104"/>
            <a:ext cx="100811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971600" y="4365104"/>
            <a:ext cx="576064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7308304" y="4365104"/>
            <a:ext cx="504056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5306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Answer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questions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 are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doing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moment?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I‘m ... -ing.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teacher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doing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He/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‘s … -ing.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best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friend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riding</a:t>
            </a:r>
            <a:r>
              <a:rPr lang="cs-CZ" sz="2500" dirty="0" smtClean="0">
                <a:latin typeface="Comic Sans MS" pitchFamily="66" charset="0"/>
              </a:rPr>
              <a:t> a </a:t>
            </a:r>
            <a:r>
              <a:rPr lang="cs-CZ" sz="2500" dirty="0" err="1" smtClean="0">
                <a:latin typeface="Comic Sans MS" pitchFamily="66" charset="0"/>
              </a:rPr>
              <a:t>bike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/he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No,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/he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Are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learning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French</a:t>
            </a:r>
            <a:r>
              <a:rPr lang="cs-CZ" sz="2500" dirty="0" smtClean="0">
                <a:latin typeface="Comic Sans MS" pitchFamily="66" charset="0"/>
              </a:rPr>
              <a:t>? </a:t>
            </a:r>
            <a:endParaRPr lang="cs-CZ" sz="2500" dirty="0" smtClean="0"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No, I‘m not. / No,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I‘m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learning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English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learning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English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raining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today</a:t>
            </a:r>
            <a:r>
              <a:rPr lang="cs-CZ" sz="2500" dirty="0" smtClean="0">
                <a:latin typeface="Comic Sans MS" pitchFamily="66" charset="0"/>
              </a:rPr>
              <a:t>? 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/ No,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6026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Poslouchá Anna nyní hudbu? Ano, poslouchá.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Ann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listening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to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music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now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Co teď děláš?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What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now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Čteš knihu? Ne, nečtu. Čtu časopis.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reading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book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 No, I‘m not. I‘m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reading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magazine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Sedí kočka právě teď na křesle? Ano, sedí.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cat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sitting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on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armchair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moment?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Kam teď jdou? Jdou do kina.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now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to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cinema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  <a:endParaRPr lang="cs-CZ" sz="2500" i="1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endParaRPr lang="cs-CZ" sz="2500" i="1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6026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Make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questions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for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these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answers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err="1" smtClean="0">
                <a:latin typeface="Comic Sans MS" pitchFamily="66" charset="0"/>
              </a:rPr>
              <a:t>Example</a:t>
            </a:r>
            <a:r>
              <a:rPr lang="cs-CZ" sz="2500" i="1" dirty="0" smtClean="0">
                <a:latin typeface="Comic Sans MS" pitchFamily="66" charset="0"/>
              </a:rPr>
              <a:t>:</a:t>
            </a:r>
            <a:endParaRPr lang="cs-CZ" dirty="0" smtClean="0"/>
          </a:p>
          <a:p>
            <a:pPr>
              <a:buNone/>
            </a:pPr>
            <a:r>
              <a:rPr lang="cs-CZ" sz="2500" i="1" dirty="0" smtClean="0">
                <a:latin typeface="Comic Sans MS" pitchFamily="66" charset="0"/>
              </a:rPr>
              <a:t>________________________________________</a:t>
            </a:r>
          </a:p>
          <a:p>
            <a:pPr>
              <a:buNone/>
            </a:pPr>
            <a:r>
              <a:rPr lang="cs-CZ" sz="2500" i="1" dirty="0" err="1" smtClean="0">
                <a:latin typeface="Comic Sans MS" pitchFamily="66" charset="0"/>
              </a:rPr>
              <a:t>We</a:t>
            </a:r>
            <a:r>
              <a:rPr lang="cs-CZ" sz="2500" i="1" dirty="0" smtClean="0">
                <a:latin typeface="Comic Sans MS" pitchFamily="66" charset="0"/>
              </a:rPr>
              <a:t>‘re </a:t>
            </a:r>
            <a:r>
              <a:rPr lang="cs-CZ" sz="2500" i="1" dirty="0" err="1" smtClean="0">
                <a:latin typeface="Comic Sans MS" pitchFamily="66" charset="0"/>
              </a:rPr>
              <a:t>going</a:t>
            </a:r>
            <a:r>
              <a:rPr lang="cs-CZ" sz="2500" i="1" dirty="0" smtClean="0">
                <a:latin typeface="Comic Sans MS" pitchFamily="66" charset="0"/>
              </a:rPr>
              <a:t> to </a:t>
            </a:r>
            <a:r>
              <a:rPr lang="cs-CZ" sz="2500" b="1" i="1" dirty="0" smtClean="0">
                <a:latin typeface="Comic Sans MS" pitchFamily="66" charset="0"/>
              </a:rPr>
              <a:t>a pop </a:t>
            </a:r>
            <a:r>
              <a:rPr lang="cs-CZ" sz="2500" b="1" i="1" dirty="0" err="1" smtClean="0">
                <a:latin typeface="Comic Sans MS" pitchFamily="66" charset="0"/>
              </a:rPr>
              <a:t>concert</a:t>
            </a:r>
            <a:r>
              <a:rPr lang="cs-CZ" sz="2500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i="1" dirty="0" smtClean="0">
                <a:latin typeface="Comic Sans MS" pitchFamily="66" charset="0"/>
              </a:rPr>
              <a:t>_______________________________________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‘s </a:t>
            </a:r>
            <a:r>
              <a:rPr lang="cs-CZ" sz="2500" dirty="0" err="1" smtClean="0">
                <a:latin typeface="Comic Sans MS" pitchFamily="66" charset="0"/>
              </a:rPr>
              <a:t>flying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b="1" dirty="0" smtClean="0">
                <a:latin typeface="Comic Sans MS" pitchFamily="66" charset="0"/>
              </a:rPr>
              <a:t>to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b="1" dirty="0" smtClean="0">
                <a:latin typeface="Comic Sans MS" pitchFamily="66" charset="0"/>
              </a:rPr>
              <a:t>London </a:t>
            </a:r>
            <a:r>
              <a:rPr lang="cs-CZ" sz="2500" dirty="0" err="1" smtClean="0">
                <a:latin typeface="Comic Sans MS" pitchFamily="66" charset="0"/>
              </a:rPr>
              <a:t>today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______________________________________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My </a:t>
            </a:r>
            <a:r>
              <a:rPr lang="cs-CZ" sz="2500" dirty="0" err="1" smtClean="0">
                <a:latin typeface="Comic Sans MS" pitchFamily="66" charset="0"/>
              </a:rPr>
              <a:t>mother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cooking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b="1" dirty="0" smtClean="0">
                <a:latin typeface="Comic Sans MS" pitchFamily="66" charset="0"/>
              </a:rPr>
              <a:t>a </a:t>
            </a:r>
            <a:r>
              <a:rPr lang="cs-CZ" sz="2500" b="1" dirty="0" err="1" smtClean="0">
                <a:latin typeface="Comic Sans MS" pitchFamily="66" charset="0"/>
              </a:rPr>
              <a:t>cake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______________________________________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dirty="0" err="1" smtClean="0">
                <a:latin typeface="Comic Sans MS" pitchFamily="66" charset="0"/>
              </a:rPr>
              <a:t>Yes</a:t>
            </a:r>
            <a:r>
              <a:rPr lang="cs-CZ" sz="2500" dirty="0" smtClean="0">
                <a:latin typeface="Comic Sans MS" pitchFamily="66" charset="0"/>
              </a:rPr>
              <a:t>,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are </a:t>
            </a:r>
            <a:r>
              <a:rPr lang="cs-CZ" sz="2500" dirty="0" err="1" smtClean="0">
                <a:latin typeface="Comic Sans MS" pitchFamily="66" charset="0"/>
              </a:rPr>
              <a:t>playing</a:t>
            </a:r>
            <a:r>
              <a:rPr lang="cs-CZ" sz="2500" dirty="0" smtClean="0">
                <a:latin typeface="Comic Sans MS" pitchFamily="66" charset="0"/>
              </a:rPr>
              <a:t> basketball.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27584" y="2348880"/>
            <a:ext cx="7713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flying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today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99592" y="3501008"/>
            <a:ext cx="74888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What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your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mum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cooking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827584" y="4653136"/>
            <a:ext cx="7713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basketball 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1124744"/>
            <a:ext cx="81536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právě probíhající činnosti</a:t>
            </a:r>
          </a:p>
          <a:p>
            <a:pPr>
              <a:buFont typeface="Arial" pitchFamily="34" charset="0"/>
              <a:buChar char="•"/>
            </a:pPr>
            <a:endParaRPr lang="cs-CZ" sz="2500" b="1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500" b="1" u="sng" dirty="0" smtClean="0">
                <a:latin typeface="Comic Sans MS" pitchFamily="66" charset="0"/>
              </a:rPr>
              <a:t>typická spojení</a:t>
            </a:r>
            <a:r>
              <a:rPr lang="cs-CZ" sz="2500" b="1" dirty="0" smtClean="0">
                <a:latin typeface="Comic Sans MS" pitchFamily="66" charset="0"/>
              </a:rPr>
              <a:t>: </a:t>
            </a:r>
            <a:r>
              <a:rPr lang="cs-CZ" sz="2500" b="1" dirty="0" err="1" smtClean="0">
                <a:latin typeface="Comic Sans MS" pitchFamily="66" charset="0"/>
              </a:rPr>
              <a:t>now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at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the</a:t>
            </a:r>
            <a:r>
              <a:rPr lang="cs-CZ" sz="2500" b="1" dirty="0" smtClean="0">
                <a:latin typeface="Comic Sans MS" pitchFamily="66" charset="0"/>
              </a:rPr>
              <a:t> moment, </a:t>
            </a:r>
            <a:r>
              <a:rPr lang="cs-CZ" sz="2500" b="1" dirty="0" err="1" smtClean="0">
                <a:latin typeface="Comic Sans MS" pitchFamily="66" charset="0"/>
              </a:rPr>
              <a:t>today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this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week</a:t>
            </a:r>
            <a:r>
              <a:rPr lang="cs-CZ" sz="2500" b="1" dirty="0" smtClean="0">
                <a:latin typeface="Comic Sans MS" pitchFamily="66" charset="0"/>
              </a:rPr>
              <a:t>…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Use </a:t>
            </a:r>
            <a:r>
              <a:rPr lang="cs-CZ" sz="3600" b="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(použití)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3367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Fill in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gaps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with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suitable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words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0" indent="0">
              <a:buNone/>
              <a:tabLst>
                <a:tab pos="90488" algn="l"/>
              </a:tabLst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are 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are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having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wearing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are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wearing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are	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   are</a:t>
            </a:r>
          </a:p>
          <a:p>
            <a:pPr marL="0" indent="0">
              <a:buNone/>
              <a:tabLst>
                <a:tab pos="90488" algn="l"/>
              </a:tabLst>
            </a:pPr>
            <a:endParaRPr lang="cs-CZ" sz="25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	A: ________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________ a </a:t>
            </a:r>
            <a:r>
              <a:rPr lang="cs-CZ" sz="2500" dirty="0" err="1" smtClean="0">
                <a:latin typeface="Comic Sans MS" pitchFamily="66" charset="0"/>
              </a:rPr>
              <a:t>skirt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B: No,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________.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________ </a:t>
            </a:r>
            <a:r>
              <a:rPr lang="cs-CZ" sz="2500" dirty="0" err="1" smtClean="0">
                <a:latin typeface="Comic Sans MS" pitchFamily="66" charset="0"/>
              </a:rPr>
              <a:t>trousers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We</a:t>
            </a:r>
            <a:r>
              <a:rPr lang="cs-CZ" sz="2500" dirty="0" smtClean="0">
                <a:latin typeface="Comic Sans MS" pitchFamily="66" charset="0"/>
              </a:rPr>
              <a:t> _________ </a:t>
            </a:r>
            <a:r>
              <a:rPr lang="cs-CZ" sz="2500" dirty="0" err="1" smtClean="0">
                <a:latin typeface="Comic Sans MS" pitchFamily="66" charset="0"/>
              </a:rPr>
              <a:t>breakfast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A: _________ he _________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piano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? 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B: </a:t>
            </a:r>
            <a:r>
              <a:rPr lang="cs-CZ" sz="2500" dirty="0" err="1" smtClean="0">
                <a:latin typeface="Comic Sans MS" pitchFamily="66" charset="0"/>
              </a:rPr>
              <a:t>Yes</a:t>
            </a:r>
            <a:r>
              <a:rPr lang="cs-CZ" sz="2500" dirty="0" smtClean="0">
                <a:latin typeface="Comic Sans MS" pitchFamily="66" charset="0"/>
              </a:rPr>
              <a:t>, he _________. 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A: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 _________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_________? 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B: I _________ my </a:t>
            </a:r>
            <a:r>
              <a:rPr lang="cs-CZ" sz="2500" dirty="0" err="1" smtClean="0">
                <a:latin typeface="Comic Sans MS" pitchFamily="66" charset="0"/>
              </a:rPr>
              <a:t>homework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 _________ table </a:t>
            </a:r>
            <a:r>
              <a:rPr lang="cs-CZ" sz="2500" dirty="0" err="1" smtClean="0">
                <a:latin typeface="Comic Sans MS" pitchFamily="66" charset="0"/>
              </a:rPr>
              <a:t>tennis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moment.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6. A:Where _________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_________?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B: </a:t>
            </a:r>
            <a:r>
              <a:rPr lang="cs-CZ" sz="2500" dirty="0" err="1" smtClean="0">
                <a:latin typeface="Comic Sans MS" pitchFamily="66" charset="0"/>
              </a:rPr>
              <a:t>We</a:t>
            </a:r>
            <a:r>
              <a:rPr lang="cs-CZ" sz="2500" dirty="0" smtClean="0">
                <a:latin typeface="Comic Sans MS" pitchFamily="66" charset="0"/>
              </a:rPr>
              <a:t> _________ </a:t>
            </a:r>
            <a:r>
              <a:rPr lang="cs-CZ" sz="2500" dirty="0" err="1" smtClean="0">
                <a:latin typeface="Comic Sans MS" pitchFamily="66" charset="0"/>
              </a:rPr>
              <a:t>home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AutoNum type="arabicPeriod" startAt="3"/>
            </a:pPr>
            <a:endParaRPr lang="cs-CZ" sz="2500" dirty="0" err="1" smtClean="0">
              <a:latin typeface="Comic Sans MS" pitchFamily="66" charset="0"/>
            </a:endParaRPr>
          </a:p>
          <a:p>
            <a:pPr marL="566928" indent="-457200">
              <a:buNone/>
            </a:pPr>
            <a:endParaRPr lang="cs-CZ" sz="25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3212976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2060848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91880" y="1988840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wearing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6" y="2420888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wearing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83768" y="2492896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331640" y="2852936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having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15616" y="3212976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3645024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4005064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572000" y="4005064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475656" y="4437112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28056" y="4797152"/>
            <a:ext cx="18638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23728" y="5229200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44008" y="5229200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763688" y="5589240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0"/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cs-CZ" sz="1600" dirty="0" smtClean="0">
                <a:latin typeface="Comic Sans MS" pitchFamily="66" charset="0"/>
              </a:rPr>
              <a:t>[1] Hamburger.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2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2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2"/>
              </a:rPr>
              <a:t>=hamburger&amp;ex=2#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2"/>
              </a:rPr>
              <a:t>:MC900338124|</a:t>
            </a:r>
            <a:endParaRPr lang="cs-CZ" sz="1600" dirty="0" smtClean="0">
              <a:latin typeface="Comic Sans MS" pitchFamily="66" charset="0"/>
            </a:endParaRPr>
          </a:p>
          <a:p>
            <a:pPr>
              <a:spcBef>
                <a:spcPts val="0"/>
              </a:spcBef>
              <a:buNone/>
            </a:pPr>
            <a:r>
              <a:rPr lang="cs-CZ" sz="1600" dirty="0" smtClean="0">
                <a:latin typeface="Comic Sans MS" pitchFamily="66" charset="0"/>
              </a:rPr>
              <a:t>[2] TV.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3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3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3"/>
              </a:rPr>
              <a:t>=TV&amp;ex=1#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:MC900089564|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:1|</a:t>
            </a:r>
            <a:endParaRPr lang="cs-CZ" sz="1600" dirty="0" smtClean="0">
              <a:latin typeface="Comic Sans MS" pitchFamily="66" charset="0"/>
            </a:endParaRPr>
          </a:p>
          <a:p>
            <a:pPr>
              <a:spcBef>
                <a:spcPts val="0"/>
              </a:spcBef>
              <a:buNone/>
            </a:pPr>
            <a:r>
              <a:rPr lang="cs-CZ" sz="1600" dirty="0" smtClean="0">
                <a:latin typeface="Comic Sans MS" pitchFamily="66" charset="0"/>
              </a:rPr>
              <a:t>[3] Kytara.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4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4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4"/>
              </a:rPr>
              <a:t>=kytara&amp;ex=1#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4"/>
              </a:rPr>
              <a:t>:MC900357161|</a:t>
            </a:r>
            <a:endParaRPr lang="cs-CZ" sz="1600" dirty="0" smtClean="0">
              <a:latin typeface="Comic Sans MS" pitchFamily="66" charset="0"/>
            </a:endParaRPr>
          </a:p>
          <a:p>
            <a:pPr>
              <a:spcBef>
                <a:spcPts val="0"/>
              </a:spcBef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algn="ctr"/>
            <a:r>
              <a:rPr lang="cs-CZ" sz="3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Vlastní 1">
      <a:dk1>
        <a:sysClr val="windowText" lastClr="000000"/>
      </a:dk1>
      <a:lt1>
        <a:sysClr val="window" lastClr="FFFFFF"/>
      </a:lt1>
      <a:dk2>
        <a:srgbClr val="F2A3A7"/>
      </a:dk2>
      <a:lt2>
        <a:srgbClr val="909090"/>
      </a:lt2>
      <a:accent1>
        <a:srgbClr val="EB757B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1437</TotalTime>
  <Words>645</Words>
  <Application>Microsoft Office PowerPoint</Application>
  <PresentationFormat>Předvádění na obrazovce (4:3)</PresentationFormat>
  <Paragraphs>140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Snímek 1</vt:lpstr>
      <vt:lpstr>Present Continuous – Part 2 (přítomný čas průběhový)</vt:lpstr>
      <vt:lpstr>Questions (otázky)</vt:lpstr>
      <vt:lpstr>Short answers (krátké odpovědi)</vt:lpstr>
      <vt:lpstr>Snímek 5</vt:lpstr>
      <vt:lpstr>Snímek 6</vt:lpstr>
      <vt:lpstr>Snímek 7</vt:lpstr>
      <vt:lpstr>Snímek 8</vt:lpstr>
      <vt:lpstr>Snímek 9</vt:lpstr>
      <vt:lpstr>Use (použití)</vt:lpstr>
      <vt:lpstr>Snímek 11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187</cp:revision>
  <dcterms:created xsi:type="dcterms:W3CDTF">2012-07-24T14:06:09Z</dcterms:created>
  <dcterms:modified xsi:type="dcterms:W3CDTF">2013-05-23T19:43:42Z</dcterms:modified>
</cp:coreProperties>
</file>