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8" r:id="rId4"/>
    <p:sldId id="260" r:id="rId5"/>
    <p:sldId id="261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3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VY_32_INOVACE_14_M-Písemné </a:t>
          </a:r>
          <a:r>
            <a:rPr lang="cs-CZ" sz="2000" baseline="0" dirty="0" smtClean="0"/>
            <a:t>sčítání dvojciferných čísel, bez přechodu desítky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Vondráková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Vondráková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VY_32_INOVACE_14_M-Písemné </a:t>
          </a:r>
          <a:r>
            <a:rPr lang="cs-CZ" sz="2000" kern="1200" baseline="0" dirty="0" smtClean="0"/>
            <a:t>sčítání dvojciferných čísel, bez přechodu desítky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110461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793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1537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0737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4820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804090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56903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678796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44196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41121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92563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23.5.2013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8346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623047577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Materiál určený k použití na interaktivní tabuli.</a:t>
            </a:r>
          </a:p>
          <a:p>
            <a:pPr marL="0" indent="0">
              <a:buNone/>
            </a:pPr>
            <a:r>
              <a:rPr lang="cs-CZ" dirty="0" smtClean="0"/>
              <a:t>Matematika-písemné sčítání dvojciferných čísel bez přechodu základu deset  </a:t>
            </a:r>
          </a:p>
          <a:p>
            <a:pPr marL="0" indent="0">
              <a:buNone/>
            </a:pPr>
            <a:r>
              <a:rPr lang="cs-CZ" dirty="0" smtClean="0"/>
              <a:t>Pro </a:t>
            </a:r>
            <a:r>
              <a:rPr lang="cs-CZ" dirty="0" smtClean="0"/>
              <a:t>2 .</a:t>
            </a:r>
            <a:r>
              <a:rPr lang="cs-CZ" dirty="0" smtClean="0"/>
              <a:t>a 3</a:t>
            </a:r>
            <a:r>
              <a:rPr lang="cs-CZ" dirty="0" smtClean="0"/>
              <a:t>. ročník </a:t>
            </a:r>
            <a:r>
              <a:rPr lang="cs-CZ" dirty="0" smtClean="0"/>
              <a:t>ZŠ </a:t>
            </a:r>
          </a:p>
          <a:p>
            <a:pPr marL="0" indent="0">
              <a:buNone/>
            </a:pPr>
            <a:r>
              <a:rPr lang="cs-CZ" dirty="0" smtClean="0"/>
              <a:t>Procvičení pomocí názorných úloh, pomocí sčítání pod sebe bez přechodu desítky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28775"/>
          </a:xfr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solidFill>
                  <a:srgbClr val="FFC489"/>
                </a:solidFill>
              </a:rPr>
              <a:t>Při písemném sčítání se píší čísla pod sebe.</a:t>
            </a:r>
          </a:p>
        </p:txBody>
      </p:sp>
      <p:sp>
        <p:nvSpPr>
          <p:cNvPr id="17411" name="Rectangle 3"/>
          <p:cNvSpPr>
            <a:spLocks noGrp="1"/>
          </p:cNvSpPr>
          <p:nvPr>
            <p:ph type="body" idx="1"/>
          </p:nvPr>
        </p:nvSpPr>
        <p:spPr>
          <a:xfrm>
            <a:off x="468313" y="2327275"/>
            <a:ext cx="8229600" cy="4530725"/>
          </a:xfr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r>
              <a:rPr lang="cs-CZ" dirty="0" smtClean="0"/>
              <a:t>Vyzkoušíme si sečíst čísla </a:t>
            </a:r>
            <a:r>
              <a:rPr lang="cs-CZ" sz="4000" dirty="0" smtClean="0">
                <a:solidFill>
                  <a:srgbClr val="FF0000"/>
                </a:solidFill>
              </a:rPr>
              <a:t>33 + 42</a:t>
            </a:r>
            <a:r>
              <a:rPr lang="cs-CZ" dirty="0" smtClean="0"/>
              <a:t>:</a:t>
            </a:r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1466850" y="5829300"/>
            <a:ext cx="6648450" cy="827088"/>
            <a:chOff x="924" y="3672"/>
            <a:chExt cx="4188" cy="521"/>
          </a:xfrm>
        </p:grpSpPr>
        <p:sp>
          <p:nvSpPr>
            <p:cNvPr id="17413" name="AutoShape 5"/>
            <p:cNvSpPr>
              <a:spLocks noChangeAspect="1" noChangeArrowheads="1" noTextEdit="1"/>
            </p:cNvSpPr>
            <p:nvPr/>
          </p:nvSpPr>
          <p:spPr bwMode="auto">
            <a:xfrm>
              <a:off x="930" y="3702"/>
              <a:ext cx="4182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7414" name="Rectangle 6"/>
            <p:cNvSpPr>
              <a:spLocks noChangeArrowheads="1"/>
            </p:cNvSpPr>
            <p:nvPr/>
          </p:nvSpPr>
          <p:spPr bwMode="auto">
            <a:xfrm>
              <a:off x="1272" y="3672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17415" name="Rectangle 7"/>
            <p:cNvSpPr>
              <a:spLocks noChangeArrowheads="1"/>
            </p:cNvSpPr>
            <p:nvPr/>
          </p:nvSpPr>
          <p:spPr bwMode="auto">
            <a:xfrm>
              <a:off x="924" y="390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17416" name="Rectangle 8"/>
            <p:cNvSpPr>
              <a:spLocks noChangeArrowheads="1"/>
            </p:cNvSpPr>
            <p:nvPr/>
          </p:nvSpPr>
          <p:spPr bwMode="auto">
            <a:xfrm>
              <a:off x="1890" y="402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</p:grp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755650" y="3141663"/>
            <a:ext cx="936625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dirty="0" smtClean="0"/>
              <a:t>33</a:t>
            </a:r>
          </a:p>
          <a:p>
            <a:pPr>
              <a:spcBef>
                <a:spcPct val="50000"/>
              </a:spcBef>
            </a:pPr>
            <a:r>
              <a:rPr lang="cs-CZ" sz="4400" dirty="0" smtClean="0"/>
              <a:t>42</a:t>
            </a:r>
            <a:endParaRPr lang="cs-CZ" sz="4400" dirty="0"/>
          </a:p>
        </p:txBody>
      </p:sp>
      <p:sp>
        <p:nvSpPr>
          <p:cNvPr id="17418" name="Text Box 10"/>
          <p:cNvSpPr txBox="1">
            <a:spLocks noChangeArrowheads="1"/>
          </p:cNvSpPr>
          <p:nvPr/>
        </p:nvSpPr>
        <p:spPr bwMode="auto">
          <a:xfrm>
            <a:off x="1476375" y="1628775"/>
            <a:ext cx="7056438" cy="70167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000" dirty="0">
                <a:solidFill>
                  <a:schemeClr val="tx1"/>
                </a:solidFill>
              </a:rPr>
              <a:t>Nepíše se znaménko.</a:t>
            </a:r>
          </a:p>
        </p:txBody>
      </p:sp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195513" y="4941888"/>
            <a:ext cx="6553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4000" dirty="0"/>
              <a:t>Tato čára se píše místo </a:t>
            </a:r>
            <a:r>
              <a:rPr lang="cs-CZ" sz="4000" dirty="0" smtClean="0"/>
              <a:t>=</a:t>
            </a:r>
            <a:endParaRPr lang="cs-CZ" sz="4000" dirty="0"/>
          </a:p>
        </p:txBody>
      </p:sp>
      <p:sp>
        <p:nvSpPr>
          <p:cNvPr id="17420" name="Line 12"/>
          <p:cNvSpPr>
            <a:spLocks noChangeShapeType="1"/>
          </p:cNvSpPr>
          <p:nvPr/>
        </p:nvSpPr>
        <p:spPr bwMode="auto">
          <a:xfrm flipH="1" flipV="1">
            <a:off x="1691680" y="4869160"/>
            <a:ext cx="936625" cy="431800"/>
          </a:xfrm>
          <a:prstGeom prst="line">
            <a:avLst/>
          </a:prstGeom>
          <a:ln>
            <a:headEnd/>
            <a:tailEnd type="triangle" w="med" len="med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pic>
        <p:nvPicPr>
          <p:cNvPr id="1026" name="Picture 2" descr="C:\Users\Miky\AppData\Local\Microsoft\Windows\Temporary Internet Files\Content.IE5\6EBQNJUX\MC9004361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32240" y="3068960"/>
            <a:ext cx="1857375" cy="1641475"/>
          </a:xfrm>
          <a:prstGeom prst="rect">
            <a:avLst/>
          </a:prstGeom>
          <a:noFill/>
        </p:spPr>
      </p:pic>
      <p:cxnSp>
        <p:nvCxnSpPr>
          <p:cNvPr id="16" name="Přímá spojovací čára 15"/>
          <p:cNvCxnSpPr/>
          <p:nvPr/>
        </p:nvCxnSpPr>
        <p:spPr>
          <a:xfrm>
            <a:off x="827584" y="4797152"/>
            <a:ext cx="7200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27" name="Picture 3" descr="C:\Users\Miky\AppData\Local\Microsoft\Windows\Temporary Internet Files\Content.IE5\6EBQNJUX\MC90035539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5013176"/>
            <a:ext cx="1418241" cy="16288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741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4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 animBg="1"/>
      <p:bldP spid="17411" grpId="0" build="p" animBg="1"/>
      <p:bldP spid="17417" grpId="0"/>
      <p:bldP spid="17418" grpId="0" build="p" animBg="1"/>
      <p:bldP spid="17419" grpId="0"/>
      <p:bldP spid="174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1466850" y="5829300"/>
            <a:ext cx="6648450" cy="827088"/>
            <a:chOff x="924" y="3672"/>
            <a:chExt cx="4188" cy="521"/>
          </a:xfrm>
        </p:grpSpPr>
        <p:sp>
          <p:nvSpPr>
            <p:cNvPr id="18435" name="AutoShape 3"/>
            <p:cNvSpPr>
              <a:spLocks noChangeAspect="1" noChangeArrowheads="1" noTextEdit="1"/>
            </p:cNvSpPr>
            <p:nvPr/>
          </p:nvSpPr>
          <p:spPr bwMode="auto">
            <a:xfrm>
              <a:off x="930" y="3702"/>
              <a:ext cx="4182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18436" name="Rectangle 4"/>
            <p:cNvSpPr>
              <a:spLocks noChangeArrowheads="1"/>
            </p:cNvSpPr>
            <p:nvPr/>
          </p:nvSpPr>
          <p:spPr bwMode="auto">
            <a:xfrm>
              <a:off x="1272" y="3672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18437" name="Rectangle 5"/>
            <p:cNvSpPr>
              <a:spLocks noChangeArrowheads="1"/>
            </p:cNvSpPr>
            <p:nvPr/>
          </p:nvSpPr>
          <p:spPr bwMode="auto">
            <a:xfrm>
              <a:off x="924" y="390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18438" name="Rectangle 6"/>
            <p:cNvSpPr>
              <a:spLocks noChangeArrowheads="1"/>
            </p:cNvSpPr>
            <p:nvPr/>
          </p:nvSpPr>
          <p:spPr bwMode="auto">
            <a:xfrm>
              <a:off x="1890" y="402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</p:grp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1258888" y="1052513"/>
            <a:ext cx="865187" cy="192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800" dirty="0"/>
              <a:t>3</a:t>
            </a:r>
            <a:r>
              <a:rPr lang="cs-CZ" sz="4800" dirty="0" smtClean="0"/>
              <a:t>3</a:t>
            </a:r>
            <a:endParaRPr lang="cs-CZ" sz="4800" dirty="0"/>
          </a:p>
          <a:p>
            <a:pPr>
              <a:spcBef>
                <a:spcPct val="50000"/>
              </a:spcBef>
            </a:pPr>
            <a:r>
              <a:rPr lang="cs-CZ" sz="4800" dirty="0" smtClean="0"/>
              <a:t>42</a:t>
            </a:r>
            <a:endParaRPr lang="cs-CZ" sz="4800" dirty="0"/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419475" y="1268413"/>
            <a:ext cx="5040313" cy="212365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dirty="0"/>
              <a:t>Vždy musíte </a:t>
            </a:r>
            <a:r>
              <a:rPr lang="cs-CZ" sz="4400" dirty="0">
                <a:solidFill>
                  <a:srgbClr val="FF0000"/>
                </a:solidFill>
              </a:rPr>
              <a:t>začínat</a:t>
            </a:r>
            <a:r>
              <a:rPr lang="cs-CZ" sz="4400" dirty="0">
                <a:solidFill>
                  <a:srgbClr val="FF7171"/>
                </a:solidFill>
              </a:rPr>
              <a:t> </a:t>
            </a:r>
            <a:r>
              <a:rPr lang="cs-CZ" sz="4400" dirty="0"/>
              <a:t>vpravo dole </a:t>
            </a:r>
            <a:r>
              <a:rPr lang="cs-CZ" sz="4400" dirty="0" smtClean="0"/>
              <a:t>                      </a:t>
            </a:r>
            <a:r>
              <a:rPr lang="cs-CZ" sz="4400" dirty="0" smtClean="0">
                <a:solidFill>
                  <a:srgbClr val="FF0000"/>
                </a:solidFill>
              </a:rPr>
              <a:t>od </a:t>
            </a:r>
            <a:r>
              <a:rPr lang="cs-CZ" sz="4400" dirty="0">
                <a:solidFill>
                  <a:srgbClr val="FF0000"/>
                </a:solidFill>
              </a:rPr>
              <a:t>jednotek</a:t>
            </a:r>
            <a:r>
              <a:rPr lang="cs-CZ" sz="4400" dirty="0"/>
              <a:t>.</a:t>
            </a:r>
          </a:p>
        </p:txBody>
      </p:sp>
      <p:sp>
        <p:nvSpPr>
          <p:cNvPr id="18442" name="Oval 10"/>
          <p:cNvSpPr>
            <a:spLocks noChangeArrowheads="1"/>
          </p:cNvSpPr>
          <p:nvPr/>
        </p:nvSpPr>
        <p:spPr bwMode="auto">
          <a:xfrm>
            <a:off x="1619250" y="2133600"/>
            <a:ext cx="504825" cy="935038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467544" y="3284984"/>
            <a:ext cx="8497069" cy="1446550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dirty="0">
                <a:solidFill>
                  <a:srgbClr val="FF0000"/>
                </a:solidFill>
              </a:rPr>
              <a:t>Sečteme jednotky</a:t>
            </a:r>
            <a:br>
              <a:rPr lang="cs-CZ" sz="4400" dirty="0">
                <a:solidFill>
                  <a:srgbClr val="FF0000"/>
                </a:solidFill>
              </a:rPr>
            </a:br>
            <a:r>
              <a:rPr lang="cs-CZ" sz="4400" dirty="0">
                <a:solidFill>
                  <a:srgbClr val="FF0000"/>
                </a:solidFill>
              </a:rPr>
              <a:t>a zapíšeme pod ně výsledek.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1259632" y="3068960"/>
            <a:ext cx="7920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50" name="Picture 2" descr="C:\Users\Miky\AppData\Local\Microsoft\Windows\Temporary Internet Files\Content.IE5\HOIZIA52\MM900356759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190625" cy="1190625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971600" y="4725144"/>
            <a:ext cx="71167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33</a:t>
            </a:r>
          </a:p>
          <a:p>
            <a:r>
              <a:rPr lang="cs-CZ" sz="3600" b="1" dirty="0" smtClean="0"/>
              <a:t>42</a:t>
            </a:r>
            <a:endParaRPr lang="cs-CZ" sz="3600" b="1" dirty="0"/>
          </a:p>
        </p:txBody>
      </p:sp>
      <p:sp>
        <p:nvSpPr>
          <p:cNvPr id="20" name="AutoShape 9"/>
          <p:cNvSpPr>
            <a:spLocks noChangeArrowheads="1"/>
          </p:cNvSpPr>
          <p:nvPr/>
        </p:nvSpPr>
        <p:spPr bwMode="auto">
          <a:xfrm>
            <a:off x="1259632" y="4797152"/>
            <a:ext cx="288032" cy="158417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cxnSp>
        <p:nvCxnSpPr>
          <p:cNvPr id="23" name="Přímá spojovací čára 22"/>
          <p:cNvCxnSpPr/>
          <p:nvPr/>
        </p:nvCxnSpPr>
        <p:spPr>
          <a:xfrm>
            <a:off x="971600" y="5805264"/>
            <a:ext cx="7200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Freeform 12"/>
          <p:cNvSpPr>
            <a:spLocks/>
          </p:cNvSpPr>
          <p:nvPr/>
        </p:nvSpPr>
        <p:spPr bwMode="auto">
          <a:xfrm>
            <a:off x="1619672" y="5517232"/>
            <a:ext cx="1872207" cy="720080"/>
          </a:xfrm>
          <a:custGeom>
            <a:avLst/>
            <a:gdLst/>
            <a:ahLst/>
            <a:cxnLst>
              <a:cxn ang="0">
                <a:pos x="1870" y="0"/>
              </a:cxn>
              <a:cxn ang="0">
                <a:pos x="1783" y="336"/>
              </a:cxn>
              <a:cxn ang="0">
                <a:pos x="1682" y="565"/>
              </a:cxn>
              <a:cxn ang="0">
                <a:pos x="1463" y="903"/>
              </a:cxn>
              <a:cxn ang="0">
                <a:pos x="1161" y="1123"/>
              </a:cxn>
              <a:cxn ang="0">
                <a:pos x="823" y="1251"/>
              </a:cxn>
              <a:cxn ang="0">
                <a:pos x="494" y="1278"/>
              </a:cxn>
              <a:cxn ang="0">
                <a:pos x="0" y="1287"/>
              </a:cxn>
            </a:cxnLst>
            <a:rect l="0" t="0" r="r" b="b"/>
            <a:pathLst>
              <a:path w="1870" h="1287">
                <a:moveTo>
                  <a:pt x="1870" y="0"/>
                </a:moveTo>
                <a:lnTo>
                  <a:pt x="1783" y="336"/>
                </a:lnTo>
                <a:lnTo>
                  <a:pt x="1682" y="565"/>
                </a:lnTo>
                <a:lnTo>
                  <a:pt x="1463" y="903"/>
                </a:lnTo>
                <a:lnTo>
                  <a:pt x="1161" y="1123"/>
                </a:lnTo>
                <a:lnTo>
                  <a:pt x="823" y="1251"/>
                </a:lnTo>
                <a:lnTo>
                  <a:pt x="494" y="1278"/>
                </a:lnTo>
                <a:lnTo>
                  <a:pt x="0" y="1287"/>
                </a:lnTo>
              </a:path>
            </a:pathLst>
          </a:custGeom>
          <a:ln>
            <a:headEnd type="none" w="med" len="med"/>
            <a:tailEnd type="triangle" w="med" len="med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/>
          <a:lstStyle/>
          <a:p>
            <a:endParaRPr lang="cs-CZ"/>
          </a:p>
        </p:txBody>
      </p:sp>
      <p:sp>
        <p:nvSpPr>
          <p:cNvPr id="26" name="TextovéPole 25"/>
          <p:cNvSpPr txBox="1"/>
          <p:nvPr/>
        </p:nvSpPr>
        <p:spPr>
          <a:xfrm>
            <a:off x="2627784" y="5157192"/>
            <a:ext cx="109196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3+2=5</a:t>
            </a:r>
            <a:endParaRPr lang="cs-CZ" sz="28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1259632" y="5805264"/>
            <a:ext cx="328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5</a:t>
            </a:r>
            <a:endParaRPr lang="cs-CZ" sz="2800" b="1" dirty="0"/>
          </a:p>
        </p:txBody>
      </p:sp>
      <p:pic>
        <p:nvPicPr>
          <p:cNvPr id="2051" name="Picture 3" descr="C:\Users\Miky\AppData\Local\Microsoft\Windows\Temporary Internet Files\Content.IE5\HOIZIA52\MC90023178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653136"/>
            <a:ext cx="2891073" cy="1836345"/>
          </a:xfrm>
          <a:prstGeom prst="rect">
            <a:avLst/>
          </a:prstGeom>
          <a:noFill/>
        </p:spPr>
      </p:pic>
      <p:pic>
        <p:nvPicPr>
          <p:cNvPr id="2052" name="Picture 4" descr="C:\Users\Miky\AppData\Local\Microsoft\Windows\Temporary Internet Files\Content.IE5\VPMT5HRT\MC90042968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2420888"/>
            <a:ext cx="1793875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"/>
                            </p:stCondLst>
                            <p:childTnLst>
                              <p:par>
                                <p:cTn id="13" presetID="37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650"/>
                            </p:stCondLst>
                            <p:childTnLst>
                              <p:par>
                                <p:cTn id="20" presetID="21" presetClass="entr" presetSubtype="4" repeatCount="300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1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650"/>
                            </p:stCondLst>
                            <p:childTnLst>
                              <p:par>
                                <p:cTn id="24" presetID="3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800" decel="100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650"/>
                            </p:stCondLst>
                            <p:childTnLst>
                              <p:par>
                                <p:cTn id="33" presetID="21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5" presetClass="emph" presetSubtype="0" repeatCount="4000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3150"/>
                            </p:stCondLst>
                            <p:childTnLst>
                              <p:par>
                                <p:cTn id="39" presetID="22" presetClass="entr" presetSubtype="1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/>
      <p:bldP spid="18441" grpId="0" animBg="1"/>
      <p:bldP spid="18442" grpId="0" animBg="1"/>
      <p:bldP spid="18443" grpId="0" animBg="1"/>
      <p:bldP spid="20" grpId="0" animBg="1"/>
      <p:bldP spid="20" grpId="1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A teď desítky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556792"/>
            <a:ext cx="8003232" cy="4569371"/>
          </a:xfrm>
          <a:solidFill>
            <a:srgbClr val="92D050"/>
          </a:solidFill>
        </p:spPr>
        <p:txBody>
          <a:bodyPr/>
          <a:lstStyle/>
          <a:p>
            <a:pPr>
              <a:spcBef>
                <a:spcPct val="50000"/>
              </a:spcBef>
            </a:pPr>
            <a:r>
              <a:rPr lang="cs-CZ" dirty="0" smtClean="0"/>
              <a:t>Jako další krok začnete sčítat desítky.</a:t>
            </a:r>
          </a:p>
          <a:p>
            <a:pPr>
              <a:spcBef>
                <a:spcPct val="50000"/>
              </a:spcBef>
            </a:pPr>
            <a:r>
              <a:rPr lang="cs-CZ" dirty="0" smtClean="0"/>
              <a:t>Výsledek zapíšete pod desítky.</a:t>
            </a:r>
          </a:p>
          <a:p>
            <a:pPr>
              <a:spcBef>
                <a:spcPct val="50000"/>
              </a:spcBef>
            </a:pPr>
            <a:r>
              <a:rPr lang="cs-CZ" dirty="0" smtClean="0"/>
              <a:t>3</a:t>
            </a:r>
          </a:p>
          <a:p>
            <a:pPr>
              <a:spcBef>
                <a:spcPct val="50000"/>
              </a:spcBef>
            </a:pPr>
            <a:r>
              <a:rPr lang="cs-CZ" b="1" dirty="0" smtClean="0"/>
              <a:t>2</a:t>
            </a:r>
          </a:p>
          <a:p>
            <a:pPr>
              <a:spcBef>
                <a:spcPct val="50000"/>
              </a:spcBef>
              <a:buNone/>
            </a:pPr>
            <a:r>
              <a:rPr lang="cs-CZ" dirty="0" smtClean="0"/>
              <a:t>7 </a:t>
            </a:r>
            <a:r>
              <a:rPr lang="cs-CZ" dirty="0" err="1" smtClean="0"/>
              <a:t>7</a:t>
            </a:r>
            <a:r>
              <a:rPr lang="cs-CZ" dirty="0" smtClean="0"/>
              <a:t>                       </a:t>
            </a:r>
            <a:r>
              <a:rPr lang="cs-CZ" b="1" dirty="0" smtClean="0"/>
              <a:t>3+4=7</a:t>
            </a:r>
          </a:p>
          <a:p>
            <a:pPr>
              <a:spcBef>
                <a:spcPct val="50000"/>
              </a:spcBef>
            </a:pPr>
            <a:endParaRPr lang="cs-CZ" dirty="0"/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755576" y="4293096"/>
            <a:ext cx="72008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Freeform 14"/>
          <p:cNvSpPr>
            <a:spLocks/>
          </p:cNvSpPr>
          <p:nvPr/>
        </p:nvSpPr>
        <p:spPr bwMode="auto">
          <a:xfrm>
            <a:off x="827584" y="4869160"/>
            <a:ext cx="3384377" cy="169888"/>
          </a:xfrm>
          <a:custGeom>
            <a:avLst/>
            <a:gdLst/>
            <a:ahLst/>
            <a:cxnLst>
              <a:cxn ang="0">
                <a:pos x="3492" y="725"/>
              </a:cxn>
              <a:cxn ang="0">
                <a:pos x="3230" y="849"/>
              </a:cxn>
              <a:cxn ang="0">
                <a:pos x="2937" y="904"/>
              </a:cxn>
              <a:cxn ang="0">
                <a:pos x="2608" y="922"/>
              </a:cxn>
              <a:cxn ang="0">
                <a:pos x="2307" y="922"/>
              </a:cxn>
              <a:cxn ang="0">
                <a:pos x="1959" y="904"/>
              </a:cxn>
              <a:cxn ang="0">
                <a:pos x="1657" y="840"/>
              </a:cxn>
              <a:cxn ang="0">
                <a:pos x="1374" y="776"/>
              </a:cxn>
              <a:cxn ang="0">
                <a:pos x="1127" y="703"/>
              </a:cxn>
              <a:cxn ang="0">
                <a:pos x="807" y="593"/>
              </a:cxn>
              <a:cxn ang="0">
                <a:pos x="496" y="483"/>
              </a:cxn>
              <a:cxn ang="0">
                <a:pos x="249" y="346"/>
              </a:cxn>
              <a:cxn ang="0">
                <a:pos x="85" y="191"/>
              </a:cxn>
              <a:cxn ang="0">
                <a:pos x="0" y="0"/>
              </a:cxn>
            </a:cxnLst>
            <a:rect l="0" t="0" r="r" b="b"/>
            <a:pathLst>
              <a:path w="3492" h="922">
                <a:moveTo>
                  <a:pt x="3492" y="725"/>
                </a:moveTo>
                <a:lnTo>
                  <a:pt x="3230" y="849"/>
                </a:lnTo>
                <a:lnTo>
                  <a:pt x="2937" y="904"/>
                </a:lnTo>
                <a:lnTo>
                  <a:pt x="2608" y="922"/>
                </a:lnTo>
                <a:lnTo>
                  <a:pt x="2307" y="922"/>
                </a:lnTo>
                <a:lnTo>
                  <a:pt x="1959" y="904"/>
                </a:lnTo>
                <a:lnTo>
                  <a:pt x="1657" y="840"/>
                </a:lnTo>
                <a:lnTo>
                  <a:pt x="1374" y="776"/>
                </a:lnTo>
                <a:lnTo>
                  <a:pt x="1127" y="703"/>
                </a:lnTo>
                <a:lnTo>
                  <a:pt x="807" y="593"/>
                </a:lnTo>
                <a:lnTo>
                  <a:pt x="496" y="483"/>
                </a:lnTo>
                <a:lnTo>
                  <a:pt x="249" y="346"/>
                </a:lnTo>
                <a:lnTo>
                  <a:pt x="85" y="191"/>
                </a:lnTo>
                <a:lnTo>
                  <a:pt x="0" y="0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triangle" w="med" len="med"/>
          </a:ln>
          <a:effectLst/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899592" y="2924944"/>
            <a:ext cx="216024" cy="13681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r>
              <a:rPr lang="cs-CZ" sz="3200" b="1" dirty="0" smtClean="0"/>
              <a:t>4</a:t>
            </a:r>
            <a:endParaRPr lang="cs-CZ" sz="32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3" y="2996952"/>
            <a:ext cx="720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3</a:t>
            </a:r>
            <a:endParaRPr lang="cs-CZ" sz="3200" dirty="0"/>
          </a:p>
        </p:txBody>
      </p:sp>
      <p:pic>
        <p:nvPicPr>
          <p:cNvPr id="3074" name="Picture 2" descr="C:\Users\Miky\AppData\Local\Microsoft\Windows\Temporary Internet Files\Content.IE5\VPMT5HRT\MM90023636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3212976"/>
            <a:ext cx="1412354" cy="1581836"/>
          </a:xfrm>
          <a:prstGeom prst="rect">
            <a:avLst/>
          </a:prstGeom>
          <a:noFill/>
        </p:spPr>
      </p:pic>
      <p:pic>
        <p:nvPicPr>
          <p:cNvPr id="3075" name="Picture 3" descr="C:\Users\Miky\AppData\Local\Microsoft\Windows\Temporary Internet Files\Content.IE5\6H95S575\MC90025112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260648"/>
            <a:ext cx="1236764" cy="1322140"/>
          </a:xfrm>
          <a:prstGeom prst="rect">
            <a:avLst/>
          </a:prstGeom>
          <a:noFill/>
        </p:spPr>
      </p:pic>
      <p:pic>
        <p:nvPicPr>
          <p:cNvPr id="3076" name="Picture 4" descr="C:\Users\Miky\AppData\Local\Microsoft\Windows\Temporary Internet Files\Content.IE5\6EBQNJUX\MM90028409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96336" y="404664"/>
            <a:ext cx="663699" cy="10026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 bwMode="auto">
          <a:xfrm>
            <a:off x="1466850" y="5829300"/>
            <a:ext cx="6648450" cy="827088"/>
            <a:chOff x="924" y="3672"/>
            <a:chExt cx="4188" cy="521"/>
          </a:xfrm>
        </p:grpSpPr>
        <p:sp>
          <p:nvSpPr>
            <p:cNvPr id="21507" name="AutoShape 3"/>
            <p:cNvSpPr>
              <a:spLocks noChangeAspect="1" noChangeArrowheads="1" noTextEdit="1"/>
            </p:cNvSpPr>
            <p:nvPr/>
          </p:nvSpPr>
          <p:spPr bwMode="auto">
            <a:xfrm>
              <a:off x="930" y="3702"/>
              <a:ext cx="4182" cy="4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21508" name="Rectangle 4"/>
            <p:cNvSpPr>
              <a:spLocks noChangeArrowheads="1"/>
            </p:cNvSpPr>
            <p:nvPr/>
          </p:nvSpPr>
          <p:spPr bwMode="auto">
            <a:xfrm>
              <a:off x="1272" y="3672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21509" name="Rectangle 5"/>
            <p:cNvSpPr>
              <a:spLocks noChangeArrowheads="1"/>
            </p:cNvSpPr>
            <p:nvPr/>
          </p:nvSpPr>
          <p:spPr bwMode="auto">
            <a:xfrm>
              <a:off x="924" y="390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  <p:sp>
          <p:nvSpPr>
            <p:cNvPr id="21510" name="Rectangle 6"/>
            <p:cNvSpPr>
              <a:spLocks noChangeArrowheads="1"/>
            </p:cNvSpPr>
            <p:nvPr/>
          </p:nvSpPr>
          <p:spPr bwMode="auto">
            <a:xfrm>
              <a:off x="1890" y="4020"/>
              <a:ext cx="1" cy="17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endParaRPr lang="cs-CZ"/>
            </a:p>
          </p:txBody>
        </p:sp>
      </p:grpSp>
      <p:sp>
        <p:nvSpPr>
          <p:cNvPr id="21511" name="Text Box 7"/>
          <p:cNvSpPr txBox="1">
            <a:spLocks noChangeArrowheads="1"/>
          </p:cNvSpPr>
          <p:nvPr/>
        </p:nvSpPr>
        <p:spPr bwMode="auto">
          <a:xfrm>
            <a:off x="395536" y="260350"/>
            <a:ext cx="8424936" cy="1446550"/>
          </a:xfrm>
          <a:prstGeom prst="rect">
            <a:avLst/>
          </a:prstGeom>
          <a:solidFill>
            <a:srgbClr val="92D050"/>
          </a:solidFill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dirty="0"/>
              <a:t>Teď </a:t>
            </a:r>
            <a:r>
              <a:rPr lang="cs-CZ" sz="4400" dirty="0" smtClean="0"/>
              <a:t> si vyzkoušejte pár příkladů </a:t>
            </a:r>
            <a:r>
              <a:rPr lang="cs-CZ" sz="4400" dirty="0"/>
              <a:t>sami:</a:t>
            </a:r>
          </a:p>
        </p:txBody>
      </p:sp>
      <p:sp>
        <p:nvSpPr>
          <p:cNvPr id="21512" name="Text Box 8"/>
          <p:cNvSpPr txBox="1">
            <a:spLocks noChangeArrowheads="1"/>
          </p:cNvSpPr>
          <p:nvPr/>
        </p:nvSpPr>
        <p:spPr bwMode="auto">
          <a:xfrm>
            <a:off x="2699792" y="1268412"/>
            <a:ext cx="1008608" cy="17851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dirty="0"/>
              <a:t>2</a:t>
            </a:r>
            <a:r>
              <a:rPr lang="cs-CZ" sz="4400" dirty="0" smtClean="0"/>
              <a:t> </a:t>
            </a:r>
            <a:r>
              <a:rPr lang="cs-CZ" sz="4400" dirty="0" err="1"/>
              <a:t>2</a:t>
            </a:r>
            <a:endParaRPr lang="cs-CZ" sz="4400" dirty="0"/>
          </a:p>
          <a:p>
            <a:pPr>
              <a:spcBef>
                <a:spcPct val="50000"/>
              </a:spcBef>
            </a:pPr>
            <a:r>
              <a:rPr lang="cs-CZ" sz="4400" dirty="0"/>
              <a:t>2 </a:t>
            </a:r>
            <a:r>
              <a:rPr lang="cs-CZ" sz="4400" dirty="0" smtClean="0"/>
              <a:t>4</a:t>
            </a:r>
            <a:endParaRPr lang="cs-CZ" sz="4400" dirty="0"/>
          </a:p>
        </p:txBody>
      </p:sp>
      <p:sp>
        <p:nvSpPr>
          <p:cNvPr id="21513" name="Text Box 9"/>
          <p:cNvSpPr txBox="1">
            <a:spLocks noChangeArrowheads="1"/>
          </p:cNvSpPr>
          <p:nvPr/>
        </p:nvSpPr>
        <p:spPr bwMode="auto">
          <a:xfrm>
            <a:off x="2771775" y="2492375"/>
            <a:ext cx="1368425" cy="76200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400" b="1" dirty="0" smtClean="0"/>
              <a:t>__</a:t>
            </a:r>
            <a:endParaRPr lang="cs-CZ" sz="4400" b="1" dirty="0"/>
          </a:p>
        </p:txBody>
      </p:sp>
      <p:sp>
        <p:nvSpPr>
          <p:cNvPr id="21514" name="AutoShape 10"/>
          <p:cNvSpPr>
            <a:spLocks noChangeArrowheads="1"/>
          </p:cNvSpPr>
          <p:nvPr/>
        </p:nvSpPr>
        <p:spPr bwMode="auto">
          <a:xfrm>
            <a:off x="3203575" y="1196975"/>
            <a:ext cx="431800" cy="187166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3132138" y="3357563"/>
            <a:ext cx="647700" cy="701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/>
              <a:t>6</a:t>
            </a:r>
          </a:p>
        </p:txBody>
      </p:sp>
      <p:sp>
        <p:nvSpPr>
          <p:cNvPr id="21516" name="AutoShape 12"/>
          <p:cNvSpPr>
            <a:spLocks noChangeArrowheads="1"/>
          </p:cNvSpPr>
          <p:nvPr/>
        </p:nvSpPr>
        <p:spPr bwMode="auto">
          <a:xfrm>
            <a:off x="2700338" y="1196975"/>
            <a:ext cx="431800" cy="1871663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00FF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1517" name="Text Box 13"/>
          <p:cNvSpPr txBox="1">
            <a:spLocks noChangeArrowheads="1"/>
          </p:cNvSpPr>
          <p:nvPr/>
        </p:nvSpPr>
        <p:spPr bwMode="auto">
          <a:xfrm>
            <a:off x="2700338" y="3357563"/>
            <a:ext cx="431800" cy="70167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4000" dirty="0"/>
              <a:t>4</a:t>
            </a:r>
          </a:p>
        </p:txBody>
      </p:sp>
      <p:pic>
        <p:nvPicPr>
          <p:cNvPr id="4098" name="Picture 2" descr="C:\Users\Miky\AppData\Local\Microsoft\Windows\Temporary Internet Files\Content.IE5\6H95S575\MC900149731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29868">
            <a:off x="6723570" y="3934648"/>
            <a:ext cx="1610008" cy="2139636"/>
          </a:xfrm>
          <a:prstGeom prst="rect">
            <a:avLst/>
          </a:prstGeom>
          <a:noFill/>
        </p:spPr>
      </p:pic>
      <p:pic>
        <p:nvPicPr>
          <p:cNvPr id="4099" name="Picture 3" descr="C:\Users\Miky\AppData\Local\Microsoft\Windows\Temporary Internet Files\Content.IE5\6EBQNJUX\MC90029793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036893">
            <a:off x="1089562" y="3730163"/>
            <a:ext cx="1288156" cy="2474782"/>
          </a:xfrm>
          <a:prstGeom prst="rect">
            <a:avLst/>
          </a:prstGeom>
          <a:noFill/>
        </p:spPr>
      </p:pic>
      <p:pic>
        <p:nvPicPr>
          <p:cNvPr id="4100" name="Picture 4" descr="C:\Users\Miky\AppData\Local\Microsoft\Windows\Temporary Internet Files\Content.IE5\VPMT5HRT\MM90028382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140968"/>
            <a:ext cx="1656184" cy="2833915"/>
          </a:xfrm>
          <a:prstGeom prst="rect">
            <a:avLst/>
          </a:prstGeom>
          <a:noFill/>
        </p:spPr>
      </p:pic>
      <p:sp>
        <p:nvSpPr>
          <p:cNvPr id="17" name="TextovéPole 16"/>
          <p:cNvSpPr txBox="1"/>
          <p:nvPr/>
        </p:nvSpPr>
        <p:spPr>
          <a:xfrm>
            <a:off x="5364088" y="1556792"/>
            <a:ext cx="60144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31</a:t>
            </a:r>
          </a:p>
          <a:p>
            <a:r>
              <a:rPr lang="cs-CZ" sz="32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22</a:t>
            </a:r>
          </a:p>
          <a:p>
            <a:endParaRPr lang="cs-CZ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5292080" y="2636912"/>
            <a:ext cx="792088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7164288" y="1700808"/>
            <a:ext cx="601447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12</a:t>
            </a:r>
          </a:p>
          <a:p>
            <a:r>
              <a:rPr lang="cs-CZ" sz="3200" b="1" dirty="0" smtClean="0"/>
              <a:t>42</a:t>
            </a:r>
          </a:p>
          <a:p>
            <a:endParaRPr lang="cs-CZ" dirty="0"/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7236296" y="2708920"/>
            <a:ext cx="57606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AutoShape 28"/>
          <p:cNvSpPr>
            <a:spLocks noChangeArrowheads="1"/>
          </p:cNvSpPr>
          <p:nvPr/>
        </p:nvSpPr>
        <p:spPr bwMode="auto">
          <a:xfrm>
            <a:off x="5652120" y="1628800"/>
            <a:ext cx="431800" cy="936104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29" name="AutoShape 29"/>
          <p:cNvSpPr>
            <a:spLocks noChangeArrowheads="1"/>
          </p:cNvSpPr>
          <p:nvPr/>
        </p:nvSpPr>
        <p:spPr bwMode="auto">
          <a:xfrm>
            <a:off x="5220320" y="1628800"/>
            <a:ext cx="431800" cy="936104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99CC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1115616" y="1988840"/>
            <a:ext cx="60144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18</a:t>
            </a:r>
          </a:p>
          <a:p>
            <a:r>
              <a:rPr lang="cs-CZ" sz="3200" b="1" dirty="0" smtClean="0"/>
              <a:t>10</a:t>
            </a:r>
            <a:endParaRPr lang="cs-CZ" sz="3200" b="1" dirty="0"/>
          </a:p>
        </p:txBody>
      </p:sp>
      <p:cxnSp>
        <p:nvCxnSpPr>
          <p:cNvPr id="32" name="Přímá spojovací čára 31"/>
          <p:cNvCxnSpPr/>
          <p:nvPr/>
        </p:nvCxnSpPr>
        <p:spPr>
          <a:xfrm>
            <a:off x="1187624" y="2924944"/>
            <a:ext cx="504056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wipe dir="d"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0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" decel="100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5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70" decel="100000"/>
                                        <p:tgtEl>
                                          <p:spTgt spid="215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770" decel="100000"/>
                                        <p:tgtEl>
                                          <p:spTgt spid="2151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3" dur="77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70" decel="1000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770" decel="100000"/>
                                        <p:tgtEl>
                                          <p:spTgt spid="2151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42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43" dur="77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4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45" dur="770" fill="hold"/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4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151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1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21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21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1" grpId="0" build="p" animBg="1"/>
      <p:bldP spid="21512" grpId="0"/>
      <p:bldP spid="21513" grpId="0"/>
      <p:bldP spid="21514" grpId="0" animBg="1"/>
      <p:bldP spid="21515" grpId="0"/>
      <p:bldP spid="21516" grpId="0" animBg="1"/>
      <p:bldP spid="21517" grpId="0"/>
      <p:bldP spid="28" grpId="0" animBg="1"/>
      <p:bldP spid="2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Použité zdroje</a:t>
            </a:r>
          </a:p>
        </p:txBody>
      </p:sp>
      <p:sp>
        <p:nvSpPr>
          <p:cNvPr id="23555" name="Rectangle 5"/>
          <p:cNvSpPr>
            <a:spLocks noGrp="1" noChangeArrowheads="1"/>
          </p:cNvSpPr>
          <p:nvPr>
            <p:ph idx="1"/>
          </p:nvPr>
        </p:nvSpPr>
        <p:spPr>
          <a:xfrm>
            <a:off x="468313" y="1628775"/>
            <a:ext cx="8229600" cy="4495800"/>
          </a:xfrm>
        </p:spPr>
        <p:txBody>
          <a:bodyPr/>
          <a:lstStyle/>
          <a:p>
            <a:pPr eaLnBrk="1" hangingPunct="1"/>
            <a:r>
              <a:rPr lang="en-GB" smtClean="0">
                <a:solidFill>
                  <a:srgbClr val="CCCCFF"/>
                </a:solidFill>
                <a:hlinkClick r:id="rId2"/>
              </a:rPr>
              <a:t>WWW.OFFICE.MICROSOFT.COM</a:t>
            </a:r>
            <a:endParaRPr lang="cs-CZ" smtClean="0">
              <a:solidFill>
                <a:srgbClr val="CCCCFF"/>
              </a:solidFill>
            </a:endParaRPr>
          </a:p>
        </p:txBody>
      </p:sp>
      <p:sp>
        <p:nvSpPr>
          <p:cNvPr id="235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495800"/>
          </a:xfrm>
        </p:spPr>
        <p:txBody>
          <a:bodyPr/>
          <a:lstStyle/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8" charset="2"/>
              <a:buChar char=""/>
            </a:pPr>
            <a:endParaRPr lang="en-GB" smtClean="0">
              <a:solidFill>
                <a:srgbClr val="CCCCFF"/>
              </a:solidFill>
              <a:hlinkClick r:id="rId2"/>
            </a:endParaRPr>
          </a:p>
          <a:p>
            <a:pPr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Wingdings 2" pitchFamily="18" charset="2"/>
              <a:buChar char=""/>
            </a:pPr>
            <a:endParaRPr lang="en-GB" smtClean="0">
              <a:solidFill>
                <a:srgbClr val="CCCCFF"/>
              </a:solidFill>
              <a:hlinkClick r:id="rId2"/>
            </a:endParaRPr>
          </a:p>
          <a:p>
            <a:pPr eaLnBrk="1" hangingPunct="1"/>
            <a:endParaRPr lang="cs-CZ" smtClean="0">
              <a:solidFill>
                <a:srgbClr val="CCCC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152</Words>
  <Application>Microsoft Office PowerPoint</Application>
  <PresentationFormat>Předvádění na obrazovce (4:3)</PresentationFormat>
  <Paragraphs>50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ANOTACE</vt:lpstr>
      <vt:lpstr>Při písemném sčítání se píší čísla pod sebe.</vt:lpstr>
      <vt:lpstr>Snímek 4</vt:lpstr>
      <vt:lpstr>A teď desítky</vt:lpstr>
      <vt:lpstr>Snímek 6</vt:lpstr>
      <vt:lpstr>Použité zdroje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Dum</cp:lastModifiedBy>
  <cp:revision>21</cp:revision>
  <dcterms:created xsi:type="dcterms:W3CDTF">2011-06-20T10:40:08Z</dcterms:created>
  <dcterms:modified xsi:type="dcterms:W3CDTF">2013-05-23T20:25:23Z</dcterms:modified>
</cp:coreProperties>
</file>