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VY_32_INOVACE_15_M-Dělení se zbytkem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VY_32_INOVACE_15_M-Dělení se zbytkem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BEDAB-8D16-4640-B3FE-8A75830D9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3C0BA-4887-4932-A9C2-D2A34DB7FF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6931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2.gif"/><Relationship Id="rId7" Type="http://schemas.openxmlformats.org/officeDocument/2006/relationships/image" Target="../media/image6.gif"/><Relationship Id="rId12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5" Type="http://schemas.openxmlformats.org/officeDocument/2006/relationships/image" Target="../media/image4.gif"/><Relationship Id="rId10" Type="http://schemas.openxmlformats.org/officeDocument/2006/relationships/image" Target="../media/image9.gif"/><Relationship Id="rId4" Type="http://schemas.openxmlformats.org/officeDocument/2006/relationships/image" Target="../media/image3.gif"/><Relationship Id="rId9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gi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11" Type="http://schemas.openxmlformats.org/officeDocument/2006/relationships/image" Target="../media/image11.wmf"/><Relationship Id="rId5" Type="http://schemas.openxmlformats.org/officeDocument/2006/relationships/image" Target="../media/image20.wmf"/><Relationship Id="rId10" Type="http://schemas.openxmlformats.org/officeDocument/2006/relationships/image" Target="../media/image25.png"/><Relationship Id="rId4" Type="http://schemas.openxmlformats.org/officeDocument/2006/relationships/image" Target="../media/image19.gif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audio" Target="../media/audio1.wav"/><Relationship Id="rId7" Type="http://schemas.openxmlformats.org/officeDocument/2006/relationships/image" Target="../media/image29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15593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určený k použití na interaktivní tabuli</a:t>
            </a:r>
          </a:p>
          <a:p>
            <a:pPr marL="0" indent="0">
              <a:buNone/>
            </a:pPr>
            <a:r>
              <a:rPr lang="cs-CZ" dirty="0" smtClean="0"/>
              <a:t>Dělení se zbytkem</a:t>
            </a:r>
          </a:p>
          <a:p>
            <a:pPr marL="0" indent="0">
              <a:buNone/>
            </a:pPr>
            <a:r>
              <a:rPr lang="cs-CZ" dirty="0" smtClean="0"/>
              <a:t>Matematika - 3. </a:t>
            </a:r>
            <a:r>
              <a:rPr lang="cs-CZ" dirty="0" smtClean="0"/>
              <a:t>ročník </a:t>
            </a:r>
            <a:r>
              <a:rPr lang="cs-CZ" dirty="0" smtClean="0"/>
              <a:t>ZŠ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ysvětlení dělení se zbytkem</a:t>
            </a:r>
            <a:r>
              <a:rPr lang="cs-CZ" dirty="0" smtClean="0"/>
              <a:t>, procvičení </a:t>
            </a:r>
            <a:r>
              <a:rPr lang="cs-CZ" dirty="0" smtClean="0"/>
              <a:t>pomocí názorných úloh</a:t>
            </a:r>
            <a:r>
              <a:rPr lang="cs-CZ" dirty="0"/>
              <a:t> </a:t>
            </a:r>
            <a:r>
              <a:rPr lang="cs-CZ" dirty="0" smtClean="0"/>
              <a:t>a  příkladů s obrázky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 eaLnBrk="1" hangingPunct="1"/>
            <a:r>
              <a:rPr lang="cs-CZ" sz="4800" b="1" i="1" dirty="0" smtClean="0">
                <a:solidFill>
                  <a:srgbClr val="FF0000"/>
                </a:solidFill>
                <a:latin typeface="Arial Black" pitchFamily="34" charset="0"/>
              </a:rPr>
              <a:t>Dělení, které známe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2286000" y="1600200"/>
            <a:ext cx="5825634" cy="14465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800" b="1" dirty="0">
                <a:solidFill>
                  <a:srgbClr val="92D050"/>
                </a:solidFill>
                <a:latin typeface="Arial Black" pitchFamily="34" charset="0"/>
              </a:rPr>
              <a:t>12 : 2 = 6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854696" y="4800600"/>
            <a:ext cx="8183908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b="1" i="1" dirty="0">
                <a:solidFill>
                  <a:srgbClr val="002060"/>
                </a:solidFill>
                <a:latin typeface="Arial Black" pitchFamily="34" charset="0"/>
              </a:rPr>
              <a:t>Dokážeš pojmenovat jednotlivá čísla v příkladu </a:t>
            </a:r>
          </a:p>
          <a:p>
            <a:pPr algn="ctr"/>
            <a:r>
              <a:rPr lang="cs-CZ" sz="2400" b="1" i="1" dirty="0">
                <a:solidFill>
                  <a:srgbClr val="002060"/>
                </a:solidFill>
                <a:latin typeface="Arial Black" pitchFamily="34" charset="0"/>
              </a:rPr>
              <a:t>dělení?</a:t>
            </a:r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 flipV="1">
            <a:off x="2057400" y="2895600"/>
            <a:ext cx="838200" cy="1066800"/>
          </a:xfrm>
          <a:prstGeom prst="line">
            <a:avLst/>
          </a:prstGeom>
          <a:noFill/>
          <a:ln w="53975">
            <a:solidFill>
              <a:srgbClr val="3366FF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030" name="Line 6"/>
          <p:cNvSpPr>
            <a:spLocks noChangeShapeType="1"/>
          </p:cNvSpPr>
          <p:nvPr/>
        </p:nvSpPr>
        <p:spPr bwMode="auto">
          <a:xfrm flipV="1">
            <a:off x="4876800" y="2895600"/>
            <a:ext cx="0" cy="990600"/>
          </a:xfrm>
          <a:prstGeom prst="line">
            <a:avLst/>
          </a:prstGeom>
          <a:noFill/>
          <a:ln w="53975">
            <a:solidFill>
              <a:srgbClr val="3366FF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031" name="Line 7"/>
          <p:cNvSpPr>
            <a:spLocks noChangeShapeType="1"/>
          </p:cNvSpPr>
          <p:nvPr/>
        </p:nvSpPr>
        <p:spPr bwMode="auto">
          <a:xfrm flipH="1" flipV="1">
            <a:off x="6934200" y="2895600"/>
            <a:ext cx="685800" cy="1066800"/>
          </a:xfrm>
          <a:prstGeom prst="line">
            <a:avLst/>
          </a:prstGeom>
          <a:noFill/>
          <a:ln w="53975">
            <a:solidFill>
              <a:srgbClr val="3366FF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1066800" y="3886200"/>
            <a:ext cx="240482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 i="1" dirty="0">
                <a:solidFill>
                  <a:srgbClr val="CC3300"/>
                </a:solidFill>
                <a:latin typeface="Arial Black" pitchFamily="34" charset="0"/>
              </a:rPr>
              <a:t>dělenec</a:t>
            </a:r>
          </a:p>
        </p:txBody>
      </p:sp>
      <p:sp>
        <p:nvSpPr>
          <p:cNvPr id="1033" name="Text Box 9"/>
          <p:cNvSpPr txBox="1">
            <a:spLocks noChangeArrowheads="1"/>
          </p:cNvSpPr>
          <p:nvPr/>
        </p:nvSpPr>
        <p:spPr bwMode="auto">
          <a:xfrm>
            <a:off x="3962400" y="3886200"/>
            <a:ext cx="19511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 i="1" dirty="0">
                <a:solidFill>
                  <a:srgbClr val="CC3300"/>
                </a:solidFill>
                <a:latin typeface="Arial Black" pitchFamily="34" charset="0"/>
              </a:rPr>
              <a:t>dělitel</a:t>
            </a:r>
          </a:p>
        </p:txBody>
      </p:sp>
      <p:sp>
        <p:nvSpPr>
          <p:cNvPr id="1034" name="Text Box 10"/>
          <p:cNvSpPr txBox="1">
            <a:spLocks noChangeArrowheads="1"/>
          </p:cNvSpPr>
          <p:nvPr/>
        </p:nvSpPr>
        <p:spPr bwMode="auto">
          <a:xfrm>
            <a:off x="7010400" y="3886200"/>
            <a:ext cx="141577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 dirty="0">
                <a:solidFill>
                  <a:srgbClr val="CC3300"/>
                </a:solidFill>
                <a:latin typeface="Arial Black" pitchFamily="34" charset="0"/>
              </a:rPr>
              <a:t>podíl</a:t>
            </a:r>
          </a:p>
        </p:txBody>
      </p:sp>
      <p:sp>
        <p:nvSpPr>
          <p:cNvPr id="1036" name="Text Box 12"/>
          <p:cNvSpPr txBox="1">
            <a:spLocks noChangeArrowheads="1"/>
          </p:cNvSpPr>
          <p:nvPr/>
        </p:nvSpPr>
        <p:spPr bwMode="auto">
          <a:xfrm>
            <a:off x="6407150" y="5786438"/>
            <a:ext cx="18473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4400" b="1" i="1" dirty="0">
              <a:solidFill>
                <a:srgbClr val="008000"/>
              </a:solidFill>
            </a:endParaRPr>
          </a:p>
        </p:txBody>
      </p:sp>
      <p:pic>
        <p:nvPicPr>
          <p:cNvPr id="2" name="Picture 2" descr="C:\Program Files\Microsoft Office\MEDIA\OFFICE12\Bullets\BD21294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805264"/>
            <a:ext cx="123825" cy="123825"/>
          </a:xfrm>
          <a:prstGeom prst="rect">
            <a:avLst/>
          </a:prstGeom>
          <a:noFill/>
        </p:spPr>
      </p:pic>
      <p:pic>
        <p:nvPicPr>
          <p:cNvPr id="3" name="Picture 3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4355975" y="5939182"/>
            <a:ext cx="277937" cy="277937"/>
          </a:xfrm>
          <a:prstGeom prst="rect">
            <a:avLst/>
          </a:prstGeom>
          <a:noFill/>
        </p:spPr>
      </p:pic>
      <p:pic>
        <p:nvPicPr>
          <p:cNvPr id="4" name="Picture 4" descr="C:\Program Files\Microsoft Office\MEDIA\OFFICE12\Bullets\BD21533_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5877272"/>
            <a:ext cx="142875" cy="142875"/>
          </a:xfrm>
          <a:prstGeom prst="rect">
            <a:avLst/>
          </a:prstGeom>
          <a:noFill/>
        </p:spPr>
      </p:pic>
      <p:pic>
        <p:nvPicPr>
          <p:cNvPr id="5" name="Picture 5" descr="C:\Program Files\Microsoft Office\MEDIA\OFFICE12\Bullets\BD21335_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796136" y="5373216"/>
            <a:ext cx="781993" cy="781993"/>
          </a:xfrm>
          <a:prstGeom prst="rect">
            <a:avLst/>
          </a:prstGeom>
          <a:noFill/>
        </p:spPr>
      </p:pic>
      <p:pic>
        <p:nvPicPr>
          <p:cNvPr id="6" name="Picture 6" descr="C:\Program Files\Microsoft Office\MEDIA\OFFICE12\Bullets\BD21482_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5877272"/>
            <a:ext cx="345182" cy="345182"/>
          </a:xfrm>
          <a:prstGeom prst="rect">
            <a:avLst/>
          </a:prstGeom>
          <a:noFill/>
        </p:spPr>
      </p:pic>
      <p:pic>
        <p:nvPicPr>
          <p:cNvPr id="7" name="Picture 7" descr="C:\Program Files\Microsoft Office\MEDIA\OFFICE12\Bullets\BD21422_.gi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5661248"/>
            <a:ext cx="201166" cy="201166"/>
          </a:xfrm>
          <a:prstGeom prst="rect">
            <a:avLst/>
          </a:prstGeom>
          <a:noFill/>
        </p:spPr>
      </p:pic>
      <p:pic>
        <p:nvPicPr>
          <p:cNvPr id="8" name="Picture 8" descr="C:\Program Files\Microsoft Office\MEDIA\OFFICE12\Bullets\BD21364_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59632" y="5805264"/>
            <a:ext cx="215454" cy="215454"/>
          </a:xfrm>
          <a:prstGeom prst="rect">
            <a:avLst/>
          </a:prstGeom>
          <a:noFill/>
        </p:spPr>
      </p:pic>
      <p:pic>
        <p:nvPicPr>
          <p:cNvPr id="9" name="Picture 9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6056" y="5877272"/>
            <a:ext cx="142875" cy="142875"/>
          </a:xfrm>
          <a:prstGeom prst="rect">
            <a:avLst/>
          </a:prstGeom>
          <a:noFill/>
        </p:spPr>
      </p:pic>
      <p:pic>
        <p:nvPicPr>
          <p:cNvPr id="10" name="Picture 10" descr="C:\Program Files\Microsoft Office\MEDIA\OFFICE12\Bullets\BD21480_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5589240"/>
            <a:ext cx="142875" cy="142875"/>
          </a:xfrm>
          <a:prstGeom prst="rect">
            <a:avLst/>
          </a:prstGeom>
          <a:noFill/>
        </p:spPr>
      </p:pic>
      <p:pic>
        <p:nvPicPr>
          <p:cNvPr id="1035" name="Picture 11" descr="C:\Program Files\Microsoft Office\MEDIA\OFFICE12\Bullets\BD21335_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6021288"/>
            <a:ext cx="123825" cy="123825"/>
          </a:xfrm>
          <a:prstGeom prst="rect">
            <a:avLst/>
          </a:prstGeom>
          <a:noFill/>
        </p:spPr>
      </p:pic>
      <p:pic>
        <p:nvPicPr>
          <p:cNvPr id="11" name="Picture 12" descr="C:\Program Files\Microsoft Office\MEDIA\OFFICE12\Bullets\BD21312_.gi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84368" y="5733256"/>
            <a:ext cx="142875" cy="142875"/>
          </a:xfrm>
          <a:prstGeom prst="rect">
            <a:avLst/>
          </a:prstGeom>
          <a:noFill/>
        </p:spPr>
      </p:pic>
      <p:pic>
        <p:nvPicPr>
          <p:cNvPr id="1037" name="Picture 13" descr="C:\Program Files\Microsoft Office\MEDIA\OFFICE12\Bullets\BD21294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949280"/>
            <a:ext cx="123825" cy="123825"/>
          </a:xfrm>
          <a:prstGeom prst="rect">
            <a:avLst/>
          </a:prstGeom>
          <a:noFill/>
        </p:spPr>
      </p:pic>
      <p:cxnSp>
        <p:nvCxnSpPr>
          <p:cNvPr id="26" name="Přímá spojovací šipka 25"/>
          <p:cNvCxnSpPr/>
          <p:nvPr/>
        </p:nvCxnSpPr>
        <p:spPr>
          <a:xfrm>
            <a:off x="4211960" y="5517232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38" name="Picture 14" descr="C:\Users\Miky\AppData\Local\Microsoft\Windows\Temporary Internet Files\Content.IE5\6H95S575\MC90033105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5536" y="1988840"/>
            <a:ext cx="1816729" cy="129162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2"/>
                                    </p:cond>
                                  </p:end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75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75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 autoUpdateAnimBg="0"/>
      <p:bldP spid="1027" grpId="0" animBg="1" autoUpdateAnimBg="0"/>
      <p:bldP spid="1028" grpId="0" animBg="1" autoUpdateAnimBg="0"/>
      <p:bldP spid="1029" grpId="0" animBg="1"/>
      <p:bldP spid="1030" grpId="0" animBg="1"/>
      <p:bldP spid="1031" grpId="0" animBg="1"/>
      <p:bldP spid="1032" grpId="0" autoUpdateAnimBg="0"/>
      <p:bldP spid="1033" grpId="0" autoUpdateAnimBg="0"/>
      <p:bldP spid="1034" grpId="0" autoUpdateAnimBg="0"/>
      <p:bldP spid="103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4800" b="1" i="1" dirty="0" smtClean="0">
                <a:solidFill>
                  <a:srgbClr val="000066"/>
                </a:solidFill>
                <a:latin typeface="Arial Black" pitchFamily="34" charset="0"/>
              </a:rPr>
              <a:t>Násobky čísla 2</a:t>
            </a:r>
            <a:endParaRPr lang="cs-CZ" i="1" dirty="0" smtClean="0">
              <a:solidFill>
                <a:srgbClr val="000066"/>
              </a:solidFill>
              <a:latin typeface="Arial Black" pitchFamily="34" charset="0"/>
            </a:endParaRP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395536" y="1484784"/>
            <a:ext cx="8748464" cy="584775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i="1" dirty="0">
                <a:solidFill>
                  <a:schemeClr val="bg1"/>
                </a:solidFill>
                <a:latin typeface="Arial Black" pitchFamily="34" charset="0"/>
              </a:rPr>
              <a:t>Vyhledej a označ násobky čísla 2.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1143000" y="2514600"/>
            <a:ext cx="7457491" cy="40011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0066"/>
                </a:solidFill>
                <a:latin typeface="Arial Black" pitchFamily="34" charset="0"/>
              </a:rPr>
              <a:t>0 1 2 3 4 5 6 7 8 9 10 11 12 13 14 15 16 17 18 19 20 </a:t>
            </a:r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1219200" y="3124200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>
            <a:off x="1752600" y="3124200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76" name="Oval 8"/>
          <p:cNvSpPr>
            <a:spLocks noChangeArrowheads="1"/>
          </p:cNvSpPr>
          <p:nvPr/>
        </p:nvSpPr>
        <p:spPr bwMode="auto">
          <a:xfrm>
            <a:off x="2267744" y="2996952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2771800" y="2996952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78" name="Oval 10"/>
          <p:cNvSpPr>
            <a:spLocks noChangeArrowheads="1"/>
          </p:cNvSpPr>
          <p:nvPr/>
        </p:nvSpPr>
        <p:spPr bwMode="auto">
          <a:xfrm>
            <a:off x="3352800" y="3124200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79" name="Oval 11"/>
          <p:cNvSpPr>
            <a:spLocks noChangeArrowheads="1"/>
          </p:cNvSpPr>
          <p:nvPr/>
        </p:nvSpPr>
        <p:spPr bwMode="auto">
          <a:xfrm>
            <a:off x="3923928" y="3068960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80" name="Oval 12"/>
          <p:cNvSpPr>
            <a:spLocks noChangeArrowheads="1"/>
          </p:cNvSpPr>
          <p:nvPr/>
        </p:nvSpPr>
        <p:spPr bwMode="auto">
          <a:xfrm>
            <a:off x="4716016" y="2996952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81" name="Oval 13"/>
          <p:cNvSpPr>
            <a:spLocks noChangeArrowheads="1"/>
          </p:cNvSpPr>
          <p:nvPr/>
        </p:nvSpPr>
        <p:spPr bwMode="auto">
          <a:xfrm>
            <a:off x="5580112" y="2996952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82" name="Oval 14"/>
          <p:cNvSpPr>
            <a:spLocks noChangeArrowheads="1"/>
          </p:cNvSpPr>
          <p:nvPr/>
        </p:nvSpPr>
        <p:spPr bwMode="auto">
          <a:xfrm>
            <a:off x="6444208" y="2924944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83" name="Oval 15"/>
          <p:cNvSpPr>
            <a:spLocks noChangeArrowheads="1"/>
          </p:cNvSpPr>
          <p:nvPr/>
        </p:nvSpPr>
        <p:spPr bwMode="auto">
          <a:xfrm>
            <a:off x="7308304" y="2924944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84" name="Oval 16"/>
          <p:cNvSpPr>
            <a:spLocks noChangeArrowheads="1"/>
          </p:cNvSpPr>
          <p:nvPr/>
        </p:nvSpPr>
        <p:spPr bwMode="auto">
          <a:xfrm>
            <a:off x="8100392" y="2852936"/>
            <a:ext cx="152400" cy="152400"/>
          </a:xfrm>
          <a:prstGeom prst="ellipse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7186" name="Text Box 18"/>
          <p:cNvSpPr txBox="1">
            <a:spLocks noChangeArrowheads="1"/>
          </p:cNvSpPr>
          <p:nvPr/>
        </p:nvSpPr>
        <p:spPr bwMode="auto">
          <a:xfrm>
            <a:off x="1219200" y="3381375"/>
            <a:ext cx="7467109" cy="830997"/>
          </a:xfrm>
          <a:prstGeom prst="rect">
            <a:avLst/>
          </a:prstGeom>
          <a:solidFill>
            <a:schemeClr val="accent6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 dirty="0">
                <a:latin typeface="Arial Black" pitchFamily="34" charset="0"/>
              </a:rPr>
              <a:t>Čísla 0, 2, 4, 6, 8, 10, 12, 14, 16, 18, 20 jsou</a:t>
            </a:r>
          </a:p>
          <a:p>
            <a:r>
              <a:rPr lang="cs-CZ" sz="2400" b="1" i="1" dirty="0">
                <a:latin typeface="Arial Black" pitchFamily="34" charset="0"/>
              </a:rPr>
              <a:t>násobky čísla 2</a:t>
            </a:r>
            <a:r>
              <a:rPr lang="cs-CZ" sz="2400" dirty="0">
                <a:latin typeface="Arial Black" pitchFamily="34" charset="0"/>
              </a:rPr>
              <a:t>.</a:t>
            </a:r>
          </a:p>
        </p:txBody>
      </p:sp>
      <p:sp>
        <p:nvSpPr>
          <p:cNvPr id="7187" name="Text Box 19"/>
          <p:cNvSpPr txBox="1">
            <a:spLocks noChangeArrowheads="1"/>
          </p:cNvSpPr>
          <p:nvPr/>
        </p:nvSpPr>
        <p:spPr bwMode="auto">
          <a:xfrm>
            <a:off x="1219200" y="4643438"/>
            <a:ext cx="7261924" cy="830997"/>
          </a:xfrm>
          <a:prstGeom prst="rect">
            <a:avLst/>
          </a:prstGeom>
          <a:solidFill>
            <a:srgbClr val="FFFF00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 dirty="0">
                <a:solidFill>
                  <a:srgbClr val="002060"/>
                </a:solidFill>
                <a:latin typeface="Arial Black" pitchFamily="34" charset="0"/>
              </a:rPr>
              <a:t>Čísla 1, 3, 5, 7, 9, 11, 13, 15, 17, 19 nejsou</a:t>
            </a:r>
          </a:p>
          <a:p>
            <a:r>
              <a:rPr lang="cs-CZ" sz="2400" b="1" i="1" dirty="0">
                <a:solidFill>
                  <a:srgbClr val="002060"/>
                </a:solidFill>
                <a:latin typeface="Arial Black" pitchFamily="34" charset="0"/>
              </a:rPr>
              <a:t>násobky čísla 2.</a:t>
            </a:r>
          </a:p>
        </p:txBody>
      </p:sp>
      <p:pic>
        <p:nvPicPr>
          <p:cNvPr id="2050" name="Picture 2" descr="C:\Users\Miky\AppData\Local\Microsoft\Windows\Temporary Internet Files\Content.IE5\HOIZIA52\MC9002320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445224"/>
            <a:ext cx="1656184" cy="1183168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6EBQNJUX\MC9002327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5011093"/>
            <a:ext cx="1810693" cy="1846907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6H95S575\MC900072829[1]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6021288"/>
            <a:ext cx="142875" cy="142875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6EBQNJUX\MC900072718[1]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5949280"/>
            <a:ext cx="287462" cy="2874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 autoUpdateAnimBg="0"/>
      <p:bldP spid="7172" grpId="0" animBg="1" autoUpdateAnimBg="0"/>
      <p:bldP spid="7173" grpId="0" animBg="1" autoUpdateAnimBg="0"/>
      <p:bldP spid="7174" grpId="0" animBg="1"/>
      <p:bldP spid="7175" grpId="0" animBg="1"/>
      <p:bldP spid="7176" grpId="0" animBg="1"/>
      <p:bldP spid="7177" grpId="0" animBg="1"/>
      <p:bldP spid="7178" grpId="0" animBg="1"/>
      <p:bldP spid="7179" grpId="0" animBg="1"/>
      <p:bldP spid="7180" grpId="0" animBg="1"/>
      <p:bldP spid="7181" grpId="0" animBg="1"/>
      <p:bldP spid="7182" grpId="0" animBg="1"/>
      <p:bldP spid="7183" grpId="0" animBg="1"/>
      <p:bldP spid="7184" grpId="0" animBg="1"/>
      <p:bldP spid="7186" grpId="0" animBg="1" autoUpdateAnimBg="0"/>
      <p:bldP spid="7187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7620000" cy="1143000"/>
          </a:xfrm>
          <a:solidFill>
            <a:schemeClr val="accent6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2800" b="1" i="1" dirty="0" smtClean="0">
                <a:latin typeface="Arial Black" pitchFamily="34" charset="0"/>
              </a:rPr>
              <a:t>Můžeme dělit číslem 2 čísla,</a:t>
            </a:r>
            <a:br>
              <a:rPr lang="cs-CZ" sz="2800" b="1" i="1" dirty="0" smtClean="0">
                <a:latin typeface="Arial Black" pitchFamily="34" charset="0"/>
              </a:rPr>
            </a:br>
            <a:r>
              <a:rPr lang="cs-CZ" sz="2800" b="1" i="1" dirty="0" smtClean="0">
                <a:latin typeface="Arial Black" pitchFamily="34" charset="0"/>
              </a:rPr>
              <a:t>která nejsou násobky čísla 2?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2708275" y="1828800"/>
            <a:ext cx="329930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008000"/>
                </a:solidFill>
              </a:rPr>
              <a:t> </a:t>
            </a:r>
            <a:r>
              <a:rPr lang="cs-CZ" sz="4800" b="1" i="1" dirty="0" smtClean="0">
                <a:solidFill>
                  <a:srgbClr val="FF0000"/>
                </a:solidFill>
                <a:latin typeface="Arial Black" pitchFamily="34" charset="0"/>
              </a:rPr>
              <a:t>Můžeme</a:t>
            </a:r>
            <a:r>
              <a:rPr lang="cs-CZ" sz="4800" b="1" i="1" dirty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1214438" y="2928938"/>
            <a:ext cx="6738576" cy="10156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  <a:latin typeface="Arial Black" pitchFamily="34" charset="0"/>
              </a:rPr>
              <a:t>Když číslem 2 vydělíme číslo, které není jeho</a:t>
            </a:r>
          </a:p>
          <a:p>
            <a:r>
              <a:rPr lang="cs-CZ" sz="2000" b="1" i="1" dirty="0">
                <a:solidFill>
                  <a:srgbClr val="FF0000"/>
                </a:solidFill>
                <a:latin typeface="Arial Black" pitchFamily="34" charset="0"/>
              </a:rPr>
              <a:t>násobkem, dostaneme neúplný podíl a zbytek. </a:t>
            </a:r>
            <a:br>
              <a:rPr lang="cs-CZ" sz="2000" b="1" i="1" dirty="0">
                <a:solidFill>
                  <a:srgbClr val="FF0000"/>
                </a:solidFill>
                <a:latin typeface="Arial Black" pitchFamily="34" charset="0"/>
              </a:rPr>
            </a:br>
            <a:r>
              <a:rPr lang="cs-CZ" sz="2000" b="1" i="1" dirty="0">
                <a:solidFill>
                  <a:srgbClr val="FF0000"/>
                </a:solidFill>
                <a:latin typeface="Arial Black" pitchFamily="34" charset="0"/>
              </a:rPr>
              <a:t>Platí: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1250950" y="4210050"/>
            <a:ext cx="375309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i="1" dirty="0">
                <a:solidFill>
                  <a:srgbClr val="FF0000"/>
                </a:solidFill>
                <a:latin typeface="Arial Black" pitchFamily="34" charset="0"/>
              </a:rPr>
              <a:t>3 : 2 = </a:t>
            </a:r>
            <a:r>
              <a:rPr lang="cs-CZ" sz="4000" b="1" i="1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r>
              <a:rPr lang="cs-CZ" sz="5000" b="1" i="1" dirty="0" smtClean="0">
                <a:solidFill>
                  <a:srgbClr val="008000"/>
                </a:solidFill>
              </a:rPr>
              <a:t> </a:t>
            </a:r>
          </a:p>
          <a:p>
            <a:r>
              <a:rPr lang="cs-CZ" sz="4000" b="1" i="1" dirty="0" smtClean="0">
                <a:solidFill>
                  <a:srgbClr val="008000"/>
                </a:solidFill>
                <a:latin typeface="Arial Black" pitchFamily="34" charset="0"/>
              </a:rPr>
              <a:t>zbytek 1</a:t>
            </a:r>
            <a:endParaRPr lang="cs-CZ" sz="5000" b="1" i="1" dirty="0">
              <a:solidFill>
                <a:srgbClr val="008000"/>
              </a:solidFill>
            </a:endParaRPr>
          </a:p>
        </p:txBody>
      </p:sp>
      <p:sp>
        <p:nvSpPr>
          <p:cNvPr id="8203" name="Oval 11"/>
          <p:cNvSpPr>
            <a:spLocks noChangeArrowheads="1"/>
          </p:cNvSpPr>
          <p:nvPr/>
        </p:nvSpPr>
        <p:spPr bwMode="auto">
          <a:xfrm>
            <a:off x="6300192" y="5085184"/>
            <a:ext cx="2592288" cy="1368152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 descr="C:\Users\Miky\AppData\Local\Microsoft\Windows\Temporary Internet Files\Content.IE5\VPMT5HRT\MP900448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516216" y="5373216"/>
            <a:ext cx="702764" cy="692696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VPMT5HRT\MP90044855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5229200"/>
            <a:ext cx="848873" cy="836712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VPMT5HRT\MP90044855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149080"/>
            <a:ext cx="1246592" cy="1228733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6EBQNJUX\MC9001497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908720"/>
            <a:ext cx="1789054" cy="136815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 autoUpdateAnimBg="0"/>
      <p:bldP spid="8197" grpId="0" autoUpdateAnimBg="0"/>
      <p:bldP spid="8198" grpId="0" animBg="1" autoUpdateAnimBg="0"/>
      <p:bldP spid="8199" grpId="0" autoUpdateAnimBg="0"/>
      <p:bldP spid="820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81000"/>
            <a:ext cx="7620000" cy="1143000"/>
          </a:xfrm>
        </p:spPr>
        <p:txBody>
          <a:bodyPr/>
          <a:lstStyle/>
          <a:p>
            <a:pPr eaLnBrk="1" hangingPunct="1"/>
            <a:endParaRPr lang="cs-CZ" sz="3600" b="1" i="1" dirty="0" smtClean="0">
              <a:solidFill>
                <a:srgbClr val="002060"/>
              </a:solidFill>
            </a:endParaRPr>
          </a:p>
        </p:txBody>
      </p:sp>
      <p:sp>
        <p:nvSpPr>
          <p:cNvPr id="9305" name="Text Box 89"/>
          <p:cNvSpPr txBox="1">
            <a:spLocks noChangeArrowheads="1"/>
          </p:cNvSpPr>
          <p:nvPr/>
        </p:nvSpPr>
        <p:spPr bwMode="auto">
          <a:xfrm>
            <a:off x="4800600" y="1600200"/>
            <a:ext cx="387585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1 : 2 = </a:t>
            </a:r>
          </a:p>
        </p:txBody>
      </p:sp>
      <p:sp>
        <p:nvSpPr>
          <p:cNvPr id="9306" name="Text Box 90"/>
          <p:cNvSpPr txBox="1">
            <a:spLocks noChangeArrowheads="1"/>
          </p:cNvSpPr>
          <p:nvPr/>
        </p:nvSpPr>
        <p:spPr bwMode="auto">
          <a:xfrm>
            <a:off x="6300192" y="1600200"/>
            <a:ext cx="57606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0</a:t>
            </a:r>
          </a:p>
        </p:txBody>
      </p:sp>
      <p:sp>
        <p:nvSpPr>
          <p:cNvPr id="9307" name="Text Box 91"/>
          <p:cNvSpPr txBox="1">
            <a:spLocks noChangeArrowheads="1"/>
          </p:cNvSpPr>
          <p:nvPr/>
        </p:nvSpPr>
        <p:spPr bwMode="auto">
          <a:xfrm>
            <a:off x="6934200" y="1600200"/>
            <a:ext cx="1723549" cy="646331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(</a:t>
            </a:r>
            <a:r>
              <a:rPr lang="cs-CZ" sz="3600" b="1" i="1" dirty="0" err="1">
                <a:latin typeface="Arial Black" pitchFamily="34" charset="0"/>
              </a:rPr>
              <a:t>zb</a:t>
            </a:r>
            <a:r>
              <a:rPr lang="cs-CZ" sz="3600" b="1" i="1" dirty="0">
                <a:latin typeface="Arial Black" pitchFamily="34" charset="0"/>
              </a:rPr>
              <a:t>. 1)</a:t>
            </a:r>
          </a:p>
        </p:txBody>
      </p:sp>
      <p:sp>
        <p:nvSpPr>
          <p:cNvPr id="9311" name="Text Box 95"/>
          <p:cNvSpPr txBox="1">
            <a:spLocks noChangeArrowheads="1"/>
          </p:cNvSpPr>
          <p:nvPr/>
        </p:nvSpPr>
        <p:spPr bwMode="auto">
          <a:xfrm>
            <a:off x="4499992" y="3284985"/>
            <a:ext cx="194475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3 : 2 =</a:t>
            </a:r>
          </a:p>
        </p:txBody>
      </p:sp>
      <p:sp>
        <p:nvSpPr>
          <p:cNvPr id="9314" name="AutoShape 98"/>
          <p:cNvSpPr>
            <a:spLocks noChangeArrowheads="1"/>
          </p:cNvSpPr>
          <p:nvPr/>
        </p:nvSpPr>
        <p:spPr bwMode="auto">
          <a:xfrm>
            <a:off x="755576" y="3933056"/>
            <a:ext cx="1424136" cy="406152"/>
          </a:xfrm>
          <a:prstGeom prst="curvedUpArrow">
            <a:avLst>
              <a:gd name="adj1" fmla="val 96000"/>
              <a:gd name="adj2" fmla="val 192000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15" name="Text Box 99"/>
          <p:cNvSpPr txBox="1">
            <a:spLocks noChangeArrowheads="1"/>
          </p:cNvSpPr>
          <p:nvPr/>
        </p:nvSpPr>
        <p:spPr bwMode="auto">
          <a:xfrm>
            <a:off x="6156176" y="3212976"/>
            <a:ext cx="86616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1</a:t>
            </a:r>
            <a:r>
              <a:rPr lang="cs-CZ" dirty="0"/>
              <a:t> </a:t>
            </a:r>
          </a:p>
        </p:txBody>
      </p:sp>
      <p:sp>
        <p:nvSpPr>
          <p:cNvPr id="9316" name="Rectangle 100"/>
          <p:cNvSpPr>
            <a:spLocks noChangeArrowheads="1"/>
          </p:cNvSpPr>
          <p:nvPr/>
        </p:nvSpPr>
        <p:spPr bwMode="auto">
          <a:xfrm>
            <a:off x="6876256" y="3212975"/>
            <a:ext cx="1781493" cy="646331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(</a:t>
            </a:r>
            <a:r>
              <a:rPr lang="cs-CZ" sz="3600" b="1" i="1" dirty="0" err="1">
                <a:latin typeface="Arial Black" pitchFamily="34" charset="0"/>
              </a:rPr>
              <a:t>zb</a:t>
            </a:r>
            <a:r>
              <a:rPr lang="cs-CZ" sz="3600" b="1" i="1" dirty="0">
                <a:latin typeface="Arial Black" pitchFamily="34" charset="0"/>
              </a:rPr>
              <a:t>. 1)</a:t>
            </a:r>
          </a:p>
        </p:txBody>
      </p:sp>
      <p:sp>
        <p:nvSpPr>
          <p:cNvPr id="9322" name="AutoShape 106"/>
          <p:cNvSpPr>
            <a:spLocks noChangeArrowheads="1"/>
          </p:cNvSpPr>
          <p:nvPr/>
        </p:nvSpPr>
        <p:spPr bwMode="auto">
          <a:xfrm>
            <a:off x="1043608" y="5589240"/>
            <a:ext cx="1344960" cy="477416"/>
          </a:xfrm>
          <a:prstGeom prst="curvedUpArrow">
            <a:avLst>
              <a:gd name="adj1" fmla="val 95000"/>
              <a:gd name="adj2" fmla="val 190000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23" name="AutoShape 107"/>
          <p:cNvSpPr>
            <a:spLocks noChangeArrowheads="1"/>
          </p:cNvSpPr>
          <p:nvPr/>
        </p:nvSpPr>
        <p:spPr bwMode="auto">
          <a:xfrm>
            <a:off x="2771800" y="5445224"/>
            <a:ext cx="1405136" cy="693440"/>
          </a:xfrm>
          <a:prstGeom prst="curvedUpArrow">
            <a:avLst>
              <a:gd name="adj1" fmla="val 90000"/>
              <a:gd name="adj2" fmla="val 101316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24" name="Text Box 108"/>
          <p:cNvSpPr txBox="1">
            <a:spLocks noChangeArrowheads="1"/>
          </p:cNvSpPr>
          <p:nvPr/>
        </p:nvSpPr>
        <p:spPr bwMode="auto">
          <a:xfrm>
            <a:off x="4788024" y="5683686"/>
            <a:ext cx="187252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5 : 2 =</a:t>
            </a:r>
            <a:r>
              <a:rPr lang="cs-CZ" sz="3600" dirty="0">
                <a:latin typeface="Arial Black" pitchFamily="34" charset="0"/>
              </a:rPr>
              <a:t> </a:t>
            </a:r>
          </a:p>
        </p:txBody>
      </p:sp>
      <p:sp>
        <p:nvSpPr>
          <p:cNvPr id="9325" name="Text Box 109"/>
          <p:cNvSpPr txBox="1">
            <a:spLocks noChangeArrowheads="1"/>
          </p:cNvSpPr>
          <p:nvPr/>
        </p:nvSpPr>
        <p:spPr bwMode="auto">
          <a:xfrm>
            <a:off x="6516216" y="5683686"/>
            <a:ext cx="55959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2</a:t>
            </a:r>
          </a:p>
        </p:txBody>
      </p:sp>
      <p:sp>
        <p:nvSpPr>
          <p:cNvPr id="9326" name="Rectangle 110"/>
          <p:cNvSpPr>
            <a:spLocks noChangeArrowheads="1"/>
          </p:cNvSpPr>
          <p:nvPr/>
        </p:nvSpPr>
        <p:spPr bwMode="auto">
          <a:xfrm>
            <a:off x="7164288" y="5650349"/>
            <a:ext cx="1801912" cy="646331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(</a:t>
            </a:r>
            <a:r>
              <a:rPr lang="cs-CZ" sz="3600" b="1" i="1" dirty="0" err="1">
                <a:latin typeface="Arial Black" pitchFamily="34" charset="0"/>
              </a:rPr>
              <a:t>zb</a:t>
            </a:r>
            <a:r>
              <a:rPr lang="cs-CZ" sz="3600" b="1" i="1" dirty="0">
                <a:latin typeface="Arial Black" pitchFamily="34" charset="0"/>
              </a:rPr>
              <a:t>. 1)</a:t>
            </a:r>
          </a:p>
        </p:txBody>
      </p:sp>
      <p:pic>
        <p:nvPicPr>
          <p:cNvPr id="4098" name="Picture 2" descr="C:\Users\Miky\AppData\Local\Microsoft\Windows\Temporary Internet Files\Content.IE5\VPMT5HRT\MC900397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76672"/>
            <a:ext cx="4392488" cy="1008112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HOIZIA52\MM910001151[2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340768"/>
            <a:ext cx="1114425" cy="1362075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6EBQNJUX\MC900371096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7693302">
            <a:off x="486666" y="2491105"/>
            <a:ext cx="1914754" cy="1264615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HOIZIA52\MC9003841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2846557" y="2850187"/>
            <a:ext cx="957377" cy="1826971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HOIZIA52\MC90043911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4581128"/>
            <a:ext cx="977882" cy="991896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HOIZIA52\MC900439117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5013176"/>
            <a:ext cx="778136" cy="789287"/>
          </a:xfrm>
          <a:prstGeom prst="rect">
            <a:avLst/>
          </a:prstGeom>
          <a:noFill/>
        </p:spPr>
      </p:pic>
      <p:pic>
        <p:nvPicPr>
          <p:cNvPr id="4104" name="Picture 8" descr="C:\Users\Miky\AppData\Local\Microsoft\Windows\Temporary Internet Files\Content.IE5\HOIZIA52\MC90043911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3491880" y="4797152"/>
            <a:ext cx="636154" cy="645271"/>
          </a:xfrm>
          <a:prstGeom prst="rect">
            <a:avLst/>
          </a:prstGeom>
          <a:noFill/>
        </p:spPr>
      </p:pic>
      <p:pic>
        <p:nvPicPr>
          <p:cNvPr id="4105" name="Picture 9" descr="C:\Users\Miky\AppData\Local\Microsoft\Windows\Temporary Internet Files\Content.IE5\HOIZIA52\MC90043911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71800" y="4797152"/>
            <a:ext cx="687815" cy="697672"/>
          </a:xfrm>
          <a:prstGeom prst="rect">
            <a:avLst/>
          </a:prstGeom>
          <a:noFill/>
        </p:spPr>
      </p:pic>
      <p:pic>
        <p:nvPicPr>
          <p:cNvPr id="4106" name="Picture 10" descr="C:\Users\Miky\AppData\Local\Microsoft\Windows\Temporary Internet Files\Content.IE5\HOIZIA52\MC90043911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39952" y="4869160"/>
            <a:ext cx="636154" cy="645271"/>
          </a:xfrm>
          <a:prstGeom prst="rect">
            <a:avLst/>
          </a:prstGeom>
          <a:noFill/>
        </p:spPr>
      </p:pic>
      <p:sp>
        <p:nvSpPr>
          <p:cNvPr id="48" name="Obdélník 47"/>
          <p:cNvSpPr/>
          <p:nvPr/>
        </p:nvSpPr>
        <p:spPr>
          <a:xfrm>
            <a:off x="7375904" y="3221722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pic>
        <p:nvPicPr>
          <p:cNvPr id="4107" name="Picture 11" descr="C:\Users\Miky\AppData\Local\Microsoft\Windows\Temporary Internet Files\Content.IE5\6H95S575\MC90033105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332656"/>
            <a:ext cx="1816729" cy="1291628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4" grpId="0" animBg="1"/>
      <p:bldP spid="9322" grpId="0" animBg="1"/>
      <p:bldP spid="93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857250" y="357188"/>
            <a:ext cx="76200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3600" b="1" i="1" dirty="0" smtClean="0">
                <a:solidFill>
                  <a:srgbClr val="FF0000"/>
                </a:solidFill>
                <a:latin typeface="Arial Black" pitchFamily="34" charset="0"/>
              </a:rPr>
              <a:t>Příklady</a:t>
            </a:r>
            <a:endParaRPr lang="cs-CZ" sz="3600" dirty="0" smtClean="0">
              <a:solidFill>
                <a:srgbClr val="002060"/>
              </a:solidFill>
            </a:endParaRPr>
          </a:p>
        </p:txBody>
      </p:sp>
      <p:sp>
        <p:nvSpPr>
          <p:cNvPr id="8195" name="AutoShape 5"/>
          <p:cNvSpPr>
            <a:spLocks noChangeArrowheads="1"/>
          </p:cNvSpPr>
          <p:nvPr/>
        </p:nvSpPr>
        <p:spPr bwMode="auto">
          <a:xfrm>
            <a:off x="1143000" y="1905000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6" name="AutoShape 6"/>
          <p:cNvSpPr>
            <a:spLocks noChangeArrowheads="1"/>
          </p:cNvSpPr>
          <p:nvPr/>
        </p:nvSpPr>
        <p:spPr bwMode="auto">
          <a:xfrm>
            <a:off x="1465660" y="1941731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AutoShape 7"/>
          <p:cNvSpPr>
            <a:spLocks noChangeArrowheads="1"/>
          </p:cNvSpPr>
          <p:nvPr/>
        </p:nvSpPr>
        <p:spPr bwMode="auto">
          <a:xfrm>
            <a:off x="2003140" y="1921996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AutoShape 8"/>
          <p:cNvSpPr>
            <a:spLocks noChangeArrowheads="1"/>
          </p:cNvSpPr>
          <p:nvPr/>
        </p:nvSpPr>
        <p:spPr bwMode="auto">
          <a:xfrm>
            <a:off x="2317180" y="1921996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9" name="AutoShape 9"/>
          <p:cNvSpPr>
            <a:spLocks noChangeArrowheads="1"/>
          </p:cNvSpPr>
          <p:nvPr/>
        </p:nvSpPr>
        <p:spPr bwMode="auto">
          <a:xfrm>
            <a:off x="2819400" y="1905000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AutoShape 10"/>
          <p:cNvSpPr>
            <a:spLocks noChangeArrowheads="1"/>
          </p:cNvSpPr>
          <p:nvPr/>
        </p:nvSpPr>
        <p:spPr bwMode="auto">
          <a:xfrm>
            <a:off x="3124200" y="1905000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AutoShape 11"/>
          <p:cNvSpPr>
            <a:spLocks noChangeArrowheads="1"/>
          </p:cNvSpPr>
          <p:nvPr/>
        </p:nvSpPr>
        <p:spPr bwMode="auto">
          <a:xfrm>
            <a:off x="3606800" y="1921996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AutoShape 12"/>
          <p:cNvSpPr>
            <a:spLocks noChangeArrowheads="1"/>
          </p:cNvSpPr>
          <p:nvPr/>
        </p:nvSpPr>
        <p:spPr bwMode="auto">
          <a:xfrm>
            <a:off x="3911352" y="1905000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3" name="AutoShape 13"/>
          <p:cNvSpPr>
            <a:spLocks noChangeArrowheads="1"/>
          </p:cNvSpPr>
          <p:nvPr/>
        </p:nvSpPr>
        <p:spPr bwMode="auto">
          <a:xfrm>
            <a:off x="4419600" y="1905000"/>
            <a:ext cx="228600" cy="762000"/>
          </a:xfrm>
          <a:prstGeom prst="plus">
            <a:avLst>
              <a:gd name="adj" fmla="val 25000"/>
            </a:avLst>
          </a:prstGeom>
          <a:solidFill>
            <a:srgbClr val="FF0000"/>
          </a:solidFill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57" name="AutoShape 17"/>
          <p:cNvSpPr>
            <a:spLocks noChangeArrowheads="1"/>
          </p:cNvSpPr>
          <p:nvPr/>
        </p:nvSpPr>
        <p:spPr bwMode="auto">
          <a:xfrm>
            <a:off x="1081341" y="2667000"/>
            <a:ext cx="671259" cy="457200"/>
          </a:xfrm>
          <a:prstGeom prst="curvedUpArrow">
            <a:avLst>
              <a:gd name="adj1" fmla="val 36667"/>
              <a:gd name="adj2" fmla="val 73333"/>
              <a:gd name="adj3" fmla="val 33333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60" name="Text Box 20"/>
          <p:cNvSpPr txBox="1">
            <a:spLocks noChangeArrowheads="1"/>
          </p:cNvSpPr>
          <p:nvPr/>
        </p:nvSpPr>
        <p:spPr bwMode="auto">
          <a:xfrm>
            <a:off x="4953000" y="2057400"/>
            <a:ext cx="172034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9 : 2 =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6588224" y="2057400"/>
            <a:ext cx="60632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4</a:t>
            </a:r>
          </a:p>
        </p:txBody>
      </p:sp>
      <p:sp>
        <p:nvSpPr>
          <p:cNvPr id="10262" name="Rectangle 22"/>
          <p:cNvSpPr>
            <a:spLocks noChangeArrowheads="1"/>
          </p:cNvSpPr>
          <p:nvPr/>
        </p:nvSpPr>
        <p:spPr bwMode="auto">
          <a:xfrm>
            <a:off x="7092281" y="2204865"/>
            <a:ext cx="2051719" cy="83099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b="1" i="1" dirty="0"/>
              <a:t> </a:t>
            </a:r>
            <a:r>
              <a:rPr lang="cs-CZ" sz="3600" b="1" i="1" dirty="0">
                <a:latin typeface="Arial Black" pitchFamily="34" charset="0"/>
              </a:rPr>
              <a:t>(</a:t>
            </a:r>
            <a:r>
              <a:rPr lang="cs-CZ" sz="3600" b="1" i="1" dirty="0" err="1">
                <a:latin typeface="Arial Black" pitchFamily="34" charset="0"/>
              </a:rPr>
              <a:t>zb</a:t>
            </a:r>
            <a:r>
              <a:rPr lang="cs-CZ" sz="3600" b="1" i="1" dirty="0">
                <a:latin typeface="Arial Black" pitchFamily="34" charset="0"/>
              </a:rPr>
              <a:t>. 1)</a:t>
            </a:r>
          </a:p>
        </p:txBody>
      </p:sp>
      <p:sp>
        <p:nvSpPr>
          <p:cNvPr id="10273" name="AutoShape 33"/>
          <p:cNvSpPr>
            <a:spLocks noChangeArrowheads="1"/>
          </p:cNvSpPr>
          <p:nvPr/>
        </p:nvSpPr>
        <p:spPr bwMode="auto">
          <a:xfrm>
            <a:off x="990600" y="4114800"/>
            <a:ext cx="762000" cy="457200"/>
          </a:xfrm>
          <a:prstGeom prst="curvedUpArrow">
            <a:avLst>
              <a:gd name="adj1" fmla="val 33333"/>
              <a:gd name="adj2" fmla="val 66667"/>
              <a:gd name="adj3" fmla="val 33333"/>
            </a:avLst>
          </a:prstGeom>
          <a:solidFill>
            <a:srgbClr val="00FF00"/>
          </a:solidFill>
          <a:ln w="9525">
            <a:solidFill>
              <a:srgbClr val="00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74" name="AutoShape 34"/>
          <p:cNvSpPr>
            <a:spLocks noChangeArrowheads="1"/>
          </p:cNvSpPr>
          <p:nvPr/>
        </p:nvSpPr>
        <p:spPr bwMode="auto">
          <a:xfrm>
            <a:off x="1752600" y="4114800"/>
            <a:ext cx="685800" cy="457200"/>
          </a:xfrm>
          <a:prstGeom prst="curvedUpArrow">
            <a:avLst>
              <a:gd name="adj1" fmla="val 29889"/>
              <a:gd name="adj2" fmla="val 60000"/>
              <a:gd name="adj3" fmla="val 33333"/>
            </a:avLst>
          </a:prstGeom>
          <a:solidFill>
            <a:srgbClr val="00FF00"/>
          </a:solidFill>
          <a:ln w="9525">
            <a:solidFill>
              <a:srgbClr val="00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75" name="AutoShape 35"/>
          <p:cNvSpPr>
            <a:spLocks noChangeArrowheads="1"/>
          </p:cNvSpPr>
          <p:nvPr/>
        </p:nvSpPr>
        <p:spPr bwMode="auto">
          <a:xfrm>
            <a:off x="2438400" y="4114800"/>
            <a:ext cx="685800" cy="457200"/>
          </a:xfrm>
          <a:prstGeom prst="curvedUpArrow">
            <a:avLst>
              <a:gd name="adj1" fmla="val 30000"/>
              <a:gd name="adj2" fmla="val 60000"/>
              <a:gd name="adj3" fmla="val 33333"/>
            </a:avLst>
          </a:prstGeom>
          <a:solidFill>
            <a:srgbClr val="00FF00"/>
          </a:solidFill>
          <a:ln w="9525">
            <a:solidFill>
              <a:srgbClr val="00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76" name="AutoShape 36"/>
          <p:cNvSpPr>
            <a:spLocks noChangeArrowheads="1"/>
          </p:cNvSpPr>
          <p:nvPr/>
        </p:nvSpPr>
        <p:spPr bwMode="auto">
          <a:xfrm>
            <a:off x="3124200" y="4114800"/>
            <a:ext cx="685800" cy="457200"/>
          </a:xfrm>
          <a:prstGeom prst="curvedUpArrow">
            <a:avLst>
              <a:gd name="adj1" fmla="val 30000"/>
              <a:gd name="adj2" fmla="val 60000"/>
              <a:gd name="adj3" fmla="val 33333"/>
            </a:avLst>
          </a:prstGeom>
          <a:solidFill>
            <a:srgbClr val="00FF00"/>
          </a:solidFill>
          <a:ln w="9525">
            <a:solidFill>
              <a:srgbClr val="00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78" name="AutoShape 38"/>
          <p:cNvSpPr>
            <a:spLocks noChangeArrowheads="1"/>
          </p:cNvSpPr>
          <p:nvPr/>
        </p:nvSpPr>
        <p:spPr bwMode="auto">
          <a:xfrm>
            <a:off x="3810000" y="4114800"/>
            <a:ext cx="685800" cy="457200"/>
          </a:xfrm>
          <a:prstGeom prst="curvedUpArrow">
            <a:avLst>
              <a:gd name="adj1" fmla="val 30000"/>
              <a:gd name="adj2" fmla="val 60000"/>
              <a:gd name="adj3" fmla="val 33333"/>
            </a:avLst>
          </a:prstGeom>
          <a:solidFill>
            <a:srgbClr val="00FF00"/>
          </a:solidFill>
          <a:ln w="9525">
            <a:solidFill>
              <a:srgbClr val="00FF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80" name="Text Box 40"/>
          <p:cNvSpPr txBox="1">
            <a:spLocks noChangeArrowheads="1"/>
          </p:cNvSpPr>
          <p:nvPr/>
        </p:nvSpPr>
        <p:spPr bwMode="auto">
          <a:xfrm>
            <a:off x="4724400" y="3429000"/>
            <a:ext cx="202811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11 : 2 =</a:t>
            </a:r>
          </a:p>
        </p:txBody>
      </p:sp>
      <p:sp>
        <p:nvSpPr>
          <p:cNvPr id="10281" name="Text Box 41"/>
          <p:cNvSpPr txBox="1">
            <a:spLocks noChangeArrowheads="1"/>
          </p:cNvSpPr>
          <p:nvPr/>
        </p:nvSpPr>
        <p:spPr bwMode="auto">
          <a:xfrm>
            <a:off x="6705600" y="3429000"/>
            <a:ext cx="49244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 dirty="0">
                <a:latin typeface="Arial Black" pitchFamily="34" charset="0"/>
              </a:rPr>
              <a:t>5</a:t>
            </a:r>
          </a:p>
        </p:txBody>
      </p:sp>
      <p:sp>
        <p:nvSpPr>
          <p:cNvPr id="10282" name="Rectangle 42"/>
          <p:cNvSpPr>
            <a:spLocks noChangeArrowheads="1"/>
          </p:cNvSpPr>
          <p:nvPr/>
        </p:nvSpPr>
        <p:spPr bwMode="auto">
          <a:xfrm>
            <a:off x="7236296" y="3352801"/>
            <a:ext cx="1907704" cy="83099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b="1" i="1" dirty="0"/>
              <a:t> </a:t>
            </a:r>
            <a:r>
              <a:rPr lang="cs-CZ" sz="3600" b="1" i="1" dirty="0">
                <a:latin typeface="Arial Black" pitchFamily="34" charset="0"/>
              </a:rPr>
              <a:t>(</a:t>
            </a:r>
            <a:r>
              <a:rPr lang="cs-CZ" sz="3600" b="1" i="1" dirty="0" err="1">
                <a:latin typeface="Arial Black" pitchFamily="34" charset="0"/>
              </a:rPr>
              <a:t>zb</a:t>
            </a:r>
            <a:r>
              <a:rPr lang="cs-CZ" sz="3600" b="1" i="1" dirty="0">
                <a:latin typeface="Arial Black" pitchFamily="34" charset="0"/>
              </a:rPr>
              <a:t>. 1)</a:t>
            </a:r>
          </a:p>
        </p:txBody>
      </p:sp>
      <p:sp>
        <p:nvSpPr>
          <p:cNvPr id="63" name="Srdce 62"/>
          <p:cNvSpPr/>
          <p:nvPr/>
        </p:nvSpPr>
        <p:spPr>
          <a:xfrm>
            <a:off x="827584" y="3501008"/>
            <a:ext cx="432048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1331640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1691680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2051720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2411760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2771800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3059832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3419872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3779912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4211960" y="3501008"/>
            <a:ext cx="360040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Miky\AppData\Local\Microsoft\Windows\Temporary Internet Files\Content.IE5\6H95S575\MC90043907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5373216"/>
            <a:ext cx="2286005" cy="97841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6EBQNJUX\MC90043907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373216"/>
            <a:ext cx="2286005" cy="978410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HOIZIA52\MC90043907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5157192"/>
            <a:ext cx="2286005" cy="978410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VPMT5HRT\MC90043907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5517232"/>
            <a:ext cx="3657608" cy="982982"/>
          </a:xfrm>
          <a:prstGeom prst="rect">
            <a:avLst/>
          </a:prstGeom>
          <a:noFill/>
        </p:spPr>
      </p:pic>
      <p:pic>
        <p:nvPicPr>
          <p:cNvPr id="5126" name="Picture 6" descr="C:\Users\Miky\AppData\Local\Microsoft\Windows\Temporary Internet Files\Content.IE5\VPMT5HRT\MC9000886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260648"/>
            <a:ext cx="1666951" cy="1812341"/>
          </a:xfrm>
          <a:prstGeom prst="rect">
            <a:avLst/>
          </a:prstGeom>
          <a:noFill/>
        </p:spPr>
      </p:pic>
      <p:sp>
        <p:nvSpPr>
          <p:cNvPr id="42" name="Srdce 41"/>
          <p:cNvSpPr/>
          <p:nvPr/>
        </p:nvSpPr>
        <p:spPr>
          <a:xfrm>
            <a:off x="323528" y="3501008"/>
            <a:ext cx="432048" cy="57606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AutoShape 17"/>
          <p:cNvSpPr>
            <a:spLocks noChangeArrowheads="1"/>
          </p:cNvSpPr>
          <p:nvPr/>
        </p:nvSpPr>
        <p:spPr bwMode="auto">
          <a:xfrm>
            <a:off x="1981550" y="2683996"/>
            <a:ext cx="671259" cy="457200"/>
          </a:xfrm>
          <a:prstGeom prst="curvedUpArrow">
            <a:avLst>
              <a:gd name="adj1" fmla="val 36667"/>
              <a:gd name="adj2" fmla="val 73333"/>
              <a:gd name="adj3" fmla="val 33333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AutoShape 17"/>
          <p:cNvSpPr>
            <a:spLocks noChangeArrowheads="1"/>
          </p:cNvSpPr>
          <p:nvPr/>
        </p:nvSpPr>
        <p:spPr bwMode="auto">
          <a:xfrm>
            <a:off x="2781300" y="2695327"/>
            <a:ext cx="671259" cy="457200"/>
          </a:xfrm>
          <a:prstGeom prst="curvedUpArrow">
            <a:avLst>
              <a:gd name="adj1" fmla="val 36667"/>
              <a:gd name="adj2" fmla="val 73333"/>
              <a:gd name="adj3" fmla="val 33333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AutoShape 17"/>
          <p:cNvSpPr>
            <a:spLocks noChangeArrowheads="1"/>
          </p:cNvSpPr>
          <p:nvPr/>
        </p:nvSpPr>
        <p:spPr bwMode="auto">
          <a:xfrm>
            <a:off x="3575722" y="2683996"/>
            <a:ext cx="671259" cy="457200"/>
          </a:xfrm>
          <a:prstGeom prst="curvedUpArrow">
            <a:avLst>
              <a:gd name="adj1" fmla="val 36667"/>
              <a:gd name="adj2" fmla="val 73333"/>
              <a:gd name="adj3" fmla="val 33333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wheel spokes="3"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0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0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nimBg="1" autoUpdateAnimBg="0"/>
      <p:bldP spid="10257" grpId="0" animBg="1"/>
      <p:bldP spid="10260" grpId="0"/>
      <p:bldP spid="10261" grpId="0"/>
      <p:bldP spid="10262" grpId="0" animBg="1"/>
      <p:bldP spid="10273" grpId="0" animBg="1"/>
      <p:bldP spid="10274" grpId="0" animBg="1"/>
      <p:bldP spid="10275" grpId="0" animBg="1"/>
      <p:bldP spid="10276" grpId="0" animBg="1"/>
      <p:bldP spid="10278" grpId="0" animBg="1"/>
      <p:bldP spid="10280" grpId="0"/>
      <p:bldP spid="10281" grpId="0"/>
      <p:bldP spid="10282" grpId="0" animBg="1"/>
      <p:bldP spid="45" grpId="0" animBg="1"/>
      <p:bldP spid="46" grpId="0" animBg="1"/>
      <p:bldP spid="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31748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31749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1747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241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Dělení, které známe</vt:lpstr>
      <vt:lpstr>Násobky čísla 2</vt:lpstr>
      <vt:lpstr>Můžeme dělit číslem 2 čísla, která nejsou násobky čísla 2?</vt:lpstr>
      <vt:lpstr>Snímek 6</vt:lpstr>
      <vt:lpstr>Příklady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21</cp:revision>
  <dcterms:created xsi:type="dcterms:W3CDTF">2011-06-20T10:40:08Z</dcterms:created>
  <dcterms:modified xsi:type="dcterms:W3CDTF">2013-05-23T20:27:11Z</dcterms:modified>
</cp:coreProperties>
</file>