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5"/>
  </p:notesMasterIdLst>
  <p:sldIdLst>
    <p:sldId id="277" r:id="rId2"/>
    <p:sldId id="256" r:id="rId3"/>
    <p:sldId id="269" r:id="rId4"/>
    <p:sldId id="270" r:id="rId5"/>
    <p:sldId id="278" r:id="rId6"/>
    <p:sldId id="282" r:id="rId7"/>
    <p:sldId id="272" r:id="rId8"/>
    <p:sldId id="271" r:id="rId9"/>
    <p:sldId id="273" r:id="rId10"/>
    <p:sldId id="275" r:id="rId11"/>
    <p:sldId id="274" r:id="rId12"/>
    <p:sldId id="276" r:id="rId13"/>
    <p:sldId id="27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1BA5"/>
    <a:srgbClr val="4BE3DC"/>
    <a:srgbClr val="BD92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5F7F4-FAB9-4439-A866-4B9F5DF55C7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81BF5-D9D4-4A20-888F-B579B2D68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81BF5-D9D4-4A20-888F-B579B2D684B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531297C-6207-497A-9862-75455883301B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DAFAFB5-FB05-4AD0-A6A4-BC9A66A41C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Lond%C3%BDn&amp;ex=1#ai:MP900402161|mt:1,2|" TargetMode="External"/><Relationship Id="rId2" Type="http://schemas.openxmlformats.org/officeDocument/2006/relationships/hyperlink" Target="http://office.microsoft.com/cs-cz/images/results.aspx?qu=diskot%C3%A9ka&amp;ex=2#ai:MP900431161|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ly%C5%BEov%C3%A1n%C3%AD&amp;ex=2#ai:MP900400191|mt:2|" TargetMode="External"/><Relationship Id="rId4" Type="http://schemas.openxmlformats.org/officeDocument/2006/relationships/hyperlink" Target="http://office.microsoft.com/cs-cz/images/results.aspx?qu=Va%C5%99en%C3%AD&amp;ex=1#ai:MP900442192|mt:2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755576" y="274638"/>
            <a:ext cx="7489899" cy="1143000"/>
          </a:xfrm>
          <a:prstGeom prst="rect">
            <a:avLst/>
          </a:prstGeom>
          <a:noFill/>
          <a:ln/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95207" y="1484313"/>
            <a:ext cx="8229681" cy="518504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 školy:	Základní škola Městec Králové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Autor:	Mgr.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 Marcela Kloučková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Název:	VY_32_INOVACE_09_Aj6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Číslo projektu:	CZ.1.07/1.4.00/21.2313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Téma:	</a:t>
            </a:r>
            <a:r>
              <a:rPr lang="cs-CZ" sz="1600" noProof="0" smtClean="0">
                <a:latin typeface="Comic Sans MS" pitchFamily="66" charset="0"/>
              </a:rPr>
              <a:t>přítomné časy</a:t>
            </a:r>
            <a:endParaRPr lang="cs-CZ" sz="1600" dirty="0" smtClean="0">
              <a:latin typeface="Comic Sans MS" pitchFamily="66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>
                <a:tab pos="2332038" algn="l"/>
              </a:tabLst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</a:rPr>
              <a:t>Anotace:	</a:t>
            </a:r>
            <a:r>
              <a:rPr lang="cs-CZ" sz="1600" dirty="0" smtClean="0">
                <a:latin typeface="Comic Sans MS" pitchFamily="66" charset="0"/>
              </a:rPr>
              <a:t>Druhá část prezentace je rovněž zaměřena na výklad 	a procvičení přítomného času prostého. Vysvětluje, jak	tvořit otázky a krátké odpovědi. Zároveň představuje užití 	přítomného času prostého v anglickém jazyce. Může sloužit i 	k zopakování již probrané látky.</a:t>
            </a: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endParaRPr lang="cs-CZ" sz="1600" dirty="0" smtClean="0">
              <a:latin typeface="Comic Sans MS" pitchFamily="66" charset="0"/>
            </a:endParaRPr>
          </a:p>
          <a:p>
            <a:pPr marL="365760" lvl="0" indent="-256032">
              <a:lnSpc>
                <a:spcPct val="90000"/>
              </a:lnSpc>
              <a:spcBef>
                <a:spcPts val="400"/>
              </a:spcBef>
              <a:buClr>
                <a:schemeClr val="accent1"/>
              </a:buClr>
              <a:buSzPct val="68000"/>
              <a:tabLst>
                <a:tab pos="2332038" algn="l"/>
              </a:tabLst>
              <a:defRPr/>
            </a:pPr>
            <a:r>
              <a:rPr lang="cs-CZ" sz="1600" dirty="0" smtClean="0">
                <a:latin typeface="Comic Sans MS" pitchFamily="66" charset="0"/>
              </a:rPr>
              <a:t>Datum:	28.8. 2012	</a:t>
            </a:r>
            <a:endParaRPr lang="cs-CZ" sz="1600" dirty="0">
              <a:latin typeface="Comic Sans MS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03648" y="5589240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err="1" smtClean="0">
                <a:latin typeface="Comic Sans MS" pitchFamily="66" charset="0"/>
              </a:rPr>
              <a:t>Present</a:t>
            </a:r>
            <a:r>
              <a:rPr lang="cs-CZ" sz="4000" dirty="0" smtClean="0">
                <a:latin typeface="Comic Sans MS" pitchFamily="66" charset="0"/>
              </a:rPr>
              <a:t> </a:t>
            </a:r>
            <a:r>
              <a:rPr lang="cs-CZ" sz="4000" dirty="0" err="1" smtClean="0">
                <a:latin typeface="Comic Sans MS" pitchFamily="66" charset="0"/>
              </a:rPr>
              <a:t>Simple</a:t>
            </a:r>
            <a:r>
              <a:rPr lang="cs-CZ" sz="4000" smtClean="0">
                <a:latin typeface="Comic Sans MS" pitchFamily="66" charset="0"/>
              </a:rPr>
              <a:t> – Part 2</a:t>
            </a:r>
            <a:r>
              <a:rPr lang="cs-CZ" sz="4000" dirty="0" smtClean="0">
                <a:latin typeface="Comic Sans MS" pitchFamily="66" charset="0"/>
              </a:rPr>
              <a:t/>
            </a:r>
            <a:br>
              <a:rPr lang="cs-CZ" sz="4000" dirty="0" smtClean="0">
                <a:latin typeface="Comic Sans MS" pitchFamily="66" charset="0"/>
              </a:rPr>
            </a:br>
            <a:r>
              <a:rPr lang="cs-CZ" sz="4000" b="0" dirty="0" smtClean="0">
                <a:latin typeface="Comic Sans MS" pitchFamily="66" charset="0"/>
              </a:rPr>
              <a:t>(přítomný čas prostý)</a:t>
            </a:r>
            <a:endParaRPr lang="cs-CZ" sz="4000" b="0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72608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(tázací výraz) + do/</a:t>
            </a:r>
            <a:r>
              <a:rPr lang="cs-CZ" sz="2500" b="1" dirty="0" err="1" smtClean="0">
                <a:latin typeface="Comic Sans MS" pitchFamily="66" charset="0"/>
              </a:rPr>
              <a:t>does</a:t>
            </a:r>
            <a:r>
              <a:rPr lang="cs-CZ" sz="2500" b="1" dirty="0" smtClean="0">
                <a:latin typeface="Comic Sans MS" pitchFamily="66" charset="0"/>
              </a:rPr>
              <a:t> + podmět + infinitiv bez </a:t>
            </a:r>
          </a:p>
          <a:p>
            <a:pPr>
              <a:buNone/>
            </a:pPr>
            <a:r>
              <a:rPr lang="cs-CZ" sz="2500" b="1" dirty="0" smtClean="0">
                <a:latin typeface="Comic Sans MS" pitchFamily="66" charset="0"/>
              </a:rPr>
              <a:t>	to (…) ?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I, </a:t>
            </a:r>
            <a:r>
              <a:rPr lang="cs-CZ" sz="2500" b="1" dirty="0" err="1" smtClean="0">
                <a:latin typeface="Comic Sans MS" pitchFamily="66" charset="0"/>
              </a:rPr>
              <a:t>you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we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they</a:t>
            </a:r>
            <a:r>
              <a:rPr lang="cs-CZ" sz="2500" b="1" dirty="0" smtClean="0">
                <a:latin typeface="Comic Sans MS" pitchFamily="66" charset="0"/>
              </a:rPr>
              <a:t> - </a:t>
            </a:r>
            <a:r>
              <a:rPr lang="cs-CZ" sz="2500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he, </a:t>
            </a:r>
            <a:r>
              <a:rPr lang="cs-CZ" sz="2500" b="1" dirty="0" err="1" smtClean="0">
                <a:latin typeface="Comic Sans MS" pitchFamily="66" charset="0"/>
              </a:rPr>
              <a:t>she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it</a:t>
            </a:r>
            <a:r>
              <a:rPr lang="cs-CZ" sz="2500" b="1" dirty="0" smtClean="0">
                <a:latin typeface="Comic Sans MS" pitchFamily="66" charset="0"/>
              </a:rPr>
              <a:t> –</a:t>
            </a:r>
            <a:r>
              <a:rPr lang="cs-CZ" sz="2500" b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endParaRPr lang="cs-CZ" sz="2500" b="1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make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bed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every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day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Where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you</a:t>
            </a:r>
            <a:r>
              <a:rPr lang="cs-CZ" sz="2500" b="1" i="1" dirty="0" smtClean="0">
                <a:latin typeface="Comic Sans MS" pitchFamily="66" charset="0"/>
              </a:rPr>
              <a:t> live?</a:t>
            </a:r>
          </a:p>
          <a:p>
            <a:pPr>
              <a:buNone/>
            </a:pPr>
            <a:r>
              <a:rPr lang="cs-CZ" sz="2500" b="1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dirty="0" err="1" smtClean="0">
                <a:latin typeface="Comic Sans MS" pitchFamily="66" charset="0"/>
              </a:rPr>
              <a:t>come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from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Canada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When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b="1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cs-CZ" sz="2500" b="1" i="1" dirty="0" smtClean="0">
                <a:latin typeface="Comic Sans MS" pitchFamily="66" charset="0"/>
              </a:rPr>
              <a:t>he play </a:t>
            </a:r>
            <a:r>
              <a:rPr lang="cs-CZ" sz="2500" b="1" i="1" dirty="0" err="1" smtClean="0">
                <a:latin typeface="Comic Sans MS" pitchFamily="66" charset="0"/>
              </a:rPr>
              <a:t>football</a:t>
            </a:r>
            <a:r>
              <a:rPr lang="cs-CZ" sz="2500" b="1" i="1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(</a:t>
            </a:r>
            <a:r>
              <a:rPr lang="cs-CZ" sz="2500" b="1" i="1" dirty="0" err="1" smtClean="0">
                <a:latin typeface="Comic Sans MS" pitchFamily="66" charset="0"/>
              </a:rPr>
              <a:t>When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does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strike="sngStrike" dirty="0" err="1" smtClean="0">
                <a:latin typeface="Comic Sans MS" pitchFamily="66" charset="0"/>
              </a:rPr>
              <a:t>plays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football</a:t>
            </a:r>
            <a:r>
              <a:rPr lang="cs-CZ" sz="2500" b="1" i="1" dirty="0" smtClean="0">
                <a:latin typeface="Comic Sans MS" pitchFamily="66" charset="0"/>
              </a:rPr>
              <a:t>?)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	     </a:t>
            </a:r>
            <a:r>
              <a:rPr lang="cs-CZ" sz="2400" b="1" i="1" dirty="0" smtClean="0">
                <a:solidFill>
                  <a:srgbClr val="FF0000"/>
                </a:solidFill>
                <a:latin typeface="Comic Sans MS" pitchFamily="66" charset="0"/>
              </a:rPr>
              <a:t>play </a:t>
            </a:r>
            <a:r>
              <a:rPr lang="cs-CZ" sz="2400" b="1" i="1" dirty="0" smtClean="0">
                <a:latin typeface="Comic Sans MS" pitchFamily="66" charset="0"/>
              </a:rPr>
              <a:t>-</a:t>
            </a:r>
            <a:r>
              <a:rPr lang="cs-CZ" sz="2400" b="1" i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2400" b="1" i="1" dirty="0" smtClean="0">
                <a:latin typeface="Comic Sans MS" pitchFamily="66" charset="0"/>
              </a:rPr>
              <a:t>významové sloveso nemá </a:t>
            </a:r>
          </a:p>
          <a:p>
            <a:pPr>
              <a:buNone/>
            </a:pPr>
            <a:r>
              <a:rPr lang="cs-CZ" sz="2400" b="1" i="1" dirty="0" smtClean="0">
                <a:latin typeface="Comic Sans MS" pitchFamily="66" charset="0"/>
              </a:rPr>
              <a:t>				koncovku –s (je již ve tvaru </a:t>
            </a:r>
            <a:r>
              <a:rPr lang="cs-CZ" sz="2400" b="1" i="1" dirty="0" err="1" smtClean="0">
                <a:latin typeface="Comic Sans MS" pitchFamily="66" charset="0"/>
              </a:rPr>
              <a:t>doe</a:t>
            </a:r>
            <a:r>
              <a:rPr lang="cs-CZ" sz="2400" b="1" i="1" dirty="0" err="1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2400" b="1" i="1" dirty="0" smtClean="0">
                <a:latin typeface="Comic Sans MS" pitchFamily="66" charset="0"/>
              </a:rPr>
              <a:t>)</a:t>
            </a:r>
            <a:endParaRPr lang="cs-CZ" sz="2400" b="1" i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sz="3600" dirty="0" err="1" smtClean="0">
                <a:latin typeface="Comic Sans MS" pitchFamily="66" charset="0"/>
              </a:rPr>
              <a:t>Questions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b="0" dirty="0" smtClean="0">
                <a:latin typeface="Comic Sans MS" pitchFamily="66" charset="0"/>
              </a:rPr>
              <a:t>(otázky)</a:t>
            </a:r>
            <a:endParaRPr lang="cs-CZ" sz="36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1256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, </a:t>
            </a:r>
            <a:r>
              <a:rPr lang="cs-CZ" sz="2500" b="1" dirty="0" smtClean="0">
                <a:latin typeface="Comic Sans MS" pitchFamily="66" charset="0"/>
              </a:rPr>
              <a:t>I/</a:t>
            </a:r>
            <a:r>
              <a:rPr lang="cs-CZ" sz="2500" b="1" dirty="0" err="1" smtClean="0">
                <a:latin typeface="Comic Sans MS" pitchFamily="66" charset="0"/>
              </a:rPr>
              <a:t>you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we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they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, </a:t>
            </a:r>
            <a:r>
              <a:rPr lang="cs-CZ" sz="2500" b="1" dirty="0" smtClean="0">
                <a:latin typeface="Comic Sans MS" pitchFamily="66" charset="0"/>
              </a:rPr>
              <a:t>he/</a:t>
            </a:r>
            <a:r>
              <a:rPr lang="cs-CZ" sz="2500" b="1" dirty="0" err="1" smtClean="0">
                <a:latin typeface="Comic Sans MS" pitchFamily="66" charset="0"/>
              </a:rPr>
              <a:t>she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No,</a:t>
            </a:r>
            <a:r>
              <a:rPr lang="cs-CZ" sz="2500" b="1" dirty="0" smtClean="0">
                <a:latin typeface="Comic Sans MS" pitchFamily="66" charset="0"/>
              </a:rPr>
              <a:t> I/</a:t>
            </a:r>
            <a:r>
              <a:rPr lang="cs-CZ" sz="2500" b="1" dirty="0" err="1" smtClean="0">
                <a:latin typeface="Comic Sans MS" pitchFamily="66" charset="0"/>
              </a:rPr>
              <a:t>you</a:t>
            </a:r>
            <a:r>
              <a:rPr lang="cs-CZ" sz="2500" b="1" dirty="0" smtClean="0">
                <a:latin typeface="Comic Sans MS" pitchFamily="66" charset="0"/>
              </a:rPr>
              <a:t> /</a:t>
            </a:r>
            <a:r>
              <a:rPr lang="cs-CZ" sz="2500" b="1" dirty="0" err="1" smtClean="0">
                <a:latin typeface="Comic Sans MS" pitchFamily="66" charset="0"/>
              </a:rPr>
              <a:t>we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they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don‘</a:t>
            </a: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No,</a:t>
            </a:r>
            <a:r>
              <a:rPr lang="cs-CZ" sz="2500" b="1" dirty="0" smtClean="0">
                <a:latin typeface="Comic Sans MS" pitchFamily="66" charset="0"/>
              </a:rPr>
              <a:t> he/</a:t>
            </a:r>
            <a:r>
              <a:rPr lang="cs-CZ" sz="2500" b="1" dirty="0" err="1" smtClean="0">
                <a:latin typeface="Comic Sans MS" pitchFamily="66" charset="0"/>
              </a:rPr>
              <a:t>she</a:t>
            </a:r>
            <a:r>
              <a:rPr lang="cs-CZ" sz="2500" b="1" dirty="0" smtClean="0">
                <a:latin typeface="Comic Sans MS" pitchFamily="66" charset="0"/>
              </a:rPr>
              <a:t>/</a:t>
            </a:r>
            <a:r>
              <a:rPr lang="cs-CZ" sz="2500" b="1" dirty="0" err="1" smtClean="0">
                <a:latin typeface="Comic Sans MS" pitchFamily="66" charset="0"/>
              </a:rPr>
              <a:t>it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sz="2500" b="1" dirty="0" smtClean="0">
                <a:solidFill>
                  <a:schemeClr val="tx2"/>
                </a:solidFill>
                <a:latin typeface="Comic Sans MS" pitchFamily="66" charset="0"/>
              </a:rPr>
              <a:t>‘</a:t>
            </a:r>
            <a:r>
              <a:rPr lang="cs-CZ" sz="2500" b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cs-CZ" sz="2500" b="1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Do </a:t>
            </a:r>
            <a:r>
              <a:rPr lang="cs-CZ" sz="2500" b="1" i="1" dirty="0" err="1" smtClean="0">
                <a:latin typeface="Comic Sans MS" pitchFamily="66" charset="0"/>
              </a:rPr>
              <a:t>you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like</a:t>
            </a:r>
            <a:r>
              <a:rPr lang="cs-CZ" sz="2500" b="1" i="1" dirty="0" smtClean="0">
                <a:latin typeface="Comic Sans MS" pitchFamily="66" charset="0"/>
              </a:rPr>
              <a:t> music? 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,</a:t>
            </a:r>
            <a:r>
              <a:rPr lang="cs-CZ" sz="2500" b="1" i="1" dirty="0" smtClean="0">
                <a:latin typeface="Comic Sans MS" pitchFamily="66" charset="0"/>
              </a:rPr>
              <a:t> I 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Does</a:t>
            </a:r>
            <a:r>
              <a:rPr lang="cs-CZ" sz="2500" b="1" i="1" dirty="0" smtClean="0">
                <a:latin typeface="Comic Sans MS" pitchFamily="66" charset="0"/>
              </a:rPr>
              <a:t> he play </a:t>
            </a:r>
            <a:r>
              <a:rPr lang="cs-CZ" sz="2500" b="1" i="1" dirty="0" err="1" smtClean="0">
                <a:latin typeface="Comic Sans MS" pitchFamily="66" charset="0"/>
              </a:rPr>
              <a:t>computer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games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,</a:t>
            </a:r>
            <a:r>
              <a:rPr lang="cs-CZ" sz="2500" b="1" i="1" dirty="0" smtClean="0">
                <a:latin typeface="Comic Sans MS" pitchFamily="66" charset="0"/>
              </a:rPr>
              <a:t> he 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Do </a:t>
            </a: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get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up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early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at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weekend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No,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they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don‘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i="1" dirty="0" err="1" smtClean="0">
                <a:latin typeface="Comic Sans MS" pitchFamily="66" charset="0"/>
              </a:rPr>
              <a:t>Does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teach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English</a:t>
            </a:r>
            <a:r>
              <a:rPr lang="cs-CZ" sz="2500" b="1" i="1" dirty="0" smtClean="0">
                <a:latin typeface="Comic Sans MS" pitchFamily="66" charset="0"/>
              </a:rPr>
              <a:t>? 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No,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sz="2500" b="1" i="1" dirty="0" smtClean="0">
                <a:solidFill>
                  <a:schemeClr val="tx2"/>
                </a:solidFill>
                <a:latin typeface="Comic Sans MS" pitchFamily="66" charset="0"/>
              </a:rPr>
              <a:t>‘</a:t>
            </a:r>
            <a:r>
              <a:rPr lang="cs-CZ" sz="2500" b="1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i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buNone/>
            </a:pPr>
            <a:endParaRPr lang="cs-CZ" sz="2500" b="1" dirty="0" smtClean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/>
          </a:bodyPr>
          <a:lstStyle/>
          <a:p>
            <a:r>
              <a:rPr lang="cs-CZ" sz="3600" dirty="0" err="1" smtClean="0">
                <a:latin typeface="Comic Sans MS" pitchFamily="66" charset="0"/>
              </a:rPr>
              <a:t>Short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answers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b="0" dirty="0" smtClean="0">
                <a:latin typeface="Comic Sans MS" pitchFamily="66" charset="0"/>
              </a:rPr>
              <a:t>(krátké odpovědi)</a:t>
            </a:r>
            <a:endParaRPr lang="cs-CZ" sz="36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59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 Use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pictures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Do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go to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disco</a:t>
            </a:r>
            <a:r>
              <a:rPr lang="cs-CZ" sz="2500" dirty="0" smtClean="0">
                <a:latin typeface="Comic Sans MS" pitchFamily="66" charset="0"/>
              </a:rPr>
              <a:t>  	</a:t>
            </a:r>
            <a:r>
              <a:rPr lang="cs-CZ" sz="2500" dirty="0" err="1" smtClean="0"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live in </a:t>
            </a:r>
            <a:r>
              <a:rPr lang="cs-CZ" sz="2500" dirty="0" err="1" smtClean="0">
                <a:latin typeface="Comic Sans MS" pitchFamily="66" charset="0"/>
              </a:rPr>
              <a:t>Prague</a:t>
            </a:r>
            <a:r>
              <a:rPr lang="cs-CZ" sz="2500" dirty="0" smtClean="0">
                <a:latin typeface="Comic Sans MS" pitchFamily="66" charset="0"/>
              </a:rPr>
              <a:t>?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weekend</a:t>
            </a:r>
            <a:r>
              <a:rPr lang="cs-CZ" sz="2500" dirty="0" smtClean="0">
                <a:latin typeface="Comic Sans MS" pitchFamily="66" charset="0"/>
              </a:rPr>
              <a:t>?			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			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							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</p:txBody>
      </p:sp>
      <p:pic>
        <p:nvPicPr>
          <p:cNvPr id="14" name="Picture 2" descr="C:\Users\Ucitel\Desktop\diskotée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564904"/>
            <a:ext cx="3240360" cy="3745066"/>
          </a:xfrm>
          <a:prstGeom prst="rect">
            <a:avLst/>
          </a:prstGeom>
          <a:noFill/>
        </p:spPr>
      </p:pic>
      <p:pic>
        <p:nvPicPr>
          <p:cNvPr id="15" name="Picture 3" descr="C:\Users\Ucitel\Desktop\Londý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36912"/>
            <a:ext cx="4464496" cy="3571597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563888" y="6237312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388424" y="6237312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79512" y="2060848"/>
            <a:ext cx="38164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do.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644008" y="1556792"/>
            <a:ext cx="38164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No,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572000" y="2060848"/>
            <a:ext cx="40408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lives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in London.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597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 Use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pictures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Do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cut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grass</a:t>
            </a:r>
            <a:r>
              <a:rPr lang="cs-CZ" sz="2500" dirty="0" smtClean="0">
                <a:latin typeface="Comic Sans MS" pitchFamily="66" charset="0"/>
              </a:rPr>
              <a:t> 	  	</a:t>
            </a:r>
            <a:r>
              <a:rPr lang="cs-CZ" sz="2500" dirty="0" err="1" smtClean="0"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he go </a:t>
            </a:r>
            <a:r>
              <a:rPr lang="cs-CZ" sz="2500" dirty="0" err="1" smtClean="0">
                <a:latin typeface="Comic Sans MS" pitchFamily="66" charset="0"/>
              </a:rPr>
              <a:t>sking</a:t>
            </a:r>
            <a:r>
              <a:rPr lang="cs-CZ" sz="2500" dirty="0" smtClean="0">
                <a:latin typeface="Comic Sans MS" pitchFamily="66" charset="0"/>
              </a:rPr>
              <a:t> in </a:t>
            </a:r>
            <a:r>
              <a:rPr lang="cs-CZ" sz="2500" dirty="0" err="1" smtClean="0">
                <a:latin typeface="Comic Sans MS" pitchFamily="66" charset="0"/>
              </a:rPr>
              <a:t>winter</a:t>
            </a:r>
            <a:r>
              <a:rPr lang="cs-CZ" sz="2500" dirty="0" smtClean="0">
                <a:latin typeface="Comic Sans MS" pitchFamily="66" charset="0"/>
              </a:rPr>
              <a:t>?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on </a:t>
            </a:r>
            <a:r>
              <a:rPr lang="cs-CZ" sz="2500" dirty="0" err="1" smtClean="0">
                <a:latin typeface="Comic Sans MS" pitchFamily="66" charset="0"/>
              </a:rPr>
              <a:t>Sundays</a:t>
            </a:r>
            <a:r>
              <a:rPr lang="cs-CZ" sz="2500" dirty="0" smtClean="0">
                <a:latin typeface="Comic Sans MS" pitchFamily="66" charset="0"/>
              </a:rPr>
              <a:t>?			</a:t>
            </a:r>
            <a:endParaRPr lang="cs-CZ" sz="2500" i="1" dirty="0" smtClean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i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			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					</a:t>
            </a:r>
            <a:r>
              <a:rPr lang="cs-CZ" sz="2500" dirty="0" smtClean="0">
                <a:latin typeface="Comic Sans MS" pitchFamily="66" charset="0"/>
              </a:rPr>
              <a:t>			</a:t>
            </a: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5877272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388424" y="580526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[4]</a:t>
            </a:r>
            <a:endParaRPr lang="cs-CZ" sz="1400" dirty="0">
              <a:latin typeface="Comic Sans MS" pitchFamily="66" charset="0"/>
            </a:endParaRPr>
          </a:p>
        </p:txBody>
      </p:sp>
      <p:pic>
        <p:nvPicPr>
          <p:cNvPr id="8" name="Picture 4" descr="C:\Users\Ucitel\Desktop\vařen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0968"/>
            <a:ext cx="4104455" cy="2736304"/>
          </a:xfrm>
          <a:prstGeom prst="rect">
            <a:avLst/>
          </a:prstGeom>
          <a:noFill/>
        </p:spPr>
      </p:pic>
      <p:pic>
        <p:nvPicPr>
          <p:cNvPr id="3075" name="Picture 3" descr="C:\Users\Ucitel\Desktop\Lyžován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3140968"/>
            <a:ext cx="4106149" cy="273630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0" y="2060848"/>
            <a:ext cx="39959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No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don‘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0" y="2492896"/>
            <a:ext cx="41483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cook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on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Sundays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1628800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, he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54586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gaps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form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of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verbs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Example</a:t>
            </a:r>
            <a:r>
              <a:rPr lang="cs-CZ" sz="2500" i="1" dirty="0" smtClean="0">
                <a:latin typeface="Comic Sans MS" pitchFamily="66" charset="0"/>
              </a:rPr>
              <a:t>:</a:t>
            </a:r>
          </a:p>
          <a:p>
            <a:pPr marL="624078" indent="-514350">
              <a:buNone/>
            </a:pP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  <a:r>
              <a:rPr lang="cs-CZ" sz="2500" i="1" dirty="0" smtClean="0">
                <a:latin typeface="Comic Sans MS" pitchFamily="66" charset="0"/>
              </a:rPr>
              <a:t>  </a:t>
            </a:r>
            <a:r>
              <a:rPr lang="cs-CZ" sz="2500" i="1" dirty="0" err="1" smtClean="0">
                <a:latin typeface="Comic Sans MS" pitchFamily="66" charset="0"/>
              </a:rPr>
              <a:t>you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live</a:t>
            </a:r>
            <a:r>
              <a:rPr lang="cs-CZ" sz="2500" i="1" dirty="0" smtClean="0">
                <a:latin typeface="Comic Sans MS" pitchFamily="66" charset="0"/>
              </a:rPr>
              <a:t> in a city? (live)</a:t>
            </a:r>
          </a:p>
          <a:p>
            <a:pPr marL="624078" indent="-514350">
              <a:buNone/>
            </a:pPr>
            <a:endParaRPr lang="cs-CZ" sz="2500" i="1" dirty="0" smtClean="0">
              <a:latin typeface="Comic Sans MS" pitchFamily="66" charset="0"/>
            </a:endParaRP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1. 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he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drink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water</a:t>
            </a:r>
            <a:r>
              <a:rPr lang="cs-CZ" sz="2500" dirty="0" smtClean="0">
                <a:latin typeface="Comic Sans MS" pitchFamily="66" charset="0"/>
              </a:rPr>
              <a:t>? </a:t>
            </a:r>
            <a:r>
              <a:rPr lang="cs-CZ" sz="2500" i="1" dirty="0" smtClean="0">
                <a:latin typeface="Comic Sans MS" pitchFamily="66" charset="0"/>
              </a:rPr>
              <a:t>(drink) </a:t>
            </a:r>
            <a:r>
              <a:rPr lang="cs-CZ" sz="2500" dirty="0" err="1" smtClean="0">
                <a:latin typeface="Comic Sans MS" pitchFamily="66" charset="0"/>
              </a:rPr>
              <a:t>Yes</a:t>
            </a:r>
            <a:r>
              <a:rPr lang="cs-CZ" sz="2500" dirty="0" smtClean="0">
                <a:latin typeface="Comic Sans MS" pitchFamily="66" charset="0"/>
              </a:rPr>
              <a:t>, he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When</a:t>
            </a:r>
            <a:r>
              <a:rPr lang="cs-CZ" sz="2500" dirty="0" smtClean="0">
                <a:latin typeface="Comic Sans MS" pitchFamily="66" charset="0"/>
              </a:rPr>
              <a:t>  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  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  <a:r>
              <a:rPr lang="cs-CZ" sz="2500" dirty="0" smtClean="0">
                <a:latin typeface="Comic Sans MS" pitchFamily="66" charset="0"/>
              </a:rPr>
              <a:t>   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homework</a:t>
            </a:r>
            <a:r>
              <a:rPr lang="cs-CZ" sz="2500" dirty="0" smtClean="0">
                <a:latin typeface="Comic Sans MS" pitchFamily="66" charset="0"/>
              </a:rPr>
              <a:t>? </a:t>
            </a:r>
            <a:r>
              <a:rPr lang="cs-CZ" sz="2500" i="1" dirty="0" smtClean="0">
                <a:latin typeface="Comic Sans MS" pitchFamily="66" charset="0"/>
              </a:rPr>
              <a:t>(do)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set</a:t>
            </a:r>
            <a:r>
              <a:rPr lang="cs-CZ" sz="2500" dirty="0" smtClean="0">
                <a:latin typeface="Comic Sans MS" pitchFamily="66" charset="0"/>
              </a:rPr>
              <a:t> 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table </a:t>
            </a:r>
            <a:r>
              <a:rPr lang="cs-CZ" sz="2500" dirty="0" err="1" smtClean="0">
                <a:latin typeface="Comic Sans MS" pitchFamily="66" charset="0"/>
              </a:rPr>
              <a:t>every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day</a:t>
            </a:r>
            <a:r>
              <a:rPr lang="cs-CZ" sz="2500" dirty="0" smtClean="0">
                <a:latin typeface="Comic Sans MS" pitchFamily="66" charset="0"/>
              </a:rPr>
              <a:t>? </a:t>
            </a:r>
            <a:r>
              <a:rPr lang="cs-CZ" sz="2500" i="1" dirty="0" smtClean="0">
                <a:latin typeface="Comic Sans MS" pitchFamily="66" charset="0"/>
              </a:rPr>
              <a:t>(set) </a:t>
            </a:r>
          </a:p>
          <a:p>
            <a:pPr marL="624078" indent="-514350">
              <a:buNone/>
            </a:pPr>
            <a:r>
              <a:rPr lang="cs-CZ" sz="2500" i="1" dirty="0" smtClean="0">
                <a:latin typeface="Comic Sans MS" pitchFamily="66" charset="0"/>
              </a:rPr>
              <a:t>	</a:t>
            </a:r>
            <a:r>
              <a:rPr lang="cs-CZ" sz="2500" dirty="0" smtClean="0">
                <a:latin typeface="Comic Sans MS" pitchFamily="66" charset="0"/>
              </a:rPr>
              <a:t>No,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doesn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‘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i="1" dirty="0" smtClean="0"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4. 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</a:t>
            </a:r>
            <a:r>
              <a:rPr lang="cs-CZ" sz="2500" dirty="0" smtClean="0">
                <a:latin typeface="Comic Sans MS" pitchFamily="66" charset="0"/>
              </a:rPr>
              <a:t> 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have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birthday</a:t>
            </a:r>
            <a:r>
              <a:rPr lang="cs-CZ" sz="2500" dirty="0" smtClean="0">
                <a:latin typeface="Comic Sans MS" pitchFamily="66" charset="0"/>
              </a:rPr>
              <a:t> party </a:t>
            </a:r>
            <a:r>
              <a:rPr lang="cs-CZ" sz="2500" dirty="0" err="1" smtClean="0">
                <a:latin typeface="Comic Sans MS" pitchFamily="66" charset="0"/>
              </a:rPr>
              <a:t>every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year</a:t>
            </a:r>
            <a:r>
              <a:rPr lang="cs-CZ" sz="2500" dirty="0" smtClean="0">
                <a:latin typeface="Comic Sans MS" pitchFamily="66" charset="0"/>
              </a:rPr>
              <a:t>?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have</a:t>
            </a:r>
            <a:r>
              <a:rPr lang="cs-CZ" sz="2500" i="1" dirty="0" smtClean="0">
                <a:latin typeface="Comic Sans MS" pitchFamily="66" charset="0"/>
              </a:rPr>
              <a:t>)</a:t>
            </a:r>
            <a:r>
              <a:rPr lang="cs-CZ" sz="2500" dirty="0" smtClean="0">
                <a:latin typeface="Comic Sans MS" pitchFamily="66" charset="0"/>
              </a:rPr>
              <a:t> No,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don‘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t</a:t>
            </a:r>
            <a:r>
              <a:rPr lang="cs-CZ" sz="2500" dirty="0" smtClean="0">
                <a:latin typeface="Comic Sans MS" pitchFamily="66" charset="0"/>
              </a:rPr>
              <a:t>. </a:t>
            </a:r>
            <a:endParaRPr lang="cs-CZ" sz="2500" i="1" dirty="0" smtClean="0">
              <a:latin typeface="Comic Sans MS" pitchFamily="66" charset="0"/>
            </a:endParaRPr>
          </a:p>
          <a:p>
            <a:pPr marL="624078" indent="-51435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 Jane  </a:t>
            </a:r>
            <a:r>
              <a:rPr lang="cs-CZ" sz="2500" i="1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  </a:t>
            </a:r>
            <a:r>
              <a:rPr lang="cs-CZ" sz="2500" dirty="0" smtClean="0">
                <a:latin typeface="Comic Sans MS" pitchFamily="66" charset="0"/>
              </a:rPr>
              <a:t> in her free </a:t>
            </a:r>
            <a:r>
              <a:rPr lang="cs-CZ" sz="2500" dirty="0" err="1" smtClean="0">
                <a:latin typeface="Comic Sans MS" pitchFamily="66" charset="0"/>
              </a:rPr>
              <a:t>time</a:t>
            </a:r>
            <a:r>
              <a:rPr lang="cs-CZ" sz="2500" dirty="0" smtClean="0">
                <a:latin typeface="Comic Sans MS" pitchFamily="66" charset="0"/>
              </a:rPr>
              <a:t>? </a:t>
            </a:r>
            <a:r>
              <a:rPr lang="cs-CZ" sz="2500" i="1" dirty="0" smtClean="0">
                <a:latin typeface="Comic Sans MS" pitchFamily="66" charset="0"/>
              </a:rPr>
              <a:t>(do)</a:t>
            </a:r>
          </a:p>
          <a:p>
            <a:pPr marL="624078" indent="-51435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endParaRPr lang="cs-CZ" sz="2500" dirty="0"/>
          </a:p>
        </p:txBody>
      </p:sp>
      <p:sp>
        <p:nvSpPr>
          <p:cNvPr id="8" name="Zaoblený obdélník 7"/>
          <p:cNvSpPr/>
          <p:nvPr/>
        </p:nvSpPr>
        <p:spPr>
          <a:xfrm>
            <a:off x="1763688" y="2780928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3203848" y="2780928"/>
            <a:ext cx="648072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827584" y="2348880"/>
            <a:ext cx="792088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2123728" y="2348880"/>
            <a:ext cx="792088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372200" y="2348880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827584" y="3212976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2195736" y="3212976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2195736" y="3645024"/>
            <a:ext cx="108012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827584" y="4077072"/>
            <a:ext cx="576064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2267744" y="4077072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2267744" y="4437112"/>
            <a:ext cx="792088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1763688" y="4869160"/>
            <a:ext cx="720080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3347864" y="4869160"/>
            <a:ext cx="648072" cy="36004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620688"/>
            <a:ext cx="8363272" cy="5386603"/>
          </a:xfrm>
        </p:spPr>
        <p:txBody>
          <a:bodyPr/>
          <a:lstStyle/>
          <a:p>
            <a:pPr>
              <a:buNone/>
            </a:pPr>
            <a:r>
              <a:rPr lang="cs-CZ" sz="24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Answer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questions</a:t>
            </a:r>
            <a:r>
              <a:rPr lang="cs-CZ" dirty="0" smtClean="0">
                <a:solidFill>
                  <a:schemeClr val="tx2"/>
                </a:solidFill>
              </a:rPr>
              <a:t>.</a:t>
            </a:r>
          </a:p>
          <a:p>
            <a:pPr marL="624078" indent="-514350">
              <a:buNone/>
            </a:pPr>
            <a:r>
              <a:rPr lang="cs-CZ" dirty="0" smtClean="0">
                <a:latin typeface="Comic Sans MS" pitchFamily="66" charset="0"/>
              </a:rPr>
              <a:t>1.Where do </a:t>
            </a:r>
            <a:r>
              <a:rPr lang="cs-CZ" dirty="0" err="1" smtClean="0">
                <a:latin typeface="Comic Sans MS" pitchFamily="66" charset="0"/>
              </a:rPr>
              <a:t>you</a:t>
            </a:r>
            <a:r>
              <a:rPr lang="cs-CZ" dirty="0" smtClean="0">
                <a:latin typeface="Comic Sans MS" pitchFamily="66" charset="0"/>
              </a:rPr>
              <a:t> live? </a:t>
            </a:r>
          </a:p>
          <a:p>
            <a:pPr marL="624078" indent="-514350">
              <a:buNone/>
            </a:pP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  I live in…</a:t>
            </a:r>
          </a:p>
          <a:p>
            <a:pPr marL="624078" indent="-514350">
              <a:buNone/>
            </a:pPr>
            <a:r>
              <a:rPr lang="cs-CZ" dirty="0" smtClean="0">
                <a:latin typeface="Comic Sans MS" pitchFamily="66" charset="0"/>
              </a:rPr>
              <a:t>2. </a:t>
            </a:r>
            <a:r>
              <a:rPr lang="cs-CZ" dirty="0" err="1" smtClean="0">
                <a:latin typeface="Comic Sans MS" pitchFamily="66" charset="0"/>
              </a:rPr>
              <a:t>When</a:t>
            </a:r>
            <a:r>
              <a:rPr lang="cs-CZ" dirty="0" smtClean="0">
                <a:latin typeface="Comic Sans MS" pitchFamily="66" charset="0"/>
              </a:rPr>
              <a:t> do </a:t>
            </a:r>
            <a:r>
              <a:rPr lang="cs-CZ" dirty="0" err="1" smtClean="0">
                <a:latin typeface="Comic Sans MS" pitchFamily="66" charset="0"/>
              </a:rPr>
              <a:t>you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get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up</a:t>
            </a:r>
            <a:r>
              <a:rPr lang="cs-CZ" dirty="0" smtClean="0">
                <a:latin typeface="Comic Sans MS" pitchFamily="66" charset="0"/>
              </a:rPr>
              <a:t> on </a:t>
            </a:r>
            <a:r>
              <a:rPr lang="cs-CZ" dirty="0" err="1" smtClean="0">
                <a:latin typeface="Comic Sans MS" pitchFamily="66" charset="0"/>
              </a:rPr>
              <a:t>weekdays</a:t>
            </a:r>
            <a:r>
              <a:rPr lang="cs-CZ" dirty="0" smtClean="0">
                <a:latin typeface="Comic Sans MS" pitchFamily="66" charset="0"/>
              </a:rPr>
              <a:t>? </a:t>
            </a:r>
          </a:p>
          <a:p>
            <a:pPr marL="624078" indent="-514350">
              <a:buNone/>
            </a:pP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  I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get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up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at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… on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weekdays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dirty="0" smtClean="0">
                <a:latin typeface="Comic Sans MS" pitchFamily="66" charset="0"/>
              </a:rPr>
              <a:t>3. Do </a:t>
            </a:r>
            <a:r>
              <a:rPr lang="cs-CZ" dirty="0" err="1" smtClean="0">
                <a:latin typeface="Comic Sans MS" pitchFamily="66" charset="0"/>
              </a:rPr>
              <a:t>you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like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English</a:t>
            </a:r>
            <a:r>
              <a:rPr lang="cs-CZ" dirty="0" smtClean="0">
                <a:latin typeface="Comic Sans MS" pitchFamily="66" charset="0"/>
              </a:rPr>
              <a:t>? </a:t>
            </a:r>
          </a:p>
          <a:p>
            <a:pPr marL="624078" indent="-514350">
              <a:buNone/>
            </a:pP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 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, I do./No, I don‘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dirty="0" smtClean="0">
                <a:latin typeface="Comic Sans MS" pitchFamily="66" charset="0"/>
              </a:rPr>
              <a:t>4. </a:t>
            </a:r>
            <a:r>
              <a:rPr lang="cs-CZ" dirty="0" err="1" smtClean="0">
                <a:latin typeface="Comic Sans MS" pitchFamily="66" charset="0"/>
              </a:rPr>
              <a:t>Does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your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mum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work</a:t>
            </a:r>
            <a:r>
              <a:rPr lang="cs-CZ" dirty="0" smtClean="0">
                <a:latin typeface="Comic Sans MS" pitchFamily="66" charset="0"/>
              </a:rPr>
              <a:t> in a </a:t>
            </a:r>
            <a:r>
              <a:rPr lang="cs-CZ" dirty="0" err="1" smtClean="0">
                <a:latin typeface="Comic Sans MS" pitchFamily="66" charset="0"/>
              </a:rPr>
              <a:t>hospital</a:t>
            </a:r>
            <a:r>
              <a:rPr lang="cs-CZ" dirty="0" smtClean="0">
                <a:latin typeface="Comic Sans MS" pitchFamily="66" charset="0"/>
              </a:rPr>
              <a:t>?</a:t>
            </a:r>
          </a:p>
          <a:p>
            <a:pPr marL="624078" indent="-514350">
              <a:buNone/>
            </a:pP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 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,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she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./No,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she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‘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t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None/>
            </a:pPr>
            <a:r>
              <a:rPr lang="cs-CZ" dirty="0" smtClean="0">
                <a:latin typeface="Comic Sans MS" pitchFamily="66" charset="0"/>
              </a:rPr>
              <a:t>5. </a:t>
            </a:r>
            <a:r>
              <a:rPr lang="cs-CZ" dirty="0" err="1" smtClean="0">
                <a:latin typeface="Comic Sans MS" pitchFamily="66" charset="0"/>
              </a:rPr>
              <a:t>What</a:t>
            </a:r>
            <a:r>
              <a:rPr lang="cs-CZ" dirty="0" smtClean="0">
                <a:latin typeface="Comic Sans MS" pitchFamily="66" charset="0"/>
              </a:rPr>
              <a:t> do </a:t>
            </a:r>
            <a:r>
              <a:rPr lang="cs-CZ" dirty="0" err="1" smtClean="0">
                <a:latin typeface="Comic Sans MS" pitchFamily="66" charset="0"/>
              </a:rPr>
              <a:t>you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usually</a:t>
            </a:r>
            <a:r>
              <a:rPr lang="cs-CZ" dirty="0" smtClean="0">
                <a:latin typeface="Comic Sans MS" pitchFamily="66" charset="0"/>
              </a:rPr>
              <a:t> do </a:t>
            </a:r>
            <a:r>
              <a:rPr lang="cs-CZ" dirty="0" err="1" smtClean="0">
                <a:latin typeface="Comic Sans MS" pitchFamily="66" charset="0"/>
              </a:rPr>
              <a:t>at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the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weekend</a:t>
            </a:r>
            <a:r>
              <a:rPr lang="cs-CZ" dirty="0" smtClean="0">
                <a:latin typeface="Comic Sans MS" pitchFamily="66" charset="0"/>
              </a:rPr>
              <a:t>?</a:t>
            </a:r>
          </a:p>
          <a:p>
            <a:pPr marL="624078" indent="-514350">
              <a:buNone/>
            </a:pP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  I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usually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…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at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the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chemeClr val="tx2"/>
                </a:solidFill>
                <a:latin typeface="Comic Sans MS" pitchFamily="66" charset="0"/>
              </a:rPr>
              <a:t>weekend</a:t>
            </a:r>
            <a:r>
              <a:rPr lang="cs-CZ" i="1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  <a:p>
            <a:pPr marL="624078" indent="-514350">
              <a:buAutoNum type="arabicPeriod"/>
            </a:pPr>
            <a:endParaRPr lang="cs-CZ" i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624078" indent="-514350">
              <a:buNone/>
            </a:pPr>
            <a:endParaRPr lang="cs-CZ" dirty="0" smtClean="0">
              <a:latin typeface="Comic Sans MS" pitchFamily="66" charset="0"/>
            </a:endParaRPr>
          </a:p>
          <a:p>
            <a:pPr marL="624078" indent="-514350">
              <a:buNone/>
            </a:pPr>
            <a:endParaRPr lang="cs-CZ" dirty="0" smtClean="0">
              <a:latin typeface="Comic Sans MS" pitchFamily="66" charset="0"/>
            </a:endParaRPr>
          </a:p>
          <a:p>
            <a:pPr>
              <a:buNone/>
            </a:pPr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0486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Translate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Kde pracuješ?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Where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do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work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Mají tví rodiče rádi psy? Ano, mají.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 Do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your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parents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like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dogs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?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,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do.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Kde bydlí tvůj nejlepší kamarád?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Where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your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best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friend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live?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Do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use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computer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every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day</a:t>
            </a:r>
            <a:r>
              <a:rPr lang="cs-CZ" sz="2500" dirty="0" smtClean="0">
                <a:latin typeface="Comic Sans MS" pitchFamily="66" charset="0"/>
              </a:rPr>
              <a:t>? No,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don‘</a:t>
            </a:r>
            <a:r>
              <a:rPr lang="cs-CZ" sz="2500" dirty="0" err="1" smtClean="0">
                <a:latin typeface="Comic Sans MS" pitchFamily="66" charset="0"/>
              </a:rPr>
              <a:t>t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 </a:t>
            </a:r>
            <a:r>
              <a:rPr lang="cs-CZ" sz="2500" i="1" smtClean="0">
                <a:solidFill>
                  <a:schemeClr val="tx2"/>
                </a:solidFill>
                <a:latin typeface="Comic Sans MS" pitchFamily="66" charset="0"/>
              </a:rPr>
              <a:t>Používají počítač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každý den? Ne, nepoužívají.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concert</a:t>
            </a:r>
            <a:r>
              <a:rPr lang="cs-CZ" sz="2500" dirty="0" smtClean="0">
                <a:latin typeface="Comic Sans MS" pitchFamily="66" charset="0"/>
              </a:rPr>
              <a:t> start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quarter</a:t>
            </a:r>
            <a:r>
              <a:rPr lang="cs-CZ" sz="2500" dirty="0" smtClean="0">
                <a:latin typeface="Comic Sans MS" pitchFamily="66" charset="0"/>
              </a:rPr>
              <a:t> to </a:t>
            </a:r>
            <a:r>
              <a:rPr lang="cs-CZ" sz="2500" dirty="0" err="1" smtClean="0">
                <a:latin typeface="Comic Sans MS" pitchFamily="66" charset="0"/>
              </a:rPr>
              <a:t>eight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 No,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doesn</a:t>
            </a:r>
            <a:r>
              <a:rPr lang="cs-CZ" sz="2500" dirty="0" smtClean="0">
                <a:latin typeface="Comic Sans MS" pitchFamily="66" charset="0"/>
              </a:rPr>
              <a:t>‘</a:t>
            </a:r>
            <a:r>
              <a:rPr lang="cs-CZ" sz="2500" dirty="0" err="1" smtClean="0">
                <a:latin typeface="Comic Sans MS" pitchFamily="66" charset="0"/>
              </a:rPr>
              <a:t>t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starts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half past </a:t>
            </a:r>
            <a:r>
              <a:rPr lang="cs-CZ" sz="2500" dirty="0" err="1" smtClean="0">
                <a:latin typeface="Comic Sans MS" pitchFamily="66" charset="0"/>
              </a:rPr>
              <a:t>eight</a:t>
            </a: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 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Začíná koncert v 7.45? Ne, nezačíná. Začíná v 8 hodin.</a:t>
            </a:r>
          </a:p>
          <a:p>
            <a:pPr>
              <a:buNone/>
            </a:pP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marL="624078" indent="-514350">
              <a:buAutoNum type="arabicPeriod"/>
            </a:pP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Make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for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theses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answers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err="1" smtClean="0">
                <a:latin typeface="Comic Sans MS" pitchFamily="66" charset="0"/>
              </a:rPr>
              <a:t>Example</a:t>
            </a:r>
            <a:r>
              <a:rPr lang="cs-CZ" sz="2500" i="1" dirty="0" smtClean="0">
                <a:latin typeface="Comic Sans MS" pitchFamily="66" charset="0"/>
              </a:rPr>
              <a:t>:</a:t>
            </a:r>
          </a:p>
          <a:p>
            <a:pPr>
              <a:buNone/>
            </a:pP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How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Jane go to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school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i="1" dirty="0" smtClean="0">
                <a:latin typeface="Comic Sans MS" pitchFamily="66" charset="0"/>
              </a:rPr>
              <a:t>Jane </a:t>
            </a:r>
            <a:r>
              <a:rPr lang="cs-CZ" sz="2500" i="1" dirty="0" err="1" smtClean="0">
                <a:latin typeface="Comic Sans MS" pitchFamily="66" charset="0"/>
              </a:rPr>
              <a:t>goes</a:t>
            </a:r>
            <a:r>
              <a:rPr lang="cs-CZ" sz="2500" i="1" dirty="0" smtClean="0">
                <a:latin typeface="Comic Sans MS" pitchFamily="66" charset="0"/>
              </a:rPr>
              <a:t> to </a:t>
            </a:r>
            <a:r>
              <a:rPr lang="cs-CZ" sz="2500" i="1" dirty="0" err="1" smtClean="0">
                <a:latin typeface="Comic Sans MS" pitchFamily="66" charset="0"/>
              </a:rPr>
              <a:t>school</a:t>
            </a:r>
            <a:r>
              <a:rPr lang="cs-CZ" sz="2500" i="1" dirty="0" smtClean="0">
                <a:latin typeface="Comic Sans MS" pitchFamily="66" charset="0"/>
              </a:rPr>
              <a:t> </a:t>
            </a:r>
            <a:r>
              <a:rPr lang="cs-CZ" sz="2500" b="1" i="1" dirty="0" smtClean="0">
                <a:latin typeface="Comic Sans MS" pitchFamily="66" charset="0"/>
              </a:rPr>
              <a:t>by bus</a:t>
            </a:r>
            <a:r>
              <a:rPr lang="cs-CZ" sz="2500" i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1. ________________________________?</a:t>
            </a: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cs-CZ" sz="2500" dirty="0" smtClean="0">
                <a:latin typeface="Comic Sans MS" pitchFamily="66" charset="0"/>
              </a:rPr>
              <a:t>I study </a:t>
            </a:r>
            <a:r>
              <a:rPr lang="cs-CZ" sz="2500" b="1" dirty="0" err="1" smtClean="0">
                <a:latin typeface="Comic Sans MS" pitchFamily="66" charset="0"/>
              </a:rPr>
              <a:t>Maths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every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Monday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morning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2. ________________________________?</a:t>
            </a: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	</a:t>
            </a:r>
            <a:r>
              <a:rPr lang="cs-CZ" sz="2500" dirty="0" err="1" smtClean="0">
                <a:latin typeface="Comic Sans MS" pitchFamily="66" charset="0"/>
              </a:rPr>
              <a:t>Harry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gets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at</a:t>
            </a:r>
            <a:r>
              <a:rPr lang="cs-CZ" sz="2500" b="1" dirty="0" smtClean="0">
                <a:latin typeface="Comic Sans MS" pitchFamily="66" charset="0"/>
              </a:rPr>
              <a:t> half past </a:t>
            </a:r>
            <a:r>
              <a:rPr lang="cs-CZ" sz="2500" b="1" dirty="0" err="1" smtClean="0">
                <a:latin typeface="Comic Sans MS" pitchFamily="66" charset="0"/>
              </a:rPr>
              <a:t>six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3. ________________________________?</a:t>
            </a:r>
          </a:p>
          <a:p>
            <a:pPr marL="566928" indent="-457200">
              <a:buNone/>
            </a:pPr>
            <a:r>
              <a:rPr lang="cs-CZ" sz="2500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	 </a:t>
            </a:r>
            <a:r>
              <a:rPr lang="cs-CZ" sz="2500" dirty="0" smtClean="0">
                <a:latin typeface="Comic Sans MS" pitchFamily="66" charset="0"/>
              </a:rPr>
              <a:t>No, I don‘t </a:t>
            </a:r>
            <a:r>
              <a:rPr lang="cs-CZ" sz="2500" dirty="0" err="1" smtClean="0">
                <a:latin typeface="Comic Sans MS" pitchFamily="66" charset="0"/>
              </a:rPr>
              <a:t>like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tomatoes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63367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What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do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study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every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Monday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norning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3789040"/>
            <a:ext cx="63367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When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/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What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time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Harry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get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up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24000" y="5085184"/>
            <a:ext cx="61843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Do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like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tomatoes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56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opakovaný děj v přítomnosti</a:t>
            </a:r>
          </a:p>
          <a:p>
            <a:pPr lvl="3">
              <a:buFont typeface="Wingdings" pitchFamily="2" charset="2"/>
              <a:buChar char="Ø"/>
            </a:pP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u="sng" dirty="0" smtClean="0">
                <a:latin typeface="Comic Sans MS" pitchFamily="66" charset="0"/>
              </a:rPr>
              <a:t>typická spojení: </a:t>
            </a:r>
            <a:r>
              <a:rPr lang="cs-CZ" sz="2500" b="1" dirty="0" err="1" smtClean="0">
                <a:latin typeface="Comic Sans MS" pitchFamily="66" charset="0"/>
              </a:rPr>
              <a:t>every</a:t>
            </a:r>
            <a:r>
              <a:rPr lang="cs-CZ" sz="2500" b="1" dirty="0" smtClean="0">
                <a:latin typeface="Comic Sans MS" pitchFamily="66" charset="0"/>
              </a:rPr>
              <a:t> (</a:t>
            </a:r>
            <a:r>
              <a:rPr lang="cs-CZ" sz="2500" b="1" dirty="0" err="1" smtClean="0">
                <a:latin typeface="Comic Sans MS" pitchFamily="66" charset="0"/>
              </a:rPr>
              <a:t>day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week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year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morning</a:t>
            </a:r>
            <a:r>
              <a:rPr lang="cs-CZ" sz="2500" b="1" dirty="0" smtClean="0">
                <a:latin typeface="Comic Sans MS" pitchFamily="66" charset="0"/>
              </a:rPr>
              <a:t>…), </a:t>
            </a:r>
            <a:r>
              <a:rPr lang="cs-CZ" sz="2500" b="1" dirty="0" err="1" smtClean="0">
                <a:latin typeface="Comic Sans MS" pitchFamily="66" charset="0"/>
              </a:rPr>
              <a:t>often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always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usually</a:t>
            </a:r>
            <a:r>
              <a:rPr lang="cs-CZ" sz="2500" b="1" dirty="0" smtClean="0">
                <a:latin typeface="Comic Sans MS" pitchFamily="66" charset="0"/>
              </a:rPr>
              <a:t>, </a:t>
            </a:r>
            <a:r>
              <a:rPr lang="cs-CZ" sz="2500" b="1" dirty="0" err="1" smtClean="0">
                <a:latin typeface="Comic Sans MS" pitchFamily="66" charset="0"/>
              </a:rPr>
              <a:t>at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the</a:t>
            </a:r>
            <a:r>
              <a:rPr lang="cs-CZ" sz="2500" b="1" dirty="0" smtClean="0">
                <a:latin typeface="Comic Sans MS" pitchFamily="66" charset="0"/>
              </a:rPr>
              <a:t> </a:t>
            </a:r>
            <a:r>
              <a:rPr lang="cs-CZ" sz="2500" b="1" dirty="0" err="1" smtClean="0">
                <a:latin typeface="Comic Sans MS" pitchFamily="66" charset="0"/>
              </a:rPr>
              <a:t>weekends</a:t>
            </a:r>
            <a:r>
              <a:rPr lang="cs-CZ" sz="2500" b="1" dirty="0" smtClean="0">
                <a:latin typeface="Comic Sans MS" pitchFamily="66" charset="0"/>
              </a:rPr>
              <a:t>, on </a:t>
            </a:r>
            <a:r>
              <a:rPr lang="cs-CZ" sz="2500" b="1" dirty="0" err="1" smtClean="0">
                <a:latin typeface="Comic Sans MS" pitchFamily="66" charset="0"/>
              </a:rPr>
              <a:t>Sundays</a:t>
            </a:r>
            <a:r>
              <a:rPr lang="cs-CZ" sz="2500" b="1" dirty="0" smtClean="0">
                <a:latin typeface="Comic Sans MS" pitchFamily="66" charset="0"/>
              </a:rPr>
              <a:t>,…</a:t>
            </a:r>
          </a:p>
          <a:p>
            <a:pPr lvl="3">
              <a:buNone/>
            </a:pPr>
            <a:endParaRPr lang="cs-CZ" sz="2500" b="1" dirty="0" smtClean="0">
              <a:latin typeface="Comic Sans MS" pitchFamily="66" charset="0"/>
            </a:endParaRPr>
          </a:p>
          <a:p>
            <a:pPr marL="365760" lvl="3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500" b="1" i="1" dirty="0" smtClean="0">
                <a:latin typeface="Comic Sans MS" pitchFamily="66" charset="0"/>
              </a:rPr>
              <a:t>		I </a:t>
            </a:r>
            <a:r>
              <a:rPr lang="cs-CZ" sz="2500" b="1" i="1" dirty="0" err="1" smtClean="0">
                <a:latin typeface="Comic Sans MS" pitchFamily="66" charset="0"/>
              </a:rPr>
              <a:t>usually get up at 6 o‘clock. </a:t>
            </a:r>
          </a:p>
          <a:p>
            <a:pPr marL="365760" lvl="3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2500" b="1" i="1" dirty="0" smtClean="0">
                <a:latin typeface="Comic Sans MS" pitchFamily="66" charset="0"/>
              </a:rPr>
              <a:t>		He </a:t>
            </a:r>
            <a:r>
              <a:rPr lang="cs-CZ" sz="2500" b="1" i="1" dirty="0" err="1" smtClean="0">
                <a:latin typeface="Comic Sans MS" pitchFamily="66" charset="0"/>
              </a:rPr>
              <a:t>goes skiing every winter.</a:t>
            </a:r>
          </a:p>
          <a:p>
            <a:pPr>
              <a:buNone/>
            </a:pPr>
            <a:endParaRPr lang="cs-CZ" sz="2500" b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500" b="1" dirty="0" smtClean="0">
                <a:latin typeface="Comic Sans MS" pitchFamily="66" charset="0"/>
              </a:rPr>
              <a:t>všeobecně pravdivé skutečnosti</a:t>
            </a:r>
          </a:p>
          <a:p>
            <a:pPr>
              <a:buNone/>
            </a:pPr>
            <a:r>
              <a:rPr lang="cs-CZ" sz="2500" b="1" i="1" dirty="0" smtClean="0">
                <a:latin typeface="Comic Sans MS" pitchFamily="66" charset="0"/>
              </a:rPr>
              <a:t>		</a:t>
            </a:r>
            <a:r>
              <a:rPr lang="cs-CZ" sz="2500" b="1" i="1" dirty="0" err="1" smtClean="0">
                <a:latin typeface="Comic Sans MS" pitchFamily="66" charset="0"/>
              </a:rPr>
              <a:t>It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snows</a:t>
            </a:r>
            <a:r>
              <a:rPr lang="cs-CZ" sz="2500" b="1" i="1" dirty="0" smtClean="0">
                <a:latin typeface="Comic Sans MS" pitchFamily="66" charset="0"/>
              </a:rPr>
              <a:t> in </a:t>
            </a:r>
            <a:r>
              <a:rPr lang="cs-CZ" sz="2500" b="1" i="1" dirty="0" err="1" smtClean="0">
                <a:latin typeface="Comic Sans MS" pitchFamily="66" charset="0"/>
              </a:rPr>
              <a:t>winter</a:t>
            </a:r>
            <a:r>
              <a:rPr lang="cs-CZ" sz="2500" b="1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b="1" dirty="0" smtClean="0">
                <a:latin typeface="Comic Sans MS" pitchFamily="66" charset="0"/>
              </a:rPr>
              <a:t>		</a:t>
            </a:r>
            <a:r>
              <a:rPr lang="cs-CZ" sz="2500" b="1" i="1" dirty="0" err="1" smtClean="0">
                <a:latin typeface="Comic Sans MS" pitchFamily="66" charset="0"/>
              </a:rPr>
              <a:t>She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comes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from</a:t>
            </a:r>
            <a:r>
              <a:rPr lang="cs-CZ" sz="2500" b="1" i="1" dirty="0" smtClean="0">
                <a:latin typeface="Comic Sans MS" pitchFamily="66" charset="0"/>
              </a:rPr>
              <a:t> </a:t>
            </a:r>
            <a:r>
              <a:rPr lang="cs-CZ" sz="2500" b="1" i="1" dirty="0" err="1" smtClean="0">
                <a:latin typeface="Comic Sans MS" pitchFamily="66" charset="0"/>
              </a:rPr>
              <a:t>Spain</a:t>
            </a:r>
            <a:r>
              <a:rPr lang="cs-CZ" sz="2500" b="1" i="1" dirty="0" smtClean="0">
                <a:latin typeface="Comic Sans MS" pitchFamily="66" charset="0"/>
              </a:rPr>
              <a:t>.</a:t>
            </a:r>
            <a:r>
              <a:rPr lang="cs-CZ" sz="2500" b="1" dirty="0" smtClean="0">
                <a:latin typeface="Comic Sans MS" pitchFamily="66" charset="0"/>
              </a:rPr>
              <a:t>	</a:t>
            </a:r>
          </a:p>
          <a:p>
            <a:pPr>
              <a:buFont typeface="Arial" pitchFamily="34" charset="0"/>
              <a:buChar char="•"/>
            </a:pPr>
            <a:endParaRPr lang="cs-CZ" sz="2800" b="1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cs-CZ" sz="2800" b="1" i="1" dirty="0" smtClean="0"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Use </a:t>
            </a:r>
            <a:r>
              <a:rPr lang="cs-CZ" sz="3600" b="0" dirty="0" smtClean="0">
                <a:latin typeface="Comic Sans MS" pitchFamily="66" charset="0"/>
              </a:rPr>
              <a:t>(použití)</a:t>
            </a:r>
            <a:endParaRPr lang="cs-CZ" sz="3600" b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59046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gaps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with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suitable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words</a:t>
            </a:r>
            <a:r>
              <a:rPr lang="cs-CZ" sz="25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  <a:r>
              <a:rPr lang="cs-CZ" sz="2500" i="1" dirty="0" smtClean="0">
                <a:latin typeface="Comic Sans MS" pitchFamily="66" charset="0"/>
              </a:rPr>
              <a:t>   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plays</a:t>
            </a:r>
            <a:r>
              <a:rPr lang="cs-CZ" sz="2500" i="1" dirty="0" smtClean="0">
                <a:latin typeface="Comic Sans MS" pitchFamily="66" charset="0"/>
              </a:rPr>
              <a:t>	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farm</a:t>
            </a:r>
            <a:r>
              <a:rPr lang="cs-CZ" sz="2500" i="1" dirty="0" smtClean="0">
                <a:latin typeface="Comic Sans MS" pitchFamily="66" charset="0"/>
              </a:rPr>
              <a:t> 	 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‘t</a:t>
            </a:r>
            <a:r>
              <a:rPr lang="cs-CZ" sz="2500" i="1" dirty="0" smtClean="0">
                <a:latin typeface="Comic Sans MS" pitchFamily="66" charset="0"/>
              </a:rPr>
              <a:t>  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play</a:t>
            </a:r>
            <a:r>
              <a:rPr lang="cs-CZ" sz="2500" i="1" dirty="0" smtClean="0"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September</a:t>
            </a:r>
            <a:r>
              <a:rPr lang="cs-CZ" sz="2500" i="1" dirty="0" smtClean="0">
                <a:latin typeface="Comic Sans MS" pitchFamily="66" charset="0"/>
              </a:rPr>
              <a:t>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 go</a:t>
            </a:r>
          </a:p>
          <a:p>
            <a:pPr>
              <a:buNone/>
            </a:pP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  <a:r>
              <a:rPr lang="cs-CZ" sz="2500" i="1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go </a:t>
            </a:r>
            <a:r>
              <a:rPr lang="cs-CZ" sz="2500" i="1" dirty="0" smtClean="0">
                <a:latin typeface="Comic Sans MS" pitchFamily="66" charset="0"/>
              </a:rPr>
              <a:t>    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live</a:t>
            </a:r>
            <a:r>
              <a:rPr lang="cs-CZ" sz="2500" i="1" dirty="0" smtClean="0">
                <a:latin typeface="Comic Sans MS" pitchFamily="66" charset="0"/>
              </a:rPr>
              <a:t>	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goes</a:t>
            </a:r>
            <a:r>
              <a:rPr lang="cs-CZ" sz="2500" i="1" dirty="0" smtClean="0">
                <a:latin typeface="Comic Sans MS" pitchFamily="66" charset="0"/>
              </a:rPr>
              <a:t>	  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start</a:t>
            </a:r>
            <a:r>
              <a:rPr lang="cs-CZ" sz="2500" i="1" dirty="0" smtClean="0">
                <a:latin typeface="Comic Sans MS" pitchFamily="66" charset="0"/>
              </a:rPr>
              <a:t>     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car</a:t>
            </a:r>
            <a:r>
              <a:rPr lang="cs-CZ" sz="2500" i="1" dirty="0" smtClean="0">
                <a:latin typeface="Comic Sans MS" pitchFamily="66" charset="0"/>
              </a:rPr>
              <a:t>  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     </a:t>
            </a:r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every</a:t>
            </a:r>
            <a:r>
              <a:rPr lang="cs-CZ" sz="2500" i="1" dirty="0" smtClean="0">
                <a:latin typeface="Comic Sans MS" pitchFamily="66" charset="0"/>
              </a:rPr>
              <a:t> </a:t>
            </a:r>
          </a:p>
          <a:p>
            <a:pPr>
              <a:buNone/>
            </a:pPr>
            <a:endParaRPr lang="cs-CZ" sz="25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</a:endParaRPr>
          </a:p>
          <a:p>
            <a:pPr lvl="0">
              <a:buNone/>
            </a:pPr>
            <a:r>
              <a:rPr lang="cs-CZ" sz="2500" dirty="0" smtClean="0">
                <a:latin typeface="Comic Sans MS" pitchFamily="66" charset="0"/>
              </a:rPr>
              <a:t>1. A:	</a:t>
            </a:r>
            <a:r>
              <a:rPr lang="en-GB" sz="2500" dirty="0" smtClean="0">
                <a:latin typeface="Comic Sans MS" pitchFamily="66" charset="0"/>
              </a:rPr>
              <a:t>How _________ he _________ to </a:t>
            </a:r>
            <a:r>
              <a:rPr lang="cs-CZ" sz="2500" dirty="0" err="1" smtClean="0">
                <a:latin typeface="Comic Sans MS" pitchFamily="66" charset="0"/>
              </a:rPr>
              <a:t>work</a:t>
            </a:r>
            <a:r>
              <a:rPr lang="en-GB" sz="2500" dirty="0" smtClean="0">
                <a:latin typeface="Comic Sans MS" pitchFamily="66" charset="0"/>
              </a:rPr>
              <a:t>? 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 B: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en-GB" sz="2500" dirty="0" smtClean="0">
                <a:latin typeface="Comic Sans MS" pitchFamily="66" charset="0"/>
              </a:rPr>
              <a:t>He _________ </a:t>
            </a:r>
            <a:r>
              <a:rPr lang="cs-CZ" sz="2500" dirty="0" smtClean="0">
                <a:latin typeface="Comic Sans MS" pitchFamily="66" charset="0"/>
              </a:rPr>
              <a:t>to </a:t>
            </a:r>
            <a:r>
              <a:rPr lang="cs-CZ" sz="2500" dirty="0" err="1" smtClean="0">
                <a:latin typeface="Comic Sans MS" pitchFamily="66" charset="0"/>
              </a:rPr>
              <a:t>work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by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_________ .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2. </a:t>
            </a:r>
            <a:r>
              <a:rPr lang="cs-CZ" sz="2500" dirty="0" smtClean="0">
                <a:latin typeface="Comic Sans MS" pitchFamily="66" charset="0"/>
              </a:rPr>
              <a:t>A:</a:t>
            </a:r>
            <a:r>
              <a:rPr lang="en-GB" sz="2500" dirty="0" smtClean="0">
                <a:latin typeface="Comic Sans MS" pitchFamily="66" charset="0"/>
              </a:rPr>
              <a:t>	When _________ you _________ school?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cs-CZ" sz="2500" dirty="0" smtClean="0">
                <a:latin typeface="Comic Sans MS" pitchFamily="66" charset="0"/>
              </a:rPr>
              <a:t> B:	</a:t>
            </a:r>
            <a:r>
              <a:rPr lang="en-GB" sz="2500" dirty="0" smtClean="0">
                <a:latin typeface="Comic Sans MS" pitchFamily="66" charset="0"/>
              </a:rPr>
              <a:t>We </a:t>
            </a:r>
            <a:r>
              <a:rPr lang="cs-CZ" sz="2500" dirty="0" smtClean="0">
                <a:latin typeface="Comic Sans MS" pitchFamily="66" charset="0"/>
              </a:rPr>
              <a:t>start</a:t>
            </a:r>
            <a:r>
              <a:rPr lang="en-GB" sz="2500" dirty="0" smtClean="0">
                <a:latin typeface="Comic Sans MS" pitchFamily="66" charset="0"/>
              </a:rPr>
              <a:t> school in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_________ .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3. </a:t>
            </a:r>
            <a:r>
              <a:rPr lang="cs-CZ" sz="2500" dirty="0" smtClean="0">
                <a:latin typeface="Comic Sans MS" pitchFamily="66" charset="0"/>
              </a:rPr>
              <a:t>A:	</a:t>
            </a:r>
            <a:r>
              <a:rPr lang="en-GB" sz="2500" dirty="0" smtClean="0">
                <a:latin typeface="Comic Sans MS" pitchFamily="66" charset="0"/>
              </a:rPr>
              <a:t> _________ he _________ the </a:t>
            </a:r>
            <a:r>
              <a:rPr lang="cs-CZ" sz="2500" dirty="0" smtClean="0">
                <a:latin typeface="Comic Sans MS" pitchFamily="66" charset="0"/>
              </a:rPr>
              <a:t>piano</a:t>
            </a:r>
            <a:r>
              <a:rPr lang="en-GB" sz="2500" dirty="0" smtClean="0">
                <a:latin typeface="Comic Sans MS" pitchFamily="66" charset="0"/>
              </a:rPr>
              <a:t>?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	 B:	</a:t>
            </a:r>
            <a:r>
              <a:rPr lang="en-GB" sz="2500" dirty="0" smtClean="0">
                <a:latin typeface="Comic Sans MS" pitchFamily="66" charset="0"/>
              </a:rPr>
              <a:t>No, he _________. </a:t>
            </a:r>
            <a:r>
              <a:rPr lang="cs-CZ" sz="2500" dirty="0" smtClean="0">
                <a:latin typeface="Comic Sans MS" pitchFamily="66" charset="0"/>
              </a:rPr>
              <a:t>H</a:t>
            </a:r>
            <a:r>
              <a:rPr lang="en-GB" sz="2500" dirty="0" smtClean="0">
                <a:latin typeface="Comic Sans MS" pitchFamily="66" charset="0"/>
              </a:rPr>
              <a:t>e _________ the </a:t>
            </a:r>
            <a:r>
              <a:rPr lang="cs-CZ" sz="2500" dirty="0" err="1" smtClean="0">
                <a:latin typeface="Comic Sans MS" pitchFamily="66" charset="0"/>
              </a:rPr>
              <a:t>guitar</a:t>
            </a:r>
            <a:r>
              <a:rPr lang="en-GB" sz="2500" dirty="0" smtClean="0">
                <a:latin typeface="Comic Sans MS" pitchFamily="66" charset="0"/>
              </a:rPr>
              <a:t>.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4.</a:t>
            </a:r>
            <a:r>
              <a:rPr lang="cs-CZ" sz="2500" dirty="0" smtClean="0">
                <a:latin typeface="Comic Sans MS" pitchFamily="66" charset="0"/>
              </a:rPr>
              <a:t> A: 	</a:t>
            </a:r>
            <a:r>
              <a:rPr lang="cs-CZ" sz="2500" dirty="0" err="1" smtClean="0">
                <a:latin typeface="Comic Sans MS" pitchFamily="66" charset="0"/>
              </a:rPr>
              <a:t>Where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_________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your </a:t>
            </a:r>
            <a:r>
              <a:rPr lang="cs-CZ" sz="2500" dirty="0" err="1" smtClean="0">
                <a:latin typeface="Comic Sans MS" pitchFamily="66" charset="0"/>
              </a:rPr>
              <a:t>grandparents</a:t>
            </a:r>
            <a:r>
              <a:rPr lang="en-GB" sz="2500" dirty="0" smtClean="0">
                <a:latin typeface="Comic Sans MS" pitchFamily="66" charset="0"/>
              </a:rPr>
              <a:t> ________?</a:t>
            </a:r>
            <a:endParaRPr lang="cs-CZ" sz="25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cs-CZ" sz="2500" dirty="0" smtClean="0">
                <a:latin typeface="Comic Sans MS" pitchFamily="66" charset="0"/>
              </a:rPr>
              <a:t> B: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live on a </a:t>
            </a:r>
            <a:r>
              <a:rPr lang="en-GB" sz="2500" dirty="0" smtClean="0">
                <a:latin typeface="Comic Sans MS" pitchFamily="66" charset="0"/>
              </a:rPr>
              <a:t>_________</a:t>
            </a:r>
            <a:r>
              <a:rPr lang="cs-CZ" sz="2500" dirty="0" smtClean="0">
                <a:latin typeface="Comic Sans MS" pitchFamily="66" charset="0"/>
              </a:rPr>
              <a:t> in </a:t>
            </a:r>
            <a:r>
              <a:rPr lang="cs-CZ" sz="2500" dirty="0" err="1" smtClean="0">
                <a:latin typeface="Comic Sans MS" pitchFamily="66" charset="0"/>
              </a:rPr>
              <a:t>England</a:t>
            </a:r>
            <a:r>
              <a:rPr lang="cs-CZ" sz="2500" dirty="0" smtClean="0">
                <a:latin typeface="Comic Sans MS" pitchFamily="66" charset="0"/>
              </a:rPr>
              <a:t>. </a:t>
            </a: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5.</a:t>
            </a:r>
            <a:r>
              <a:rPr lang="cs-CZ" sz="2500" dirty="0" smtClean="0">
                <a:latin typeface="Comic Sans MS" pitchFamily="66" charset="0"/>
              </a:rPr>
              <a:t> 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_________</a:t>
            </a:r>
            <a:r>
              <a:rPr lang="cs-CZ" sz="2500" dirty="0" smtClean="0">
                <a:latin typeface="Comic Sans MS" pitchFamily="66" charset="0"/>
              </a:rPr>
              <a:t>  to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cinema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________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month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cs-CZ" sz="2500" dirty="0" smtClean="0">
                <a:latin typeface="Comic Sans MS" pitchFamily="66" charset="0"/>
              </a:rPr>
              <a:t> </a:t>
            </a:r>
            <a:endParaRPr lang="cs-CZ" sz="2500" dirty="0" smtClean="0"/>
          </a:p>
          <a:p>
            <a:pPr>
              <a:buNone/>
            </a:pPr>
            <a:r>
              <a:rPr lang="en-GB" sz="2500" dirty="0" smtClean="0"/>
              <a:t> </a:t>
            </a:r>
            <a:endParaRPr lang="cs-CZ" sz="2500" dirty="0" smtClean="0"/>
          </a:p>
          <a:p>
            <a:pPr>
              <a:buNone/>
            </a:pPr>
            <a:endParaRPr lang="cs-CZ" sz="25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4008" y="2852936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start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067944" y="3284984"/>
            <a:ext cx="20882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September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475656" y="3717032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707904" y="3717032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play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4149080"/>
            <a:ext cx="1584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plays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2852936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339752" y="4149080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doesn</a:t>
            </a:r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‘t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4581128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do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948264" y="4581128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live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347864" y="5013176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farm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283968" y="1988840"/>
            <a:ext cx="18085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go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835696" y="2420888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goes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63688" y="5445224"/>
            <a:ext cx="20162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go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724128" y="5445224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every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2420888"/>
            <a:ext cx="15841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chemeClr val="tx2"/>
                </a:solidFill>
                <a:latin typeface="Comic Sans MS" pitchFamily="66" charset="0"/>
              </a:rPr>
              <a:t>car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1979712" y="1988840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chemeClr val="tx2"/>
                </a:solidFill>
                <a:latin typeface="Comic Sans MS" pitchFamily="66" charset="0"/>
              </a:rPr>
              <a:t>does</a:t>
            </a:r>
            <a:endParaRPr lang="cs-CZ" sz="2500" i="1" dirty="0" smtClean="0">
              <a:solidFill>
                <a:schemeClr val="tx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481328"/>
            <a:ext cx="8568952" cy="4525963"/>
          </a:xfrm>
        </p:spPr>
        <p:txBody>
          <a:bodyPr/>
          <a:lstStyle/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[1] Diskotéka.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2012-11-25]. Dostupné z: </a:t>
            </a:r>
            <a:r>
              <a:rPr lang="cs-CZ" sz="16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2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2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diskot</a:t>
            </a:r>
            <a:r>
              <a:rPr lang="cs-CZ" sz="1600" dirty="0" smtClean="0">
                <a:latin typeface="Comic Sans MS" pitchFamily="66" charset="0"/>
                <a:hlinkClick r:id="rId2"/>
              </a:rPr>
              <a:t>%C3%A9ka&amp;ex=2#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:MP900431161|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[2] Londýn.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2012-11-25]. Dostupné z: </a:t>
            </a:r>
            <a:r>
              <a:rPr lang="cs-CZ" sz="16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3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3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Lond</a:t>
            </a:r>
            <a:r>
              <a:rPr lang="cs-CZ" sz="1600" dirty="0" smtClean="0">
                <a:latin typeface="Comic Sans MS" pitchFamily="66" charset="0"/>
                <a:hlinkClick r:id="rId3"/>
              </a:rPr>
              <a:t>%C3%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BDn</a:t>
            </a:r>
            <a:r>
              <a:rPr lang="cs-CZ" sz="1600" dirty="0" smtClean="0">
                <a:latin typeface="Comic Sans MS" pitchFamily="66" charset="0"/>
                <a:hlinkClick r:id="rId3"/>
              </a:rPr>
              <a:t>&amp;ex=1#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:MP900402161|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:1,2|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 pitchFamily="66" charset="0"/>
              </a:rPr>
              <a:t>[3] Vaření.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2012-11-25]. Dostupné z: </a:t>
            </a:r>
            <a:r>
              <a:rPr lang="cs-CZ" sz="16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4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4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Va</a:t>
            </a:r>
            <a:r>
              <a:rPr lang="cs-CZ" sz="1600" dirty="0" smtClean="0">
                <a:latin typeface="Comic Sans MS" pitchFamily="66" charset="0"/>
                <a:hlinkClick r:id="rId4"/>
              </a:rPr>
              <a:t>%C5%99en%C3%AD&amp;ex=1#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:MP900442192|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smtClean="0">
                <a:latin typeface="Comic Sans MS" pitchFamily="66" charset="0"/>
              </a:rPr>
              <a:t>[4] </a:t>
            </a:r>
            <a:r>
              <a:rPr lang="cs-CZ" sz="1600" dirty="0" smtClean="0">
                <a:latin typeface="Comic Sans MS" pitchFamily="66" charset="0"/>
              </a:rPr>
              <a:t>Lyžování.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i="1" dirty="0" smtClean="0">
                <a:latin typeface="Comic Sans MS" pitchFamily="66" charset="0"/>
              </a:rPr>
              <a:t> </a:t>
            </a:r>
            <a:r>
              <a:rPr lang="cs-CZ" sz="1600" dirty="0" smtClean="0">
                <a:latin typeface="Comic Sans MS" pitchFamily="66" charset="0"/>
              </a:rPr>
              <a:t>[online]. 2012 [cit. 2012-11-25]. Dostupné z: </a:t>
            </a:r>
            <a:r>
              <a:rPr lang="cs-CZ" sz="16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5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5"/>
              </a:rPr>
              <a:t>=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ly</a:t>
            </a:r>
            <a:r>
              <a:rPr lang="cs-CZ" sz="1600" dirty="0" smtClean="0">
                <a:latin typeface="Comic Sans MS" pitchFamily="66" charset="0"/>
                <a:hlinkClick r:id="rId5"/>
              </a:rPr>
              <a:t>%C5%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BEov</a:t>
            </a:r>
            <a:r>
              <a:rPr lang="cs-CZ" sz="1600" dirty="0" smtClean="0">
                <a:latin typeface="Comic Sans MS" pitchFamily="66" charset="0"/>
                <a:hlinkClick r:id="rId5"/>
              </a:rPr>
              <a:t>%C3%A1n%C3%AD&amp;ex=2#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:MP900400191|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400" dirty="0" smtClean="0">
                <a:latin typeface="Comic Sans MS" pitchFamily="66" charset="0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2002</TotalTime>
  <Words>603</Words>
  <Application>Microsoft Office PowerPoint</Application>
  <PresentationFormat>Předvádění na obrazovce (4:3)</PresentationFormat>
  <Paragraphs>173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Snímek 1</vt:lpstr>
      <vt:lpstr>Present Simple – Part 2 (přítomný čas prostý)</vt:lpstr>
      <vt:lpstr>Questions (otázky)</vt:lpstr>
      <vt:lpstr>Short answers (krátké odpovědi)</vt:lpstr>
      <vt:lpstr>Snímek 5</vt:lpstr>
      <vt:lpstr>Snímek 6</vt:lpstr>
      <vt:lpstr>Snímek 7</vt:lpstr>
      <vt:lpstr>Snímek 8</vt:lpstr>
      <vt:lpstr>Snímek 9</vt:lpstr>
      <vt:lpstr>Snímek 10</vt:lpstr>
      <vt:lpstr>Use (použití)</vt:lpstr>
      <vt:lpstr>Snímek 12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</dc:title>
  <dc:creator>Ucitel</dc:creator>
  <cp:lastModifiedBy>Ucitel</cp:lastModifiedBy>
  <cp:revision>234</cp:revision>
  <dcterms:created xsi:type="dcterms:W3CDTF">2012-07-09T20:06:08Z</dcterms:created>
  <dcterms:modified xsi:type="dcterms:W3CDTF">2013-05-23T20:36:10Z</dcterms:modified>
</cp:coreProperties>
</file>