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1"/>
  </p:notesMasterIdLst>
  <p:sldIdLst>
    <p:sldId id="265" r:id="rId3"/>
    <p:sldId id="266" r:id="rId4"/>
    <p:sldId id="257" r:id="rId5"/>
    <p:sldId id="261" r:id="rId6"/>
    <p:sldId id="262" r:id="rId7"/>
    <p:sldId id="260" r:id="rId8"/>
    <p:sldId id="258" r:id="rId9"/>
    <p:sldId id="267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6FD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Mgr. Hana Halamová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dirty="0" smtClean="0"/>
            <a:t>TÉMA:  Přídavná jména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NÁZEV:VY_32_INOVACE_</a:t>
          </a:r>
          <a:r>
            <a:rPr lang="cs-CZ" sz="2000" dirty="0" smtClean="0">
              <a:solidFill>
                <a:schemeClr val="tx1"/>
              </a:solidFill>
            </a:rPr>
            <a:t>18_ČJ5_Přídavná jména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 custLinFactNeighborX="343" custLinFactNeighborY="131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15FDB5ED-AD16-4BC3-A31A-93EA9DA3B748}" type="presOf" srcId="{D1B46980-6531-4606-95E6-44980827E919}" destId="{6140AFEC-043D-4C43-A2F9-D0F5331DF3A3}" srcOrd="0" destOrd="0" presId="urn:microsoft.com/office/officeart/2005/8/layout/target3"/>
    <dgm:cxn modelId="{F3A38D64-D5C3-482A-B90A-6E5AEDCA991A}" type="presOf" srcId="{757F3AB3-0718-4624-B441-E567A8F0AB56}" destId="{333A1088-737F-45CB-B68E-254E46348037}" srcOrd="0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75569FF7-F493-4879-9811-2F516234E6D0}" type="presOf" srcId="{1AE9165A-6B70-4FFD-A49C-881BF73B4F04}" destId="{BD3627E9-8FC8-4A2F-B3EA-FAE798EF81D8}" srcOrd="1" destOrd="0" presId="urn:microsoft.com/office/officeart/2005/8/layout/target3"/>
    <dgm:cxn modelId="{708926A8-7E6B-4A2B-ADE8-D6EFA5688990}" type="presOf" srcId="{26CBEA56-8CFD-48C0-BD6E-2EB16B1FBF42}" destId="{5583D5C5-FAFF-4548-819C-80E289F73770}" srcOrd="0" destOrd="0" presId="urn:microsoft.com/office/officeart/2005/8/layout/target3"/>
    <dgm:cxn modelId="{CE52508A-8176-404D-A185-383DF10C844F}" type="presOf" srcId="{D1D4F407-5343-4D3F-B5B9-D407B03CAEB4}" destId="{D005CE8C-CC26-4C3E-AC11-E15060ECD759}" srcOrd="0" destOrd="0" presId="urn:microsoft.com/office/officeart/2005/8/layout/target3"/>
    <dgm:cxn modelId="{FD67FA38-1E6B-4DCF-939C-5EE79FB236C0}" type="presOf" srcId="{1AE9165A-6B70-4FFD-A49C-881BF73B4F04}" destId="{A9F01C16-B5C0-47B0-9750-F7E5E11674A0}" srcOrd="0" destOrd="0" presId="urn:microsoft.com/office/officeart/2005/8/layout/target3"/>
    <dgm:cxn modelId="{C27881E3-786D-4613-A09F-38FECA6609D4}" type="presOf" srcId="{D1B46980-6531-4606-95E6-44980827E919}" destId="{2BE915AB-18AA-4053-B92C-3BFC9ED204BB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C196BF25-774E-47D7-84E7-3E81CF17E0E4}" type="presOf" srcId="{1F4F8BC0-F267-4379-9FE7-6FFC8B64BAD8}" destId="{017154CD-D9A9-4968-AD11-1207A3C4C00A}" srcOrd="1" destOrd="0" presId="urn:microsoft.com/office/officeart/2005/8/layout/target3"/>
    <dgm:cxn modelId="{BAC0FEC8-66A7-4AA6-B3EC-2F4F3467BC6F}" type="presOf" srcId="{1F4F8BC0-F267-4379-9FE7-6FFC8B64BAD8}" destId="{C8857ABF-5052-4733-A46C-0F8B764FF76F}" srcOrd="0" destOrd="0" presId="urn:microsoft.com/office/officeart/2005/8/layout/target3"/>
    <dgm:cxn modelId="{48E38423-E930-420A-BD7A-6803F498C72D}" type="presOf" srcId="{D1D4F407-5343-4D3F-B5B9-D407B03CAEB4}" destId="{AED2198E-93D5-4001-81B4-73124B309672}" srcOrd="1" destOrd="0" presId="urn:microsoft.com/office/officeart/2005/8/layout/target3"/>
    <dgm:cxn modelId="{76317383-6BC6-4EA7-BE39-11F4FDBF41C7}" type="presOf" srcId="{26CBEA56-8CFD-48C0-BD6E-2EB16B1FBF42}" destId="{92E1E9E3-D1F0-4866-9424-7ECC0DD990BC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B53648B5-4E97-46CC-AC84-93D08296E9C8}" type="presParOf" srcId="{333A1088-737F-45CB-B68E-254E46348037}" destId="{F5ABB229-8D3B-4694-996A-96F23CF14429}" srcOrd="0" destOrd="0" presId="urn:microsoft.com/office/officeart/2005/8/layout/target3"/>
    <dgm:cxn modelId="{8890AC8C-4C37-4214-9E8D-9D3FCCAF4F10}" type="presParOf" srcId="{333A1088-737F-45CB-B68E-254E46348037}" destId="{F41139FD-01EE-4571-8B17-4FB00FC51163}" srcOrd="1" destOrd="0" presId="urn:microsoft.com/office/officeart/2005/8/layout/target3"/>
    <dgm:cxn modelId="{942334B5-2928-4ED0-A0DD-291DAB10A9BF}" type="presParOf" srcId="{333A1088-737F-45CB-B68E-254E46348037}" destId="{D005CE8C-CC26-4C3E-AC11-E15060ECD759}" srcOrd="2" destOrd="0" presId="urn:microsoft.com/office/officeart/2005/8/layout/target3"/>
    <dgm:cxn modelId="{AC364D99-58F1-4091-B5CE-86D0653FB3A2}" type="presParOf" srcId="{333A1088-737F-45CB-B68E-254E46348037}" destId="{2C702D82-9B77-49B7-9568-BB8EB47C3372}" srcOrd="3" destOrd="0" presId="urn:microsoft.com/office/officeart/2005/8/layout/target3"/>
    <dgm:cxn modelId="{5428AD7D-FF07-4C7A-8C34-E777501E38E5}" type="presParOf" srcId="{333A1088-737F-45CB-B68E-254E46348037}" destId="{A52A0455-90FF-4808-ABD0-F02540D31D5A}" srcOrd="4" destOrd="0" presId="urn:microsoft.com/office/officeart/2005/8/layout/target3"/>
    <dgm:cxn modelId="{AE008020-43B6-4E56-B618-304C1CF029BB}" type="presParOf" srcId="{333A1088-737F-45CB-B68E-254E46348037}" destId="{6140AFEC-043D-4C43-A2F9-D0F5331DF3A3}" srcOrd="5" destOrd="0" presId="urn:microsoft.com/office/officeart/2005/8/layout/target3"/>
    <dgm:cxn modelId="{992C1047-9279-49C4-BF87-84A43B35A230}" type="presParOf" srcId="{333A1088-737F-45CB-B68E-254E46348037}" destId="{71A10DEB-455E-4133-A618-0A0EE82A21E3}" srcOrd="6" destOrd="0" presId="urn:microsoft.com/office/officeart/2005/8/layout/target3"/>
    <dgm:cxn modelId="{B7571B51-9B30-4CDE-9C3E-E4F0BD1D7825}" type="presParOf" srcId="{333A1088-737F-45CB-B68E-254E46348037}" destId="{DA6A876D-6D25-492F-8BDC-9AE6A6CFB1FA}" srcOrd="7" destOrd="0" presId="urn:microsoft.com/office/officeart/2005/8/layout/target3"/>
    <dgm:cxn modelId="{E28A3A07-239E-4ABB-A1D7-1E7FDE25963A}" type="presParOf" srcId="{333A1088-737F-45CB-B68E-254E46348037}" destId="{A9F01C16-B5C0-47B0-9750-F7E5E11674A0}" srcOrd="8" destOrd="0" presId="urn:microsoft.com/office/officeart/2005/8/layout/target3"/>
    <dgm:cxn modelId="{4E10E53A-64CC-4284-A3E0-A0E7A9E23394}" type="presParOf" srcId="{333A1088-737F-45CB-B68E-254E46348037}" destId="{5C0CF724-3222-4429-B09A-F154A62FD507}" srcOrd="9" destOrd="0" presId="urn:microsoft.com/office/officeart/2005/8/layout/target3"/>
    <dgm:cxn modelId="{6C2024B6-4B39-4C4A-8784-39073430089C}" type="presParOf" srcId="{333A1088-737F-45CB-B68E-254E46348037}" destId="{71A5FEA7-FE77-4220-960F-2AB7AE466FE5}" srcOrd="10" destOrd="0" presId="urn:microsoft.com/office/officeart/2005/8/layout/target3"/>
    <dgm:cxn modelId="{A234830A-90E3-409D-8368-927A688B3873}" type="presParOf" srcId="{333A1088-737F-45CB-B68E-254E46348037}" destId="{C8857ABF-5052-4733-A46C-0F8B764FF76F}" srcOrd="11" destOrd="0" presId="urn:microsoft.com/office/officeart/2005/8/layout/target3"/>
    <dgm:cxn modelId="{3C445982-E0E9-4E7C-B228-F89DA1A42FAB}" type="presParOf" srcId="{333A1088-737F-45CB-B68E-254E46348037}" destId="{1839E65E-6E97-41D2-A171-98C033275D27}" srcOrd="12" destOrd="0" presId="urn:microsoft.com/office/officeart/2005/8/layout/target3"/>
    <dgm:cxn modelId="{39584971-557B-4CA1-A304-440CE0043837}" type="presParOf" srcId="{333A1088-737F-45CB-B68E-254E46348037}" destId="{914F10DC-A7FA-462B-9334-03354AC7EA9F}" srcOrd="13" destOrd="0" presId="urn:microsoft.com/office/officeart/2005/8/layout/target3"/>
    <dgm:cxn modelId="{C17F87B2-259A-4D16-BBCE-ACAC97131FE2}" type="presParOf" srcId="{333A1088-737F-45CB-B68E-254E46348037}" destId="{5583D5C5-FAFF-4548-819C-80E289F73770}" srcOrd="14" destOrd="0" presId="urn:microsoft.com/office/officeart/2005/8/layout/target3"/>
    <dgm:cxn modelId="{D9F95128-1039-4CD8-AC06-57AD63A63A73}" type="presParOf" srcId="{333A1088-737F-45CB-B68E-254E46348037}" destId="{AED2198E-93D5-4001-81B4-73124B309672}" srcOrd="15" destOrd="0" presId="urn:microsoft.com/office/officeart/2005/8/layout/target3"/>
    <dgm:cxn modelId="{9EAC05A2-887E-413B-A08C-B186BAEC59AD}" type="presParOf" srcId="{333A1088-737F-45CB-B68E-254E46348037}" destId="{2BE915AB-18AA-4053-B92C-3BFC9ED204BB}" srcOrd="16" destOrd="0" presId="urn:microsoft.com/office/officeart/2005/8/layout/target3"/>
    <dgm:cxn modelId="{C31002D2-7D28-4020-BD16-A3E280824CF0}" type="presParOf" srcId="{333A1088-737F-45CB-B68E-254E46348037}" destId="{BD3627E9-8FC8-4A2F-B3EA-FAE798EF81D8}" srcOrd="17" destOrd="0" presId="urn:microsoft.com/office/officeart/2005/8/layout/target3"/>
    <dgm:cxn modelId="{8F2B923F-35D2-4F15-9772-8653B60C178D}" type="presParOf" srcId="{333A1088-737F-45CB-B68E-254E46348037}" destId="{017154CD-D9A9-4968-AD11-1207A3C4C00A}" srcOrd="18" destOrd="0" presId="urn:microsoft.com/office/officeart/2005/8/layout/target3"/>
    <dgm:cxn modelId="{E00275DB-526E-4FF5-B761-714EDE2E1A6D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Mgr. Hana Halamová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DA6A876D-6D25-492F-8BDC-9AE6A6CFB1FA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</a:t>
          </a:r>
          <a:r>
            <a:rPr lang="cs-CZ" sz="2000" kern="1200" dirty="0" smtClean="0">
              <a:solidFill>
                <a:schemeClr val="tx1"/>
              </a:solidFill>
            </a:rPr>
            <a:t>18_ČJ5_Přídavná jména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273857" y="815268"/>
        <a:ext cx="6498543" cy="407634"/>
      </dsp:txXfrm>
    </dsp:sp>
    <dsp:sp modelId="{71A5FEA7-FE77-4220-960F-2AB7AE466FE5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273857" y="1224137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 Přídavná jména</a:t>
          </a:r>
          <a:endParaRPr lang="cs-CZ" sz="2000" kern="1200" dirty="0"/>
        </a:p>
      </dsp:txBody>
      <dsp:txXfrm>
        <a:off x="1273857" y="1224137"/>
        <a:ext cx="6498543" cy="407634"/>
      </dsp:txXfrm>
    </dsp:sp>
    <dsp:sp modelId="{914F10DC-A7FA-462B-9334-03354AC7EA9F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F33E3E-C8B7-446B-A373-018B1AAEA106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2C1B9A-BB5D-4673-ADE1-9112720B1C64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de-DE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22C1B9A-BB5D-4673-ADE1-9112720B1C64}" type="slidenum">
              <a:rPr lang="de-DE" smtClean="0"/>
              <a:pPr/>
              <a:t>2</a:t>
            </a:fld>
            <a:endParaRPr lang="de-D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4DC2D9-B530-445E-93BC-83AB2FDBAEBD}" type="datetimeFigureOut">
              <a:rPr lang="de-DE" smtClean="0"/>
              <a:pPr/>
              <a:t>24.05.2013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834B7-BE0A-48C0-9F98-DE6CCC597AF9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64B3B-16B7-414E-AF7A-A25B2E8FE190}" type="datetimeFigureOut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24.05.2013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2B2026-8B12-4BB0-943E-775FE8734254}" type="slidenum">
              <a:rPr lang="de-DE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de-DE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wmf"/><Relationship Id="rId5" Type="http://schemas.openxmlformats.org/officeDocument/2006/relationships/image" Target="../media/image6.wmf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1124744"/>
            <a:ext cx="8064896" cy="629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je určen pro výuku českého jazyka </a:t>
            </a:r>
            <a:r>
              <a:rPr lang="cs-CZ" sz="2800" dirty="0" smtClean="0">
                <a:solidFill>
                  <a:prstClr val="black"/>
                </a:solidFill>
              </a:rPr>
              <a:t>                         v </a:t>
            </a:r>
            <a:r>
              <a:rPr lang="cs-CZ" sz="2800" dirty="0" smtClean="0">
                <a:solidFill>
                  <a:prstClr val="black"/>
                </a:solidFill>
              </a:rPr>
              <a:t>5. 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Materiál obsahuje úvodní seznámení s druhy přídavných jmen,  následuje procvičování – žáci mohou slova dopisovat , kontrola kliknutím.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Č.6 – pravopis –í/-ý  v příd. jménech tvrdých a měkkých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</a:rPr>
              <a:t>Č.7- 1. a 5. pád př. jmen tvrdých v rodě mužském životném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b="1" dirty="0" smtClean="0">
              <a:solidFill>
                <a:prstClr val="black"/>
              </a:solidFill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54868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611560" y="260648"/>
            <a:ext cx="79208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Druhy přídavných jmen</a:t>
            </a:r>
            <a:endParaRPr lang="cs-CZ" sz="4000" dirty="0"/>
          </a:p>
        </p:txBody>
      </p:sp>
      <p:sp>
        <p:nvSpPr>
          <p:cNvPr id="5" name="Obdélník 4"/>
          <p:cNvSpPr/>
          <p:nvPr/>
        </p:nvSpPr>
        <p:spPr>
          <a:xfrm>
            <a:off x="0" y="980728"/>
            <a:ext cx="2592288" cy="720080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tvrdá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987824" y="980728"/>
            <a:ext cx="2592288" cy="720080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dirty="0" smtClean="0">
                <a:solidFill>
                  <a:schemeClr val="tx1"/>
                </a:solidFill>
              </a:rPr>
              <a:t>měkká</a:t>
            </a:r>
            <a:endParaRPr lang="cs-CZ" sz="48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940152" y="980728"/>
            <a:ext cx="3203848" cy="720080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přivlastňovací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1600" y="1844824"/>
            <a:ext cx="1224136" cy="1384995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mlad</a:t>
            </a:r>
            <a:r>
              <a:rPr lang="cs-CZ" sz="2800" b="1" dirty="0" smtClean="0"/>
              <a:t>ý</a:t>
            </a:r>
          </a:p>
          <a:p>
            <a:r>
              <a:rPr lang="cs-CZ" sz="2800" dirty="0" smtClean="0"/>
              <a:t>mlad</a:t>
            </a:r>
            <a:r>
              <a:rPr lang="cs-CZ" sz="2800" b="1" dirty="0" smtClean="0"/>
              <a:t>á</a:t>
            </a:r>
          </a:p>
          <a:p>
            <a:r>
              <a:rPr lang="cs-CZ" sz="2800" dirty="0" smtClean="0"/>
              <a:t>mlad</a:t>
            </a:r>
            <a:r>
              <a:rPr lang="cs-CZ" sz="2800" b="1" dirty="0" smtClean="0"/>
              <a:t>é</a:t>
            </a:r>
            <a:endParaRPr lang="cs-CZ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563888" y="1844824"/>
            <a:ext cx="1008112" cy="1384995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2700000" scaled="1"/>
            <a:tileRect/>
          </a:gra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jarn</a:t>
            </a:r>
            <a:r>
              <a:rPr lang="cs-CZ" sz="2800" b="1" dirty="0" smtClean="0"/>
              <a:t>í</a:t>
            </a:r>
          </a:p>
          <a:p>
            <a:r>
              <a:rPr lang="cs-CZ" sz="2800" dirty="0" smtClean="0"/>
              <a:t>jarn</a:t>
            </a:r>
            <a:r>
              <a:rPr lang="cs-CZ" sz="2800" b="1" dirty="0" smtClean="0"/>
              <a:t>í</a:t>
            </a:r>
          </a:p>
          <a:p>
            <a:r>
              <a:rPr lang="cs-CZ" sz="2800" dirty="0" smtClean="0"/>
              <a:t>jarn</a:t>
            </a:r>
            <a:r>
              <a:rPr lang="cs-CZ" sz="2800" b="1" dirty="0" smtClean="0"/>
              <a:t>í</a:t>
            </a:r>
            <a:endParaRPr lang="cs-CZ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796136" y="1772817"/>
            <a:ext cx="1296144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otc</a:t>
            </a:r>
            <a:r>
              <a:rPr lang="cs-CZ" sz="2800" b="1" dirty="0" smtClean="0"/>
              <a:t>ův</a:t>
            </a:r>
          </a:p>
          <a:p>
            <a:r>
              <a:rPr lang="cs-CZ" sz="2800" dirty="0" smtClean="0"/>
              <a:t>otc</a:t>
            </a:r>
            <a:r>
              <a:rPr lang="cs-CZ" sz="2800" b="1" dirty="0" smtClean="0"/>
              <a:t>ova</a:t>
            </a:r>
          </a:p>
          <a:p>
            <a:r>
              <a:rPr lang="cs-CZ" sz="2800" dirty="0" smtClean="0"/>
              <a:t>otc</a:t>
            </a:r>
            <a:r>
              <a:rPr lang="cs-CZ" sz="2800" b="1" dirty="0" smtClean="0"/>
              <a:t>ovo</a:t>
            </a:r>
          </a:p>
          <a:p>
            <a:endParaRPr lang="cs-CZ" sz="2800" b="1" dirty="0" smtClean="0"/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7631832" y="1772816"/>
            <a:ext cx="15121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matč</a:t>
            </a:r>
            <a:r>
              <a:rPr lang="cs-CZ" sz="2800" b="1" dirty="0" smtClean="0"/>
              <a:t>in</a:t>
            </a:r>
          </a:p>
          <a:p>
            <a:r>
              <a:rPr lang="cs-CZ" sz="2800" dirty="0" smtClean="0"/>
              <a:t>matč</a:t>
            </a:r>
            <a:r>
              <a:rPr lang="cs-CZ" sz="2800" b="1" dirty="0" smtClean="0"/>
              <a:t>ina</a:t>
            </a:r>
          </a:p>
          <a:p>
            <a:r>
              <a:rPr lang="cs-CZ" sz="2800" dirty="0" smtClean="0"/>
              <a:t>matč</a:t>
            </a:r>
            <a:r>
              <a:rPr lang="cs-CZ" sz="2800" b="1" dirty="0" smtClean="0"/>
              <a:t>ino</a:t>
            </a:r>
            <a:endParaRPr lang="cs-CZ" sz="2800" b="1" dirty="0"/>
          </a:p>
        </p:txBody>
      </p:sp>
      <p:sp>
        <p:nvSpPr>
          <p:cNvPr id="13" name="Obdélník 12"/>
          <p:cNvSpPr/>
          <p:nvPr/>
        </p:nvSpPr>
        <p:spPr>
          <a:xfrm>
            <a:off x="323528" y="3284984"/>
            <a:ext cx="576064" cy="576064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-ý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1115616" y="3284984"/>
            <a:ext cx="576064" cy="576064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-á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835696" y="3284984"/>
            <a:ext cx="576064" cy="576064"/>
          </a:xfrm>
          <a:prstGeom prst="rect">
            <a:avLst/>
          </a:prstGeom>
          <a:gradFill flip="none" rotWithShape="1">
            <a:gsLst>
              <a:gs pos="0">
                <a:schemeClr val="accent4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4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4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-é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3131840" y="3284984"/>
            <a:ext cx="576064" cy="5760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788024" y="3284984"/>
            <a:ext cx="576064" cy="5760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3995936" y="3284984"/>
            <a:ext cx="576064" cy="576064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0" scaled="1"/>
            <a:tileRect/>
          </a:gradFill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-í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228184" y="3212976"/>
            <a:ext cx="648072" cy="576064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-ův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6228184" y="4725144"/>
            <a:ext cx="864096" cy="576064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-ovo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228184" y="3933056"/>
            <a:ext cx="864096" cy="576064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-ova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8172400" y="4653136"/>
            <a:ext cx="792088" cy="576064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-ino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8172400" y="3933056"/>
            <a:ext cx="792088" cy="576064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-ina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8172400" y="3212976"/>
            <a:ext cx="576064" cy="576064"/>
          </a:xfrm>
          <a:prstGeom prst="rect">
            <a:avLst/>
          </a:prstGeom>
          <a:gradFill flip="none" rotWithShape="1">
            <a:gsLst>
              <a:gs pos="0">
                <a:srgbClr val="00B0F0">
                  <a:tint val="66000"/>
                  <a:satMod val="160000"/>
                </a:srgbClr>
              </a:gs>
              <a:gs pos="50000">
                <a:srgbClr val="00B0F0">
                  <a:tint val="44500"/>
                  <a:satMod val="160000"/>
                </a:srgbClr>
              </a:gs>
              <a:gs pos="100000">
                <a:srgbClr val="00B0F0">
                  <a:tint val="23500"/>
                  <a:satMod val="160000"/>
                </a:srgbClr>
              </a:gs>
            </a:gsLst>
            <a:lin ang="10800000" scaled="1"/>
            <a:tileRect/>
          </a:gra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-in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179512" y="5013176"/>
            <a:ext cx="5976664" cy="1512168"/>
          </a:xfrm>
          <a:prstGeom prst="rect">
            <a:avLst/>
          </a:prstGeom>
          <a:gradFill flip="none" rotWithShape="1">
            <a:gsLst>
              <a:gs pos="0">
                <a:srgbClr val="FFFF00">
                  <a:shade val="30000"/>
                  <a:satMod val="115000"/>
                </a:srgbClr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400" dirty="0" smtClean="0">
              <a:solidFill>
                <a:schemeClr val="tx1"/>
              </a:solidFill>
            </a:endParaRP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Přídavná jména odvozená z názvů </a:t>
            </a:r>
            <a:r>
              <a:rPr lang="cs-CZ" sz="2400" b="1" dirty="0" smtClean="0">
                <a:solidFill>
                  <a:schemeClr val="tx1"/>
                </a:solidFill>
              </a:rPr>
              <a:t>zvířat</a:t>
            </a:r>
            <a:r>
              <a:rPr lang="cs-CZ" sz="2400" dirty="0" smtClean="0">
                <a:solidFill>
                  <a:schemeClr val="tx1"/>
                </a:solidFill>
              </a:rPr>
              <a:t> jsou vždy </a:t>
            </a:r>
            <a:r>
              <a:rPr lang="cs-CZ" sz="2400" b="1" dirty="0" smtClean="0">
                <a:solidFill>
                  <a:schemeClr val="tx1"/>
                </a:solidFill>
              </a:rPr>
              <a:t>měkká</a:t>
            </a:r>
            <a:r>
              <a:rPr lang="cs-CZ" sz="2400" dirty="0" smtClean="0">
                <a:solidFill>
                  <a:schemeClr val="tx1"/>
                </a:solidFill>
              </a:rPr>
              <a:t>.</a:t>
            </a:r>
          </a:p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ryb</a:t>
            </a:r>
            <a:r>
              <a:rPr lang="cs-CZ" sz="3200" b="1" dirty="0" smtClean="0">
                <a:solidFill>
                  <a:schemeClr val="tx1"/>
                </a:solidFill>
              </a:rPr>
              <a:t>í</a:t>
            </a:r>
            <a:r>
              <a:rPr lang="cs-CZ" sz="3200" dirty="0" smtClean="0">
                <a:solidFill>
                  <a:schemeClr val="tx1"/>
                </a:solidFill>
              </a:rPr>
              <a:t>,  ps</a:t>
            </a:r>
            <a:r>
              <a:rPr lang="cs-CZ" sz="3200" b="1" dirty="0" smtClean="0">
                <a:solidFill>
                  <a:schemeClr val="tx1"/>
                </a:solidFill>
              </a:rPr>
              <a:t>í</a:t>
            </a:r>
            <a:r>
              <a:rPr lang="cs-CZ" sz="3200" dirty="0" smtClean="0">
                <a:solidFill>
                  <a:schemeClr val="tx1"/>
                </a:solidFill>
              </a:rPr>
              <a:t>, krokodýl</a:t>
            </a:r>
            <a:r>
              <a:rPr lang="cs-CZ" sz="3200" b="1" dirty="0" smtClean="0">
                <a:solidFill>
                  <a:schemeClr val="tx1"/>
                </a:solidFill>
              </a:rPr>
              <a:t>í</a:t>
            </a:r>
            <a:r>
              <a:rPr lang="cs-CZ" sz="3200" dirty="0" smtClean="0">
                <a:solidFill>
                  <a:schemeClr val="tx1"/>
                </a:solidFill>
              </a:rPr>
              <a:t>, želv</a:t>
            </a:r>
            <a:r>
              <a:rPr lang="cs-CZ" sz="3200" b="1" dirty="0" smtClean="0">
                <a:solidFill>
                  <a:schemeClr val="tx1"/>
                </a:solidFill>
              </a:rPr>
              <a:t>í</a:t>
            </a:r>
            <a:r>
              <a:rPr lang="cs-CZ" sz="3200" dirty="0" smtClean="0">
                <a:solidFill>
                  <a:schemeClr val="tx1"/>
                </a:solidFill>
              </a:rPr>
              <a:t>, sov</a:t>
            </a:r>
            <a:r>
              <a:rPr lang="cs-CZ" sz="3200" b="1" dirty="0" smtClean="0">
                <a:solidFill>
                  <a:schemeClr val="tx1"/>
                </a:solidFill>
              </a:rPr>
              <a:t>í</a:t>
            </a:r>
            <a:r>
              <a:rPr lang="cs-CZ" sz="3200" dirty="0" smtClean="0">
                <a:solidFill>
                  <a:schemeClr val="tx1"/>
                </a:solidFill>
              </a:rPr>
              <a:t>, orl</a:t>
            </a:r>
            <a:r>
              <a:rPr lang="cs-CZ" sz="3200" b="1" dirty="0" smtClean="0">
                <a:solidFill>
                  <a:schemeClr val="tx1"/>
                </a:solidFill>
              </a:rPr>
              <a:t>í</a:t>
            </a:r>
            <a:r>
              <a:rPr lang="cs-CZ" sz="3200" dirty="0" smtClean="0">
                <a:solidFill>
                  <a:schemeClr val="tx1"/>
                </a:solidFill>
              </a:rPr>
              <a:t>, </a:t>
            </a:r>
          </a:p>
        </p:txBody>
      </p:sp>
      <p:sp>
        <p:nvSpPr>
          <p:cNvPr id="27" name="Zaoblený obdélník 26"/>
          <p:cNvSpPr/>
          <p:nvPr/>
        </p:nvSpPr>
        <p:spPr>
          <a:xfrm>
            <a:off x="179512" y="1844824"/>
            <a:ext cx="720080" cy="360040"/>
          </a:xfrm>
          <a:prstGeom prst="roundRect">
            <a:avLst/>
          </a:prstGeom>
          <a:solidFill>
            <a:srgbClr val="6FDE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ten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8" name="Zaoblený obdélník 27"/>
          <p:cNvSpPr/>
          <p:nvPr/>
        </p:nvSpPr>
        <p:spPr>
          <a:xfrm>
            <a:off x="179512" y="2276872"/>
            <a:ext cx="720080" cy="360040"/>
          </a:xfrm>
          <a:prstGeom prst="roundRect">
            <a:avLst/>
          </a:prstGeom>
          <a:solidFill>
            <a:srgbClr val="6FDE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ta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9" name="Zaoblený obdélník 28"/>
          <p:cNvSpPr/>
          <p:nvPr/>
        </p:nvSpPr>
        <p:spPr>
          <a:xfrm>
            <a:off x="179512" y="2708920"/>
            <a:ext cx="720080" cy="360040"/>
          </a:xfrm>
          <a:prstGeom prst="roundRect">
            <a:avLst/>
          </a:prstGeom>
          <a:solidFill>
            <a:srgbClr val="6FDE00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to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1979712" y="1844824"/>
            <a:ext cx="115212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muž</a:t>
            </a:r>
          </a:p>
          <a:p>
            <a:r>
              <a:rPr lang="cs-CZ" sz="2800" dirty="0" smtClean="0"/>
              <a:t>dívka</a:t>
            </a:r>
          </a:p>
          <a:p>
            <a:r>
              <a:rPr lang="cs-CZ" sz="2800" dirty="0" smtClean="0"/>
              <a:t>děvče</a:t>
            </a:r>
            <a:endParaRPr lang="de-DE" sz="28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4427984" y="1844824"/>
            <a:ext cx="13681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den</a:t>
            </a:r>
          </a:p>
          <a:p>
            <a:r>
              <a:rPr lang="cs-CZ" sz="2800" dirty="0" smtClean="0"/>
              <a:t>neděle</a:t>
            </a:r>
          </a:p>
          <a:p>
            <a:r>
              <a:rPr lang="cs-CZ" sz="2800" dirty="0" smtClean="0"/>
              <a:t>počasí</a:t>
            </a:r>
            <a:endParaRPr lang="de-DE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6876256" y="1844824"/>
            <a:ext cx="8640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sešit</a:t>
            </a:r>
          </a:p>
          <a:p>
            <a:r>
              <a:rPr lang="cs-CZ" sz="2400" dirty="0" smtClean="0"/>
              <a:t>kniha</a:t>
            </a:r>
          </a:p>
          <a:p>
            <a:r>
              <a:rPr lang="cs-CZ" sz="2400" dirty="0" smtClean="0"/>
              <a:t>slovo</a:t>
            </a:r>
            <a:endParaRPr lang="de-DE" sz="2400" dirty="0"/>
          </a:p>
        </p:txBody>
      </p:sp>
      <p:pic>
        <p:nvPicPr>
          <p:cNvPr id="33" name="Picture 9" descr="C:\Users\Hana\AppData\Local\Microsoft\Windows\Temporary Internet Files\Content.IE5\RB3IB0L3\MC90043804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6948264" y="4738841"/>
            <a:ext cx="1835696" cy="211915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 animBg="1"/>
      <p:bldP spid="11" grpId="0"/>
      <p:bldP spid="12" grpId="0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60648"/>
            <a:ext cx="8435280" cy="58655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Školní, žákovský, jarní, bratrův, spolužákova, denní, usměvavý, smějící se, lákavý, luční, </a:t>
            </a:r>
            <a:r>
              <a:rPr lang="cs-CZ" sz="2800" b="1" dirty="0" err="1" smtClean="0"/>
              <a:t>Jaruščino</a:t>
            </a:r>
            <a:r>
              <a:rPr lang="cs-CZ" sz="2800" b="1" dirty="0" smtClean="0"/>
              <a:t>, starý, maminčina, útlý, liščí, opačný, lidský, včelí, bratrův, obecní, starostovo, prázdný, strýčkův, Helenčina </a:t>
            </a:r>
            <a:endParaRPr lang="cs-CZ" sz="2800" b="1" dirty="0"/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632664984"/>
              </p:ext>
            </p:extLst>
          </p:nvPr>
        </p:nvGraphicFramePr>
        <p:xfrm>
          <a:off x="539551" y="2420893"/>
          <a:ext cx="8064897" cy="432047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2664297"/>
                <a:gridCol w="2712301"/>
                <a:gridCol w="2688299"/>
              </a:tblGrid>
              <a:tr h="480053"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TVRDÁ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MĚKKÁ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400" dirty="0" smtClean="0"/>
                        <a:t>PŘIVLASTŇOVACÍ</a:t>
                      </a:r>
                      <a:endParaRPr lang="cs-CZ" sz="2400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</a:tr>
              <a:tr h="4800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800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800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800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800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800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800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  <a:tr h="480053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4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gradFill flip="none" rotWithShape="1">
                      <a:gsLst>
                        <a:gs pos="0">
                          <a:srgbClr val="FFFF00">
                            <a:shade val="30000"/>
                            <a:satMod val="115000"/>
                          </a:srgbClr>
                        </a:gs>
                        <a:gs pos="50000">
                          <a:srgbClr val="FFFF00">
                            <a:shade val="67500"/>
                            <a:satMod val="115000"/>
                          </a:srgbClr>
                        </a:gs>
                        <a:gs pos="100000">
                          <a:srgbClr val="FFFF00">
                            <a:shade val="100000"/>
                            <a:satMod val="115000"/>
                          </a:srgbClr>
                        </a:gs>
                      </a:gsLst>
                      <a:path path="circle">
                        <a:fillToRect l="100000" t="100000"/>
                      </a:path>
                      <a:tileRect r="-100000" b="-100000"/>
                    </a:gra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3563888" y="287317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/>
              <a:t>š</a:t>
            </a:r>
            <a:r>
              <a:rPr lang="cs-CZ" sz="2800" b="1" dirty="0" smtClean="0"/>
              <a:t>kolní</a:t>
            </a:r>
            <a:endParaRPr lang="cs-CZ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899592" y="287317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žákovský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563888" y="333782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jarní</a:t>
            </a:r>
            <a:endParaRPr lang="cs-CZ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300192" y="2833772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b</a:t>
            </a:r>
            <a:r>
              <a:rPr lang="cs-CZ" sz="2800" dirty="0" smtClean="0"/>
              <a:t>ratrův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300192" y="333782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spolužákova</a:t>
            </a:r>
            <a:endParaRPr lang="cs-CZ" sz="28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3563888" y="3841884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denní</a:t>
            </a:r>
            <a:endParaRPr lang="cs-CZ" sz="2800" b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899592" y="333782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usměvavý</a:t>
            </a:r>
            <a:endParaRPr lang="cs-CZ" sz="2800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3563888" y="434594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/>
              <a:t>s</a:t>
            </a:r>
            <a:r>
              <a:rPr lang="cs-CZ" sz="2800" b="1" dirty="0" smtClean="0"/>
              <a:t>mějící se</a:t>
            </a:r>
            <a:endParaRPr lang="cs-CZ" sz="28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99592" y="3841884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lákavý</a:t>
            </a:r>
            <a:endParaRPr lang="cs-CZ" sz="2800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3563888" y="4797152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luční</a:t>
            </a:r>
            <a:endParaRPr lang="cs-CZ" sz="2800" b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6300192" y="3841884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err="1" smtClean="0"/>
              <a:t>Jaruščino</a:t>
            </a:r>
            <a:endParaRPr lang="cs-CZ" sz="28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899592" y="434594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starý</a:t>
            </a:r>
            <a:endParaRPr lang="cs-CZ" sz="28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6300192" y="434594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maminčina</a:t>
            </a:r>
            <a:endParaRPr lang="cs-CZ" sz="2800" dirty="0"/>
          </a:p>
        </p:txBody>
      </p:sp>
      <p:sp>
        <p:nvSpPr>
          <p:cNvPr id="26" name="TextovéPole 25"/>
          <p:cNvSpPr txBox="1"/>
          <p:nvPr/>
        </p:nvSpPr>
        <p:spPr>
          <a:xfrm>
            <a:off x="899592" y="4797152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útlý</a:t>
            </a:r>
            <a:endParaRPr lang="cs-CZ" sz="2800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3563888" y="5282044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liščí</a:t>
            </a:r>
            <a:endParaRPr lang="cs-CZ" sz="2800" b="1" dirty="0"/>
          </a:p>
        </p:txBody>
      </p:sp>
      <p:sp>
        <p:nvSpPr>
          <p:cNvPr id="28" name="TextovéPole 27"/>
          <p:cNvSpPr txBox="1"/>
          <p:nvPr/>
        </p:nvSpPr>
        <p:spPr>
          <a:xfrm>
            <a:off x="899592" y="530120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opačný</a:t>
            </a:r>
            <a:endParaRPr lang="cs-CZ" sz="2800" dirty="0"/>
          </a:p>
        </p:txBody>
      </p:sp>
      <p:sp>
        <p:nvSpPr>
          <p:cNvPr id="29" name="TextovéPole 28"/>
          <p:cNvSpPr txBox="1"/>
          <p:nvPr/>
        </p:nvSpPr>
        <p:spPr>
          <a:xfrm>
            <a:off x="899592" y="578610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lidský</a:t>
            </a:r>
            <a:endParaRPr lang="cs-CZ" sz="2800" dirty="0"/>
          </a:p>
        </p:txBody>
      </p:sp>
      <p:sp>
        <p:nvSpPr>
          <p:cNvPr id="30" name="TextovéPole 29"/>
          <p:cNvSpPr txBox="1"/>
          <p:nvPr/>
        </p:nvSpPr>
        <p:spPr>
          <a:xfrm>
            <a:off x="3563888" y="578610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včelí</a:t>
            </a:r>
            <a:endParaRPr lang="cs-CZ" sz="2800" b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6300192" y="4797152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bratrův</a:t>
            </a:r>
            <a:endParaRPr lang="cs-CZ" sz="2800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3563888" y="6237312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b="1" dirty="0" smtClean="0"/>
              <a:t>obecní</a:t>
            </a:r>
            <a:endParaRPr lang="cs-CZ" sz="28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6300192" y="530120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starostovo</a:t>
            </a:r>
            <a:endParaRPr lang="cs-CZ" sz="2800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899592" y="6218148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/>
              <a:t>p</a:t>
            </a:r>
            <a:r>
              <a:rPr lang="cs-CZ" sz="2800" dirty="0" smtClean="0"/>
              <a:t>rázdný</a:t>
            </a:r>
          </a:p>
        </p:txBody>
      </p:sp>
      <p:sp>
        <p:nvSpPr>
          <p:cNvPr id="35" name="TextovéPole 34"/>
          <p:cNvSpPr txBox="1"/>
          <p:nvPr/>
        </p:nvSpPr>
        <p:spPr>
          <a:xfrm>
            <a:off x="6300192" y="578610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strýčkův</a:t>
            </a:r>
            <a:endParaRPr lang="cs-CZ" sz="2800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6300192" y="6237312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/>
              <a:t>Helenčina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3275856" y="2420888"/>
            <a:ext cx="2592288" cy="46166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          MĚKKÁ</a:t>
            </a:r>
          </a:p>
        </p:txBody>
      </p:sp>
      <p:sp>
        <p:nvSpPr>
          <p:cNvPr id="38" name="TextovéPole 37"/>
          <p:cNvSpPr txBox="1"/>
          <p:nvPr/>
        </p:nvSpPr>
        <p:spPr>
          <a:xfrm>
            <a:off x="5940152" y="2420888"/>
            <a:ext cx="2700808" cy="461665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  </a:t>
            </a:r>
            <a:r>
              <a:rPr lang="cs-CZ" sz="2400" b="1" dirty="0" smtClean="0"/>
              <a:t>PŘIVLASTŇOVACÍ</a:t>
            </a:r>
            <a:r>
              <a:rPr lang="cs-CZ" sz="2400" dirty="0" smtClean="0"/>
              <a:t> </a:t>
            </a:r>
            <a:endParaRPr lang="de-DE" sz="2400" b="1" dirty="0"/>
          </a:p>
        </p:txBody>
      </p:sp>
    </p:spTree>
    <p:extLst>
      <p:ext uri="{BB962C8B-B14F-4D97-AF65-F5344CB8AC3E}">
        <p14:creationId xmlns:p14="http://schemas.microsoft.com/office/powerpoint/2010/main" xmlns="" val="316653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3" name="Picture 15" descr="C:\Users\Hana\AppData\Local\Microsoft\Windows\Temporary Internet Files\Content.IE5\W7O7YZ4W\MC900428151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2241487"/>
            <a:ext cx="2376264" cy="4616513"/>
          </a:xfrm>
          <a:prstGeom prst="rect">
            <a:avLst/>
          </a:prstGeom>
          <a:noFill/>
        </p:spPr>
      </p:pic>
      <p:pic>
        <p:nvPicPr>
          <p:cNvPr id="5" name="Picture 8" descr="C:\Users\Hana\AppData\Local\Microsoft\Windows\Temporary Internet Files\Content.IE5\W7O7YZ4W\MC900123321[1].wmf"/>
          <p:cNvPicPr>
            <a:picLocks noChangeAspect="1" noChangeArrowheads="1"/>
          </p:cNvPicPr>
          <p:nvPr/>
        </p:nvPicPr>
        <p:blipFill>
          <a:blip r:embed="rId3" cstate="print"/>
          <a:srcRect t="43049"/>
          <a:stretch>
            <a:fillRect/>
          </a:stretch>
        </p:blipFill>
        <p:spPr bwMode="auto">
          <a:xfrm>
            <a:off x="0" y="4155048"/>
            <a:ext cx="4067945" cy="2702952"/>
          </a:xfrm>
          <a:prstGeom prst="ellipse">
            <a:avLst/>
          </a:prstGeom>
          <a:noFill/>
        </p:spPr>
      </p:pic>
      <p:grpSp>
        <p:nvGrpSpPr>
          <p:cNvPr id="4" name="Skupina 3"/>
          <p:cNvGrpSpPr/>
          <p:nvPr/>
        </p:nvGrpSpPr>
        <p:grpSpPr>
          <a:xfrm>
            <a:off x="7308304" y="4077072"/>
            <a:ext cx="2051720" cy="1155408"/>
            <a:chOff x="6503943" y="764704"/>
            <a:chExt cx="3187521" cy="1963013"/>
          </a:xfrm>
        </p:grpSpPr>
        <p:pic>
          <p:nvPicPr>
            <p:cNvPr id="2" name="Picture 7" descr="C:\Users\Hana\AppData\Local\Microsoft\Windows\Temporary Internet Files\Content.IE5\RB3IB0L3\MC900438043[1].pn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728451" y="764704"/>
              <a:ext cx="1963013" cy="1963013"/>
            </a:xfrm>
            <a:prstGeom prst="rect">
              <a:avLst/>
            </a:prstGeom>
            <a:noFill/>
          </p:spPr>
        </p:pic>
        <p:sp>
          <p:nvSpPr>
            <p:cNvPr id="3" name="TextovéPole 2"/>
            <p:cNvSpPr txBox="1"/>
            <p:nvPr/>
          </p:nvSpPr>
          <p:spPr>
            <a:xfrm>
              <a:off x="6503943" y="764704"/>
              <a:ext cx="2160240" cy="1514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err="1" smtClean="0"/>
                <a:t>lipov</a:t>
              </a:r>
              <a:r>
                <a:rPr lang="cs-CZ" sz="3200" dirty="0" smtClean="0"/>
                <a:t>-        čaj</a:t>
              </a:r>
              <a:endParaRPr lang="de-DE" sz="3200" dirty="0"/>
            </a:p>
          </p:txBody>
        </p:sp>
      </p:grpSp>
      <p:grpSp>
        <p:nvGrpSpPr>
          <p:cNvPr id="20" name="Skupina 19"/>
          <p:cNvGrpSpPr/>
          <p:nvPr/>
        </p:nvGrpSpPr>
        <p:grpSpPr>
          <a:xfrm flipH="1">
            <a:off x="1" y="1484784"/>
            <a:ext cx="3537268" cy="1728192"/>
            <a:chOff x="7731747" y="2060848"/>
            <a:chExt cx="3159415" cy="1728192"/>
          </a:xfrm>
        </p:grpSpPr>
        <p:pic>
          <p:nvPicPr>
            <p:cNvPr id="2054" name="Picture 6" descr="C:\Users\Hana\AppData\Local\Microsoft\Windows\Temporary Internet Files\Content.IE5\W7O7YZ4W\MC900123321[1].wmf"/>
            <p:cNvPicPr>
              <a:picLocks noChangeAspect="1" noChangeArrowheads="1"/>
            </p:cNvPicPr>
            <p:nvPr/>
          </p:nvPicPr>
          <p:blipFill>
            <a:blip r:embed="rId3" cstate="print"/>
            <a:srcRect l="40200" b="41600"/>
            <a:stretch>
              <a:fillRect/>
            </a:stretch>
          </p:blipFill>
          <p:spPr bwMode="auto">
            <a:xfrm>
              <a:off x="9374397" y="2060848"/>
              <a:ext cx="1516765" cy="1728192"/>
            </a:xfrm>
            <a:prstGeom prst="rect">
              <a:avLst/>
            </a:prstGeom>
            <a:noFill/>
          </p:spPr>
        </p:pic>
        <p:sp>
          <p:nvSpPr>
            <p:cNvPr id="19" name="TextovéPole 18"/>
            <p:cNvSpPr txBox="1"/>
            <p:nvPr/>
          </p:nvSpPr>
          <p:spPr>
            <a:xfrm>
              <a:off x="7731747" y="2564904"/>
              <a:ext cx="1403648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včel-   med</a:t>
              </a:r>
              <a:endParaRPr lang="de-DE" sz="3200" b="1" dirty="0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1547664" y="4653136"/>
            <a:ext cx="864096" cy="792088"/>
            <a:chOff x="1547664" y="4653136"/>
            <a:chExt cx="864096" cy="792088"/>
          </a:xfrm>
        </p:grpSpPr>
        <p:sp>
          <p:nvSpPr>
            <p:cNvPr id="26" name="Elipsa 25"/>
            <p:cNvSpPr/>
            <p:nvPr/>
          </p:nvSpPr>
          <p:spPr>
            <a:xfrm>
              <a:off x="1547664" y="4797152"/>
              <a:ext cx="864096" cy="648072"/>
            </a:xfrm>
            <a:prstGeom prst="ellipse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dirty="0" smtClean="0"/>
                <a:t>YY</a:t>
              </a:r>
              <a:endParaRPr lang="de-DE" dirty="0"/>
            </a:p>
          </p:txBody>
        </p:sp>
        <p:sp>
          <p:nvSpPr>
            <p:cNvPr id="27" name="TextovéPole 26"/>
            <p:cNvSpPr txBox="1"/>
            <p:nvPr/>
          </p:nvSpPr>
          <p:spPr>
            <a:xfrm>
              <a:off x="1691680" y="4653136"/>
              <a:ext cx="72008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400" b="1" dirty="0" smtClean="0">
                  <a:solidFill>
                    <a:schemeClr val="bg1"/>
                  </a:solidFill>
                </a:rPr>
                <a:t>ý</a:t>
              </a:r>
              <a:endParaRPr lang="de-DE" sz="44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29" name="Elipsa 28"/>
          <p:cNvSpPr/>
          <p:nvPr/>
        </p:nvSpPr>
        <p:spPr>
          <a:xfrm>
            <a:off x="6588224" y="4365104"/>
            <a:ext cx="864096" cy="864096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b="1" dirty="0" smtClean="0"/>
              <a:t>í</a:t>
            </a:r>
            <a:endParaRPr lang="de-DE" sz="6000" b="1" dirty="0"/>
          </a:p>
        </p:txBody>
      </p:sp>
      <p:grpSp>
        <p:nvGrpSpPr>
          <p:cNvPr id="31" name="Skupina 30"/>
          <p:cNvGrpSpPr/>
          <p:nvPr/>
        </p:nvGrpSpPr>
        <p:grpSpPr>
          <a:xfrm>
            <a:off x="6444208" y="404664"/>
            <a:ext cx="2699792" cy="1196752"/>
            <a:chOff x="6444208" y="404664"/>
            <a:chExt cx="2699792" cy="1196752"/>
          </a:xfrm>
        </p:grpSpPr>
        <p:pic>
          <p:nvPicPr>
            <p:cNvPr id="2058" name="Picture 10" descr="C:\Users\Hana\AppData\Local\Microsoft\Windows\Temporary Internet Files\Content.IE5\RB3IB0L3\MC900346907[1].wmf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6317" y="404664"/>
              <a:ext cx="1277683" cy="1196752"/>
            </a:xfrm>
            <a:prstGeom prst="rect">
              <a:avLst/>
            </a:prstGeom>
            <a:noFill/>
          </p:spPr>
        </p:pic>
        <p:sp>
          <p:nvSpPr>
            <p:cNvPr id="30" name="TextovéPole 29"/>
            <p:cNvSpPr txBox="1"/>
            <p:nvPr/>
          </p:nvSpPr>
          <p:spPr>
            <a:xfrm>
              <a:off x="6444208" y="836712"/>
              <a:ext cx="208823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smtClean="0"/>
                <a:t>motýl-   let</a:t>
              </a:r>
              <a:endParaRPr lang="de-DE" sz="3200" b="1" dirty="0"/>
            </a:p>
          </p:txBody>
        </p:sp>
      </p:grpSp>
      <p:grpSp>
        <p:nvGrpSpPr>
          <p:cNvPr id="33" name="Skupina 32"/>
          <p:cNvGrpSpPr/>
          <p:nvPr/>
        </p:nvGrpSpPr>
        <p:grpSpPr>
          <a:xfrm>
            <a:off x="611560" y="0"/>
            <a:ext cx="2664296" cy="2097956"/>
            <a:chOff x="539552" y="0"/>
            <a:chExt cx="2664296" cy="2097956"/>
          </a:xfrm>
        </p:grpSpPr>
        <p:pic>
          <p:nvPicPr>
            <p:cNvPr id="2052" name="Picture 4" descr="C:\Users\Hana\AppData\Local\Microsoft\Windows\Temporary Internet Files\Content.IE5\LAUS52YB\MC900434457[1].wmf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39552" y="332656"/>
              <a:ext cx="1838325" cy="1765300"/>
            </a:xfrm>
            <a:prstGeom prst="rect">
              <a:avLst/>
            </a:prstGeom>
            <a:noFill/>
          </p:spPr>
        </p:pic>
        <p:sp>
          <p:nvSpPr>
            <p:cNvPr id="32" name="TextovéPole 31"/>
            <p:cNvSpPr txBox="1"/>
            <p:nvPr/>
          </p:nvSpPr>
          <p:spPr>
            <a:xfrm>
              <a:off x="1259632" y="0"/>
              <a:ext cx="1944216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b="1" dirty="0" err="1" smtClean="0"/>
                <a:t>voňav</a:t>
              </a:r>
              <a:r>
                <a:rPr lang="cs-CZ" sz="3200" b="1" dirty="0" smtClean="0"/>
                <a:t>-   květ</a:t>
              </a:r>
              <a:endParaRPr lang="de-DE" sz="3200" b="1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378 0.02061 C 0.01111 0.01875 0.00052 0.01551 -0.01163 0.00996 C -0.01493 0.00857 -0.01806 0.00695 -0.02136 0.00556 C -0.02292 0.00486 -0.02622 0.00348 -0.02622 0.00371 C -0.03733 -0.00648 -0.03264 -0.00231 -0.04063 -0.00949 C -0.04219 -0.01088 -0.04393 -0.0125 -0.04549 -0.01389 C -0.04705 -0.01527 -0.05035 -0.01805 -0.05035 -0.01782 C -0.05191 -0.02083 -0.0533 -0.02407 -0.05521 -0.02662 C -0.0566 -0.02847 -0.05868 -0.02916 -0.06007 -0.03101 C -0.06146 -0.03287 -0.06181 -0.03588 -0.0632 -0.0375 C -0.06997 -0.04537 -0.07118 -0.04537 -0.07778 -0.04814 C -0.08316 -0.05764 -0.08906 -0.06643 -0.09393 -0.07615 C -0.09809 -0.09351 -0.10191 -0.11018 -0.10521 -0.12777 C -0.10625 -0.15972 -0.1132 -0.20972 -0.09879 -0.23958 C -0.09827 -0.24236 -0.09809 -0.2456 -0.09705 -0.24814 C -0.09531 -0.25277 -0.09063 -0.26111 -0.09063 -0.26088 C -0.08802 -0.27222 -0.0842 -0.27847 -0.08108 -0.28912 C -0.07552 -0.3074 -0.08056 -0.29629 -0.07448 -0.30833 C -0.0717 -0.32801 -0.075 -0.31157 -0.06979 -0.32569 C -0.06684 -0.33333 -0.0691 -0.33194 -0.06649 -0.34074 C -0.06441 -0.34791 -0.06163 -0.35578 -0.05851 -0.36226 C -0.06059 -0.36435 -0.06233 -0.36759 -0.06493 -0.36851 C -0.08715 -0.37592 -0.08195 -0.36134 -0.08577 -0.37731 C -0.08472 -0.39351 -0.08368 -0.40162 -0.08108 -0.41597 C -0.0816 -0.44259 -0.0816 -0.46898 -0.08264 -0.4956 C -0.08299 -0.50463 -0.08872 -0.50601 -0.09393 -0.51064 C -0.09549 -0.51203 -0.09879 -0.51481 -0.09879 -0.51458 C -0.09983 -0.51689 -0.1007 -0.51921 -0.10191 -0.52129 C -0.1033 -0.52361 -0.10556 -0.52523 -0.10677 -0.52777 C -0.11684 -0.54745 -0.0974 -0.51898 -0.1132 -0.54074 C -0.11771 -0.55764 -0.11111 -0.5368 -0.11979 -0.55139 C -0.12639 -0.56226 -0.11545 -0.5537 -0.12448 -0.56435 C -0.12743 -0.56782 -0.1342 -0.57291 -0.1342 -0.57268 C -0.13993 -0.58426 -0.14931 -0.59143 -0.15521 -0.60301 C -0.15625 -0.60509 -0.15677 -0.6081 -0.15851 -0.60949 C -0.1599 -0.61064 -0.17535 -0.61898 -0.17778 -0.62014 C -0.1842 -0.62291 -0.19063 -0.62615 -0.19705 -0.62893 C -0.20035 -0.63032 -0.20677 -0.6331 -0.20677 -0.63287 C -0.21163 -0.6375 -0.2158 -0.64375 -0.22136 -0.64606 C -0.2224 -0.64652 -0.23021 -0.64953 -0.23108 -0.65046 C -0.23438 -0.65301 -0.23698 -0.65717 -0.24063 -0.65902 C -0.25243 -0.66412 -0.26441 -0.66851 -0.27622 -0.67407 C -0.32604 -0.67268 -0.3566 -0.6787 -0.39705 -0.65254 C -0.39861 -0.65046 -0.40104 -0.64884 -0.40191 -0.64606 C -0.40868 -0.62199 -0.39792 -0.63402 -0.40851 -0.62453 C -0.41684 -0.60717 -0.4059 -0.62801 -0.41649 -0.61389 C -0.42587 -0.60139 -0.41754 -0.60926 -0.42448 -0.59884 C -0.42761 -0.59421 -0.4342 -0.58588 -0.4342 -0.58564 C -0.43611 -0.57777 -0.43733 -0.56967 -0.44063 -0.56226 C -0.44254 -0.55787 -0.44705 -0.5493 -0.44705 -0.54907 C -0.45122 -0.52893 -0.45521 -0.50926 -0.46007 -0.48912 C -0.45955 -0.46828 -0.45955 -0.44745 -0.45851 -0.42662 C -0.45799 -0.41643 -0.45295 -0.39583 -0.45191 -0.38796 C -0.45018 -0.37523 -0.4467 -0.3618 -0.44393 -0.3493 C -0.44288 -0.3449 -0.44063 -0.33634 -0.44063 -0.33611 C -0.4375 -0.30625 -0.44601 -0.27476 -0.43906 -0.24606 C -0.44323 -0.22291 -0.46563 -0.20995 -0.48108 -0.20301 C -0.4842 -0.20162 -0.4875 -0.20023 -0.49063 -0.19884 C -0.49393 -0.19745 -0.50035 -0.19444 -0.50035 -0.19421 C -0.50191 -0.19305 -0.50347 -0.1912 -0.50521 -0.19004 C -0.50833 -0.18819 -0.51493 -0.18588 -0.51493 -0.18564 C -0.52153 -0.17986 -0.52674 -0.17407 -0.5342 -0.17083 C -0.54097 -0.16481 -0.54618 -0.15902 -0.55365 -0.15578 C -0.55886 -0.15115 -0.56268 -0.14537 -0.56806 -0.14074 C -0.57118 -0.12916 -0.56875 -0.13657 -0.57622 -0.12129 C -0.57726 -0.11921 -0.5783 -0.11689 -0.57934 -0.11481 C -0.58038 -0.11273 -0.58264 -0.10833 -0.58264 -0.1081 C -0.58594 -0.09514 -0.58802 -0.0831 -0.59063 -0.06967 C -0.59254 -0.05972 -0.59236 -0.06643 -0.59236 -0.06111 " pathEditMode="relative" rAng="0" ptsTypes="ffffffffffffffffffffffffffffffffffffffffffffffffffffffffffffffffffffA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08" y="-3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6 4.81481E-6 C 0.04497 -0.0007 0.09011 4.81481E-6 0.13508 -0.00209 C 0.13664 -0.00209 0.15348 -0.01065 0.15504 -0.01111 C 0.16772 -0.01505 0.15956 -0.01297 0.18004 -0.01551 C 0.20226 -0.02477 0.2106 -0.02292 0.24011 -0.02431 C 0.24879 -0.02824 0.25747 -0.0294 0.26667 -0.03102 C 0.26997 -0.03241 0.27344 -0.03403 0.27674 -0.03542 C 0.28004 -0.03681 0.28681 -0.03982 0.28681 -0.03982 C 0.29445 -0.04723 0.30435 -0.04908 0.31338 -0.05324 C 0.31858 -0.05556 0.32362 -0.0588 0.32848 -0.06204 C 0.33386 -0.06574 0.33577 -0.07061 0.34167 -0.07315 C 0.34775 -0.08125 0.35504 -0.08959 0.36338 -0.09329 C 0.37952 -0.11482 0.35886 -0.08936 0.37344 -0.10209 C 0.37535 -0.10371 0.37657 -0.10695 0.37848 -0.1088 C 0.38629 -0.11598 0.39758 -0.11968 0.40678 -0.12223 C 0.53629 -0.11899 0.47362 -0.14283 0.52015 -0.10209 C 0.52501 -0.08102 0.51772 -0.11065 0.52501 -0.08889 C 0.53334 -0.06436 0.52414 -0.08426 0.53178 -0.06875 C 0.53612 -0.05 0.52987 -0.07292 0.53681 -0.05764 C 0.53942 -0.05162 0.54081 -0.04399 0.54341 -0.03774 C 0.54532 -0.03311 0.55001 -0.02431 0.55001 -0.02431 C 0.55313 -0.00811 0.55209 -0.00949 0.56511 -0.00649 C 0.56841 -0.00348 0.57171 -0.0007 0.57501 0.00231 C 0.57796 0.00486 0.58508 0.00671 0.58508 0.00671 C 0.5856 0.00902 0.58577 0.01157 0.58681 0.01342 C 0.59219 0.02245 0.59167 0.01389 0.59167 0.02014 " pathEditMode="relative" ptsTypes="fffffffffffffffffffffffffA">
                                      <p:cBhvr>
                                        <p:cTn id="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3021 0.03264 C -0.14341 0.02106 -0.12882 0.03588 -0.13681 0.02152 C -0.13907 0.01736 -0.14236 0.01412 -0.14514 0.01041 C -0.14636 0.00879 -0.14844 0.00902 -0.15018 0.00833 C -0.16441 0.00208 -0.17413 0.00092 -0.19028 -0.0007 C -0.19393 -0.00186 -0.2 -0.00371 -0.20348 -0.0051 C -0.20677 -0.00649 -0.21354 -0.00949 -0.21354 -0.00926 C -0.22188 -0.0169 -0.23091 -0.01922 -0.24028 -0.02292 C -0.24757 -0.02593 -0.25434 -0.0294 -0.26181 -0.03172 C -0.33143 -0.02986 -0.32309 -0.03473 -0.36354 -0.02061 C -0.36181 -0.01991 -0.35903 -0.02084 -0.35851 -0.01852 C -0.35799 -0.01644 -0.36059 -0.01528 -0.36181 -0.01389 C -0.36632 -0.00903 -0.36667 -0.00949 -0.37188 -0.00741 C -0.37604 -0.00162 -0.38056 -0.00139 -0.38525 0.0037 C -0.39098 0.00995 -0.39809 0.01481 -0.40348 0.02152 C -0.40851 0.02777 -0.41354 0.03426 -0.42014 0.03703 C -0.42865 0.04838 -0.41806 0.03564 -0.42848 0.04375 C -0.42986 0.0449 -0.43056 0.04722 -0.43195 0.04814 C -0.44098 0.05416 -0.45226 0.05694 -0.46181 0.06157 C -0.47066 0.07291 -0.4592 0.05949 -0.47014 0.06828 C -0.47309 0.07083 -0.47552 0.07453 -0.47848 0.07708 C -0.48247 0.08495 -0.48351 0.09051 -0.48854 0.09722 C -0.49045 0.10439 -0.49219 0.1118 -0.49358 0.11944 C -0.49462 0.13287 -0.49202 0.14398 -0.50191 0.14814 C -0.50139 0.15995 -0.50139 0.17199 -0.50018 0.18379 C -0.49966 0.18842 -0.49688 0.19722 -0.49688 0.19745 C -0.49584 0.22129 -0.49566 0.24305 -0.49028 0.26597 C -0.48907 0.27662 -0.48768 0.28472 -0.48525 0.2949 C -0.48403 0.31597 -0.47726 0.35393 -0.49028 0.37037 C -0.49115 0.37569 -0.49236 0.38264 -0.49358 0.38819 C -0.49462 0.39259 -0.49688 0.40162 -0.49688 0.40185 C -0.49636 0.40972 -0.49723 0.41828 -0.49514 0.42592 C -0.49271 0.43449 -0.48351 0.44027 -0.47848 0.44606 C -0.46719 0.45926 -0.4566 0.47546 -0.44184 0.48148 C -0.43646 0.48634 -0.43143 0.49004 -0.42518 0.49259 C -0.4165 0.50069 -0.40729 0.50486 -0.39688 0.50833 C -0.39462 0.50902 -0.39028 0.51041 -0.39028 0.51064 C -0.36962 0.50972 -0.34896 0.51157 -0.32848 0.50833 C -0.32275 0.5074 -0.31337 0.49236 -0.30851 0.48819 C -0.30625 0.48379 -0.30417 0.47939 -0.30191 0.475 C -0.30018 0.47152 -0.29514 0.46597 -0.29514 0.4662 C -0.29219 0.45324 -0.28907 0.45162 -0.28021 0.44375 C -0.27396 0.43819 -0.26841 0.42916 -0.26181 0.42384 C -0.2533 0.41713 -0.23976 0.41504 -0.23021 0.41273 C -0.22188 0.41342 -0.21354 0.41319 -0.20521 0.41481 C -0.20174 0.41551 -0.19514 0.41944 -0.19514 0.41967 C -0.1915 0.42639 -0.19375 0.42592 -0.19028 0.42592 " pathEditMode="relative" rAng="0" ptsTypes="ffffffffffffffffffffffffffffffffffffffffffffffA">
                                      <p:cBhvr>
                                        <p:cTn id="2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5" y="2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3507 -0.09213 C 0.0427 -0.09444 0.05138 -0.09629 0.0585 -0.10092 C 0.06996 -0.10856 0.05746 -0.10277 0.0684 -0.10764 C 0.08177 -0.11365 0.09513 -0.11944 0.1085 -0.12546 C 0.11527 -0.1287 0.12291 -0.12685 0.1302 -0.12754 C 0.14357 -0.12685 0.15677 -0.12662 0.17013 -0.12546 C 0.17586 -0.125 0.1868 -0.11875 0.1868 -0.11851 C 0.19461 -0.1118 0.20086 -0.10301 0.21007 -0.09861 C 0.21458 -0.09305 0.21666 -0.08773 0.22187 -0.0831 C 0.22361 -0.07546 0.22586 -0.07106 0.2302 -0.06527 C 0.23072 -0.06319 0.2309 -0.06064 0.23177 -0.05879 C 0.23263 -0.05694 0.23437 -0.05601 0.23507 -0.05416 C 0.23663 -0.05 0.23611 -0.04421 0.23854 -0.04097 C 0.24479 -0.0324 0.24201 -0.0368 0.24687 -0.02754 C 0.24826 -0.02176 0.2493 -0.01296 0.25173 -0.00764 C 0.25347 -0.00393 0.25625 -0.00162 0.2585 0.00139 C 0.26163 0.01366 0.26475 0.02338 0.27187 0.03241 C 0.27309 0.03727 0.27864 0.04954 0.28177 0.05232 C 0.28472 0.05486 0.28854 0.05533 0.29184 0.05695 C 0.29392 0.05787 0.29635 0.05811 0.29843 0.05903 C 0.30191 0.06042 0.3085 0.06343 0.3085 0.06366 C 0.31979 0.07385 0.32708 0.07593 0.3401 0.08125 C 0.34618 0.08658 0.35329 0.09144 0.36007 0.09468 C 0.36892 0.10602 0.35746 0.0926 0.3684 0.10139 C 0.37309 0.10533 0.37708 0.11042 0.38177 0.11459 C 0.39218 0.12385 0.40156 0.13172 0.4085 0.14584 C 0.41354 0.16644 0.4184 0.18727 0.42343 0.20787 C 0.42395 0.21019 0.42673 0.20973 0.42847 0.21019 C 0.43229 0.21135 0.43628 0.21181 0.4401 0.2125 C 0.44062 0.2213 0.44097 0.23033 0.44184 0.23912 C 0.44201 0.24144 0.44409 0.24375 0.4434 0.24584 C 0.4427 0.24815 0.4401 0.24885 0.43854 0.25024 C 0.43628 0.25463 0.43507 0.26042 0.43177 0.26343 C 0.42534 0.26922 0.41961 0.275 0.41354 0.28125 C 0.40885 0.28635 0.40781 0.28982 0.40173 0.29236 C 0.39722 0.29653 0.3934 0.30255 0.38854 0.30579 C 0.37378 0.31551 0.35538 0.32037 0.3401 0.32801 C 0.33177 0.33218 0.32274 0.33866 0.31354 0.33912 C 0.28732 0.34051 0.26128 0.34051 0.23507 0.34121 C 0.2243 0.34491 0.21284 0.35579 0.20173 0.35695 C 0.16632 0.36088 0.18958 0.3588 0.13177 0.36135 C 0.09236 0.36551 0.08628 0.36644 0.03177 0.36806 C 0.02291 0.37176 0.01406 0.375 0.0052 0.37917 C 0.00329 0.3801 0.00208 0.38264 0.00017 0.38357 C -0.00191 0.38473 -0.00434 0.38496 -0.0066 0.38565 C -0.00886 0.38635 -0.01094 0.38704 -0.0132 0.38797 C -0.0165 0.38936 -0.02327 0.39236 -0.02327 0.3926 C -0.02952 0.39792 -0.03612 0.40047 -0.04323 0.40348 C -0.04653 0.40486 -0.05313 0.40787 -0.05313 0.40811 C -0.06042 0.4176 -0.06945 0.42454 -0.07657 0.43473 C -0.07865 0.44329 -0.07813 0.43889 -0.07813 0.44792 " pathEditMode="relative" rAng="0" ptsTypes="ffffffffffffffffffffffffffffffffffffffffffffffffffA">
                                      <p:cBhvr>
                                        <p:cTn id="35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8" y="25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260648"/>
            <a:ext cx="72008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Rozlišuj přídavná jména tvrdá a měkká, doplňuj    í/ý                        </a:t>
            </a:r>
            <a:endParaRPr lang="de-DE" sz="32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556792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endParaRPr lang="de-DE" dirty="0"/>
          </a:p>
        </p:txBody>
      </p:sp>
      <p:sp>
        <p:nvSpPr>
          <p:cNvPr id="5" name="Obdélník 4"/>
          <p:cNvSpPr/>
          <p:nvPr/>
        </p:nvSpPr>
        <p:spPr>
          <a:xfrm>
            <a:off x="4932040" y="548680"/>
            <a:ext cx="5518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T</a:t>
            </a:r>
            <a:endParaRPr lang="cs-CZ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28184" y="548680"/>
            <a:ext cx="79060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M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1628800"/>
            <a:ext cx="849694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dirty="0" smtClean="0"/>
              <a:t>hus -   pečínka,  znám-   tenista,  několik  slab –ch  </a:t>
            </a:r>
            <a:r>
              <a:rPr lang="cs-CZ" sz="4400" dirty="0" err="1" smtClean="0"/>
              <a:t>smrkov</a:t>
            </a:r>
            <a:r>
              <a:rPr lang="cs-CZ" sz="4400" dirty="0" smtClean="0"/>
              <a:t>- ch   větví,  pod rozkvetl- m  </a:t>
            </a:r>
            <a:r>
              <a:rPr lang="cs-CZ" sz="4400" dirty="0" err="1" smtClean="0"/>
              <a:t>šípkov</a:t>
            </a:r>
            <a:r>
              <a:rPr lang="cs-CZ" sz="4400" dirty="0" smtClean="0"/>
              <a:t> –m  keřem, pět  </a:t>
            </a:r>
            <a:r>
              <a:rPr lang="cs-CZ" sz="4400" dirty="0" err="1" smtClean="0"/>
              <a:t>hladov</a:t>
            </a:r>
            <a:r>
              <a:rPr lang="cs-CZ" sz="4400" dirty="0" smtClean="0"/>
              <a:t>-  ch  sýkorek,  </a:t>
            </a:r>
            <a:r>
              <a:rPr lang="cs-CZ" sz="4400" dirty="0" err="1" smtClean="0"/>
              <a:t>březov</a:t>
            </a:r>
            <a:r>
              <a:rPr lang="cs-CZ" sz="4400" dirty="0" smtClean="0"/>
              <a:t>-   háj, mezi vzrostl- mi  stromy,   komín s čap- m  hnízdem,  pár laskav- ch  slov,  </a:t>
            </a:r>
            <a:r>
              <a:rPr lang="cs-CZ" sz="4400" dirty="0" err="1" smtClean="0"/>
              <a:t>ciz</a:t>
            </a:r>
            <a:r>
              <a:rPr lang="cs-CZ" sz="4400" dirty="0" smtClean="0"/>
              <a:t>-  měna,  motýl-   křídla</a:t>
            </a:r>
            <a:endParaRPr lang="de-DE" sz="4400" dirty="0"/>
          </a:p>
        </p:txBody>
      </p:sp>
      <p:pic>
        <p:nvPicPr>
          <p:cNvPr id="1029" name="Picture 5" descr="C:\Users\Hana\AppData\Local\Microsoft\Windows\Temporary Internet Files\Content.IE5\LAUS52YB\MC90035985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80312" y="260648"/>
            <a:ext cx="1320394" cy="1770278"/>
          </a:xfrm>
          <a:prstGeom prst="rect">
            <a:avLst/>
          </a:prstGeom>
          <a:noFill/>
        </p:spPr>
      </p:pic>
      <p:pic>
        <p:nvPicPr>
          <p:cNvPr id="1034" name="Picture 10" descr="C:\Users\Hana\AppData\Local\Microsoft\Windows\Temporary Internet Files\Content.IE5\C79N0D4T\MC900437443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04324" y="5229200"/>
            <a:ext cx="1239676" cy="1368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115616" y="188640"/>
            <a:ext cx="7200800" cy="648072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Přídavná jména tvrdá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395536" y="1124744"/>
            <a:ext cx="576064" cy="504056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/>
              <a:t>-í</a:t>
            </a:r>
            <a:endParaRPr lang="cs-CZ" sz="28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1124744"/>
            <a:ext cx="777686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píšeme pouze v 1. a 5. pádu čísla množného rodu mužského životného</a:t>
            </a:r>
            <a:endParaRPr lang="cs-CZ" sz="2800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1331640" y="1988840"/>
          <a:ext cx="6264696" cy="41730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6344"/>
                <a:gridCol w="3168352"/>
              </a:tblGrid>
              <a:tr h="527778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1. pád,</a:t>
                      </a:r>
                      <a:r>
                        <a:rPr lang="cs-CZ" sz="2400" baseline="0" dirty="0" smtClean="0"/>
                        <a:t> číslo jednotné</a:t>
                      </a:r>
                      <a:endParaRPr lang="cs-CZ" sz="2400" dirty="0"/>
                    </a:p>
                  </a:txBody>
                  <a:tcP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1. pád, číslo množné</a:t>
                      </a:r>
                      <a:endParaRPr lang="cs-CZ" sz="2400" dirty="0"/>
                    </a:p>
                  </a:txBody>
                  <a:tcPr>
                    <a:solidFill>
                      <a:schemeClr val="tx2">
                        <a:lumMod val="75000"/>
                      </a:schemeClr>
                    </a:solidFill>
                  </a:tcPr>
                </a:tc>
              </a:tr>
              <a:tr h="52777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známý</a:t>
                      </a:r>
                      <a:endParaRPr lang="cs-CZ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 smtClean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2777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vytrvalý</a:t>
                      </a:r>
                      <a:endParaRPr lang="cs-CZ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478650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dravý</a:t>
                      </a:r>
                      <a:endParaRPr lang="cs-CZ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2777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zpěvavý</a:t>
                      </a:r>
                      <a:endParaRPr lang="cs-CZ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2777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štíhlý</a:t>
                      </a:r>
                      <a:endParaRPr lang="cs-CZ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2777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zdravý</a:t>
                      </a:r>
                      <a:endParaRPr lang="cs-CZ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527778">
                <a:tc>
                  <a:txBody>
                    <a:bodyPr/>
                    <a:lstStyle/>
                    <a:p>
                      <a:r>
                        <a:rPr lang="cs-CZ" sz="2000" dirty="0" smtClean="0"/>
                        <a:t>ochočený     pes</a:t>
                      </a:r>
                      <a:endParaRPr lang="cs-CZ" sz="20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2555776" y="2564904"/>
            <a:ext cx="158417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mtClean="0">
                <a:solidFill>
                  <a:schemeClr val="bg1"/>
                </a:solidFill>
              </a:rPr>
              <a:t>herec</a:t>
            </a:r>
          </a:p>
          <a:p>
            <a:endParaRPr lang="cs-CZ" smtClean="0"/>
          </a:p>
          <a:p>
            <a:r>
              <a:rPr lang="cs-CZ" smtClean="0">
                <a:solidFill>
                  <a:schemeClr val="bg1"/>
                </a:solidFill>
              </a:rPr>
              <a:t>lovec</a:t>
            </a:r>
          </a:p>
          <a:p>
            <a:endParaRPr lang="cs-CZ" smtClean="0"/>
          </a:p>
          <a:p>
            <a:r>
              <a:rPr lang="cs-CZ" smtClean="0">
                <a:solidFill>
                  <a:schemeClr val="bg1"/>
                </a:solidFill>
              </a:rPr>
              <a:t>orel</a:t>
            </a:r>
          </a:p>
          <a:p>
            <a:endParaRPr lang="cs-CZ" smtClean="0"/>
          </a:p>
          <a:p>
            <a:r>
              <a:rPr lang="cs-CZ" smtClean="0">
                <a:solidFill>
                  <a:schemeClr val="bg1"/>
                </a:solidFill>
              </a:rPr>
              <a:t>kos</a:t>
            </a:r>
          </a:p>
          <a:p>
            <a:endParaRPr lang="cs-CZ" smtClean="0"/>
          </a:p>
          <a:p>
            <a:r>
              <a:rPr lang="cs-CZ" smtClean="0">
                <a:solidFill>
                  <a:schemeClr val="bg1"/>
                </a:solidFill>
              </a:rPr>
              <a:t>muž</a:t>
            </a:r>
          </a:p>
          <a:p>
            <a:endParaRPr lang="cs-CZ" smtClean="0"/>
          </a:p>
          <a:p>
            <a:r>
              <a:rPr lang="cs-CZ" smtClean="0">
                <a:solidFill>
                  <a:schemeClr val="bg1"/>
                </a:solidFill>
              </a:rPr>
              <a:t>člověk</a:t>
            </a:r>
          </a:p>
          <a:p>
            <a:endParaRPr lang="cs-CZ" smtClean="0">
              <a:solidFill>
                <a:schemeClr val="bg1"/>
              </a:solidFill>
            </a:endParaRPr>
          </a:p>
          <a:p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499992" y="2492897"/>
            <a:ext cx="31683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známí  herci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vytrvalí lovci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draví orli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zpěvaví kosi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štíhlí muži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zdraví lidé</a:t>
            </a:r>
          </a:p>
          <a:p>
            <a:endParaRPr lang="cs-CZ" b="1" dirty="0" smtClean="0">
              <a:solidFill>
                <a:schemeClr val="bg1"/>
              </a:solidFill>
            </a:endParaRPr>
          </a:p>
          <a:p>
            <a:r>
              <a:rPr lang="cs-CZ" b="1" dirty="0" smtClean="0">
                <a:solidFill>
                  <a:schemeClr val="bg1"/>
                </a:solidFill>
              </a:rPr>
              <a:t>ochočení  psi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8028384" y="2708920"/>
            <a:ext cx="576064" cy="504056"/>
          </a:xfrm>
          <a:prstGeom prst="rect">
            <a:avLst/>
          </a:prstGeom>
          <a:solidFill>
            <a:srgbClr val="FF0000"/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bg1"/>
                </a:solidFill>
              </a:rPr>
              <a:t>-í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95536" y="2708920"/>
            <a:ext cx="576064" cy="50405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ý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  <p:bldP spid="11" grpId="0" animBg="1"/>
      <p:bldP spid="1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http</a:t>
            </a:r>
            <a:r>
              <a:rPr lang="cs-CZ" dirty="0" smtClean="0"/>
              <a:t>://office.</a:t>
            </a:r>
            <a:r>
              <a:rPr lang="cs-CZ" dirty="0" err="1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62180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280</TotalTime>
  <Words>386</Words>
  <Application>Microsoft Office PowerPoint</Application>
  <PresentationFormat>Předvádění na obrazovce (4:3)</PresentationFormat>
  <Paragraphs>147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Motiv sady Office</vt:lpstr>
      <vt:lpstr>1_Motiv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Hana</dc:creator>
  <cp:lastModifiedBy>Dum</cp:lastModifiedBy>
  <cp:revision>29</cp:revision>
  <dcterms:created xsi:type="dcterms:W3CDTF">2013-02-19T19:35:50Z</dcterms:created>
  <dcterms:modified xsi:type="dcterms:W3CDTF">2013-05-24T05:23:24Z</dcterms:modified>
</cp:coreProperties>
</file>