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94" autoAdjust="0"/>
    <p:restoredTop sz="94624" autoAdjust="0"/>
  </p:normalViewPr>
  <p:slideViewPr>
    <p:cSldViewPr>
      <p:cViewPr>
        <p:scale>
          <a:sx n="66" d="100"/>
          <a:sy n="66" d="100"/>
        </p:scale>
        <p:origin x="-1566" y="-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5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8CA5DE2-5AED-483B-A5D5-FCAE0E15D053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2AA6D3A-C023-4A02-9671-019AAC998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269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5249C-AA4D-4C5C-881B-863919A76D0B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13F6B-E58F-405E-872E-E7131FD420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229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F90E4-073D-46BA-801D-35C761E9273C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34A323E-E52D-44E8-BB6D-B9ECA14C9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817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04F968A-1412-4FAB-957D-7D61F162B08F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0E1404A-B049-4D6A-B701-FF99E2177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88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9AE4918-CFD2-4E42-9D86-9C54729631BE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51BFBE-D667-4C46-8401-5A21B155D4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781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C6AAE-32A7-447D-AF18-00D7CB145D7A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626B4C-9DDB-4C4A-ABA7-13BDEDC4B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45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0BDD9-DDAA-48D1-A028-0C7C6456CCBB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E59FBCA-CEE0-490D-A418-0E1E497E23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501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13F2C-B09F-4643-9AC7-67A60BC9ED40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0E227-0B37-43FB-8812-2D0968332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563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2F9C5A0-AC0B-43AD-A82E-638F1E264127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95BDF743-AC0D-443E-9628-612F064DC2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74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D4FCB-0E84-4740-9B20-CA141CF890F1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7D6E3-FF8D-446E-BE4B-217E9BB8A2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229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1F2CA-21DB-4F27-8111-AE3D0AA1615F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273002-38F1-4B52-A906-645B42896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196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8A1227-5307-4137-85F5-864C407ECA77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9E72EA-0075-4ABB-B9BC-545DA19FF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3" r:id="rId2"/>
    <p:sldLayoutId id="2147483948" r:id="rId3"/>
    <p:sldLayoutId id="2147483949" r:id="rId4"/>
    <p:sldLayoutId id="2147483950" r:id="rId5"/>
    <p:sldLayoutId id="2147483944" r:id="rId6"/>
    <p:sldLayoutId id="2147483951" r:id="rId7"/>
    <p:sldLayoutId id="2147483945" r:id="rId8"/>
    <p:sldLayoutId id="2147483952" r:id="rId9"/>
    <p:sldLayoutId id="2147483946" r:id="rId10"/>
    <p:sldLayoutId id="214748395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FEB80A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00ADD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sycr.cz/cs/turiste-a-pratele-prirody/foto-a-%3eURL:%3chttp:video-galerie/flora/rostliny.ep/581_138-rostliny/" TargetMode="Externa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sycr.cz/cs/turiste-a-pratele-prirody/foto-a-%3eURL:%3chttp:video-galerie/flora/rostliny.ep/581_138-rostliny/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219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9220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1598514"/>
              </p:ext>
            </p:extLst>
          </p:nvPr>
        </p:nvGraphicFramePr>
        <p:xfrm>
          <a:off x="1763713" y="1773238"/>
          <a:ext cx="5761037" cy="2625723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640234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VY_32_INOVACE_5/12_ČLOVĚK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2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Přírodopis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Lesy – vegetační pásma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Mgr.  Zdeňka Buchtová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150"/>
            <a:ext cx="8353425" cy="2952750"/>
          </a:xfrm>
        </p:spPr>
        <p:txBody>
          <a:bodyPr/>
          <a:lstStyle/>
          <a:p>
            <a:pPr eaLnBrk="1" hangingPunct="1"/>
            <a:r>
              <a:rPr lang="cs-CZ" sz="15000" cap="none" smtClean="0"/>
              <a:t>LESY</a:t>
            </a:r>
            <a:endParaRPr lang="cs-CZ" sz="1400" cap="none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3644900"/>
            <a:ext cx="8135937" cy="20161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3100" dirty="0" smtClean="0"/>
              <a:t> Porost, v němž je vyvinuto stromové patro.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3100" dirty="0" smtClean="0"/>
              <a:t> Je to složitý ekosystém tvořený společenstvem a neživou přírodou. 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cs-CZ" sz="3100" dirty="0" smtClean="0"/>
              <a:t>Lesy jsou plíce planety Země.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cs-CZ" sz="3100" dirty="0" smtClean="0"/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cs-CZ" sz="3100" dirty="0" smtClean="0"/>
          </a:p>
        </p:txBody>
      </p:sp>
      <p:pic>
        <p:nvPicPr>
          <p:cNvPr id="13314" name="Picture 2" descr="http://www.kocelovice.eu/sites/default/files/urad/les-he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404664"/>
            <a:ext cx="3903390" cy="260226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  <p:custDataLst>
      <p:tags r:id="rId1"/>
    </p:custDataLst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Význam lesa	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lnSpcReduction="1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z</a:t>
            </a:r>
            <a:r>
              <a:rPr lang="cs-CZ" dirty="0" smtClean="0"/>
              <a:t>droj dříví – využití ve stavebnictví, papírenství, výroba nábytku, </a:t>
            </a:r>
            <a:r>
              <a:rPr lang="cs-CZ" dirty="0" err="1" smtClean="0"/>
              <a:t>atd</a:t>
            </a:r>
            <a:r>
              <a:rPr lang="cs-CZ" dirty="0" smtClean="0"/>
              <a:t>…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m</a:t>
            </a:r>
            <a:r>
              <a:rPr lang="cs-CZ" dirty="0" smtClean="0"/>
              <a:t>ísto pro rekreaci – působí blahodárně na lidskou psychiku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p</a:t>
            </a:r>
            <a:r>
              <a:rPr lang="cs-CZ" dirty="0" smtClean="0"/>
              <a:t>rotierozní funkce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k</a:t>
            </a:r>
            <a:r>
              <a:rPr lang="cs-CZ" dirty="0" smtClean="0"/>
              <a:t>lade  odpor proti náporu větru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v</a:t>
            </a:r>
            <a:r>
              <a:rPr lang="cs-CZ" dirty="0" smtClean="0"/>
              <a:t>ytváří se zde specifické mikroklima – snižuje teplotní extrémy, udržuje vlhčí ovzduší 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p</a:t>
            </a:r>
            <a:r>
              <a:rPr lang="cs-CZ" dirty="0" smtClean="0"/>
              <a:t>rotipovodňová ochrana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Hranice 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800" dirty="0"/>
              <a:t>D</a:t>
            </a:r>
            <a:r>
              <a:rPr lang="cs-CZ" sz="2800" dirty="0" smtClean="0"/>
              <a:t>efinuje ji nadmořská výška a zeměpisná šířka,  </a:t>
            </a:r>
          </a:p>
          <a:p>
            <a:pPr marL="0" indent="0" eaLnBrk="1" hangingPunct="1">
              <a:buNone/>
            </a:pPr>
            <a:r>
              <a:rPr lang="cs-CZ" sz="2800" dirty="0" smtClean="0"/>
              <a:t>je ovlivněna podložím, tvarem terénu, orientací ke světovým stranám, množstvím srážek…</a:t>
            </a:r>
          </a:p>
          <a:p>
            <a:pPr eaLnBrk="1" hangingPunct="1"/>
            <a:r>
              <a:rPr lang="cs-CZ" sz="2800" dirty="0" smtClean="0"/>
              <a:t>Nad touto hranicí již nejsou podmínky pro lesní porost.</a:t>
            </a:r>
          </a:p>
          <a:p>
            <a:pPr eaLnBrk="1" hangingPunct="1"/>
            <a:endParaRPr lang="cs-CZ" sz="2800" dirty="0" smtClean="0"/>
          </a:p>
        </p:txBody>
      </p:sp>
      <p:pic>
        <p:nvPicPr>
          <p:cNvPr id="11266" name="Picture 2" descr="https://encrypted-tbn2.gstatic.com/images?q=tbn:ANd9GcTCHmWnYt_dFgPs5kjNYYrc3indQXV_oQbvJ4aYGupk6KtBaKy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645024"/>
            <a:ext cx="2304256" cy="296760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Typy přirozených lesních porostů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ČR se nachází v oblasti formace smíšených lesů mírného pásma. Hlavní dřeviny: duby a buky.</a:t>
            </a:r>
          </a:p>
          <a:p>
            <a:pPr eaLnBrk="1" hangingPunct="1"/>
            <a:r>
              <a:rPr lang="cs-CZ" sz="2800" dirty="0"/>
              <a:t>l</a:t>
            </a:r>
            <a:r>
              <a:rPr lang="cs-CZ" sz="2800" dirty="0" smtClean="0"/>
              <a:t>užní les</a:t>
            </a:r>
          </a:p>
          <a:p>
            <a:pPr eaLnBrk="1" hangingPunct="1"/>
            <a:r>
              <a:rPr lang="cs-CZ" sz="2800" dirty="0"/>
              <a:t>d</a:t>
            </a:r>
            <a:r>
              <a:rPr lang="cs-CZ" sz="2800" dirty="0" smtClean="0"/>
              <a:t>oubravy</a:t>
            </a:r>
          </a:p>
          <a:p>
            <a:pPr eaLnBrk="1" hangingPunct="1"/>
            <a:r>
              <a:rPr lang="cs-CZ" sz="2800" dirty="0" err="1"/>
              <a:t>d</a:t>
            </a:r>
            <a:r>
              <a:rPr lang="cs-CZ" sz="2800" dirty="0" err="1" smtClean="0"/>
              <a:t>ubohabřiny</a:t>
            </a:r>
            <a:endParaRPr lang="cs-CZ" sz="2800" dirty="0" smtClean="0"/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učiny</a:t>
            </a:r>
          </a:p>
          <a:p>
            <a:pPr eaLnBrk="1" hangingPunct="1"/>
            <a:r>
              <a:rPr lang="cs-CZ" sz="2800" dirty="0"/>
              <a:t>s</a:t>
            </a:r>
            <a:r>
              <a:rPr lang="cs-CZ" sz="2800" dirty="0" smtClean="0"/>
              <a:t>mrčiny</a:t>
            </a:r>
          </a:p>
          <a:p>
            <a:pPr eaLnBrk="1" hangingPunct="1"/>
            <a:r>
              <a:rPr lang="cs-CZ" sz="2800" dirty="0"/>
              <a:t>r</a:t>
            </a:r>
            <a:r>
              <a:rPr lang="cs-CZ" sz="2800" dirty="0" smtClean="0"/>
              <a:t>eliktní bory </a:t>
            </a:r>
          </a:p>
          <a:p>
            <a:pPr eaLnBrk="1" hangingPunct="1"/>
            <a:endParaRPr lang="cs-CZ" sz="2400" dirty="0" smtClean="0"/>
          </a:p>
        </p:txBody>
      </p:sp>
      <p:pic>
        <p:nvPicPr>
          <p:cNvPr id="10242" name="Picture 2" descr="http://www.jablonnevp.cz/files/pics/buci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6315" y="2276872"/>
            <a:ext cx="3528392" cy="260885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10244" name="Picture 4" descr="http://media0.webgarden.name/images/media0:4dfb6a6c737cf.jpg/Kolebky_03-09-02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82099" y="4293096"/>
            <a:ext cx="3048339" cy="228625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dirty="0" smtClean="0"/>
              <a:t>Les - </a:t>
            </a:r>
            <a:r>
              <a:rPr lang="cs-CZ" sz="2800" dirty="0" smtClean="0"/>
              <a:t>houby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800" dirty="0"/>
              <a:t>h</a:t>
            </a:r>
            <a:r>
              <a:rPr lang="cs-CZ" sz="2800" dirty="0" smtClean="0"/>
              <a:t>řib pravý </a:t>
            </a:r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edla vysoká </a:t>
            </a:r>
          </a:p>
          <a:p>
            <a:pPr eaLnBrk="1" hangingPunct="1"/>
            <a:r>
              <a:rPr lang="cs-CZ" sz="2800" dirty="0"/>
              <a:t>h</a:t>
            </a:r>
            <a:r>
              <a:rPr lang="cs-CZ" sz="2800" dirty="0" smtClean="0"/>
              <a:t>řib žlutomasý (babka) </a:t>
            </a:r>
          </a:p>
          <a:p>
            <a:pPr eaLnBrk="1" hangingPunct="1"/>
            <a:r>
              <a:rPr lang="cs-CZ" sz="2800" dirty="0"/>
              <a:t>m</a:t>
            </a:r>
            <a:r>
              <a:rPr lang="cs-CZ" sz="2800" dirty="0" smtClean="0"/>
              <a:t>uchomůrka červená </a:t>
            </a:r>
          </a:p>
          <a:p>
            <a:pPr eaLnBrk="1" hangingPunct="1"/>
            <a:r>
              <a:rPr lang="cs-CZ" sz="2800" dirty="0"/>
              <a:t>h</a:t>
            </a:r>
            <a:r>
              <a:rPr lang="cs-CZ" sz="2800" dirty="0" smtClean="0"/>
              <a:t>olubinka nazelenalá</a:t>
            </a:r>
          </a:p>
          <a:p>
            <a:pPr eaLnBrk="1" hangingPunct="1"/>
            <a:endParaRPr lang="cs-CZ" sz="2800" dirty="0" smtClean="0"/>
          </a:p>
        </p:txBody>
      </p:sp>
      <p:pic>
        <p:nvPicPr>
          <p:cNvPr id="9218" name="Picture 2" descr="http://nd03.jxs.cz/864/941/dd38a5a8dd_61645956_o2.jpg"/>
          <p:cNvPicPr>
            <a:picLocks noChangeAspect="1" noChangeArrowheads="1"/>
          </p:cNvPicPr>
          <p:nvPr/>
        </p:nvPicPr>
        <p:blipFill>
          <a:blip r:embed="rId2" cstate="print"/>
          <a:srcRect b="8977"/>
          <a:stretch>
            <a:fillRect/>
          </a:stretch>
        </p:blipFill>
        <p:spPr bwMode="auto">
          <a:xfrm>
            <a:off x="5004048" y="980728"/>
            <a:ext cx="3600400" cy="323125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9220" name="Picture 4" descr="http://i.idnes.cz/08/051/gal/TYN22e70c_bedla_vyso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561815"/>
            <a:ext cx="2501936" cy="308016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dirty="0" smtClean="0"/>
              <a:t>Les - </a:t>
            </a:r>
            <a:r>
              <a:rPr lang="cs-CZ" sz="2800" dirty="0" smtClean="0"/>
              <a:t>rostlinstvo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800" dirty="0"/>
              <a:t>n</a:t>
            </a:r>
            <a:r>
              <a:rPr lang="cs-CZ" sz="2800" dirty="0" smtClean="0"/>
              <a:t>áprstník </a:t>
            </a:r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latouch bahenní </a:t>
            </a:r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ledule jarní </a:t>
            </a:r>
          </a:p>
          <a:p>
            <a:pPr eaLnBrk="1" hangingPunct="1"/>
            <a:r>
              <a:rPr lang="cs-CZ" sz="2800" dirty="0"/>
              <a:t>k</a:t>
            </a:r>
            <a:r>
              <a:rPr lang="cs-CZ" sz="2800" dirty="0" smtClean="0"/>
              <a:t>likva</a:t>
            </a:r>
          </a:p>
          <a:p>
            <a:pPr eaLnBrk="1" hangingPunct="1"/>
            <a:r>
              <a:rPr lang="cs-CZ" sz="2800" dirty="0"/>
              <a:t>v</a:t>
            </a:r>
            <a:r>
              <a:rPr lang="cs-CZ" sz="2800" dirty="0" smtClean="0"/>
              <a:t>raní oko čtyřlisté </a:t>
            </a:r>
          </a:p>
        </p:txBody>
      </p:sp>
      <p:pic>
        <p:nvPicPr>
          <p:cNvPr id="8194" name="Picture 2" descr="http://upload.wikimedia.org/wikipedia/commons/thumb/d/d1/Digitalis_Purpurea.jpg/258px-Digitalis_Purpure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836712"/>
            <a:ext cx="2457450" cy="327660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8196" name="Picture 4" descr="http://nd04.jxs.cz/803/653/8343091e4f_75193962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861048"/>
            <a:ext cx="3528392" cy="2646294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dirty="0" smtClean="0"/>
              <a:t>Les - </a:t>
            </a:r>
            <a:r>
              <a:rPr lang="cs-CZ" sz="2800" dirty="0" smtClean="0"/>
              <a:t>keře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800" dirty="0"/>
              <a:t>m</a:t>
            </a:r>
            <a:r>
              <a:rPr lang="cs-CZ" sz="2800" dirty="0" smtClean="0"/>
              <a:t>aliník lesní </a:t>
            </a:r>
          </a:p>
          <a:p>
            <a:pPr eaLnBrk="1" hangingPunct="1"/>
            <a:r>
              <a:rPr lang="cs-CZ" sz="2800" dirty="0"/>
              <a:t>l</a:t>
            </a:r>
            <a:r>
              <a:rPr lang="cs-CZ" sz="2800" dirty="0" smtClean="0"/>
              <a:t>esní jahody</a:t>
            </a:r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orůvky </a:t>
            </a:r>
          </a:p>
          <a:p>
            <a:pPr eaLnBrk="1" hangingPunct="1"/>
            <a:r>
              <a:rPr lang="cs-CZ" sz="2800" dirty="0"/>
              <a:t>o</a:t>
            </a:r>
            <a:r>
              <a:rPr lang="cs-CZ" sz="2800" dirty="0" smtClean="0"/>
              <a:t>stružiník 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</p:txBody>
      </p:sp>
      <p:pic>
        <p:nvPicPr>
          <p:cNvPr id="4" name="Picture 2" descr="http://www.ekozahrady.com/jahody-cerv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692696"/>
            <a:ext cx="4391025" cy="3295651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5" name="Picture 4" descr="http://www.e-herbar.net/main.php?g2_view=core.DownloadItem&amp;g2_itemId=21872&amp;g2_serialNumber=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3645024"/>
            <a:ext cx="3995936" cy="299695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dirty="0" smtClean="0"/>
              <a:t>Les - </a:t>
            </a:r>
            <a:r>
              <a:rPr lang="cs-CZ" sz="2800" dirty="0" smtClean="0"/>
              <a:t>mechy,  lišejníky, kapradiny a přesličky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sz="2800" dirty="0"/>
              <a:t>p</a:t>
            </a:r>
            <a:r>
              <a:rPr lang="cs-CZ" sz="2800" dirty="0" smtClean="0"/>
              <a:t>loník obecný</a:t>
            </a:r>
          </a:p>
          <a:p>
            <a:pPr eaLnBrk="1" hangingPunct="1"/>
            <a:r>
              <a:rPr lang="cs-CZ" sz="2800" dirty="0"/>
              <a:t>b</a:t>
            </a:r>
            <a:r>
              <a:rPr lang="cs-CZ" sz="2800" dirty="0" smtClean="0"/>
              <a:t>ělomech sivý </a:t>
            </a:r>
          </a:p>
          <a:p>
            <a:pPr eaLnBrk="1" hangingPunct="1"/>
            <a:r>
              <a:rPr lang="cs-CZ" sz="2800" dirty="0"/>
              <a:t>d</a:t>
            </a:r>
            <a:r>
              <a:rPr lang="cs-CZ" sz="2800" dirty="0" smtClean="0"/>
              <a:t>utohlávka sobí </a:t>
            </a:r>
          </a:p>
          <a:p>
            <a:pPr eaLnBrk="1" hangingPunct="1"/>
            <a:r>
              <a:rPr lang="cs-CZ" sz="2800" dirty="0"/>
              <a:t>t</a:t>
            </a:r>
            <a:r>
              <a:rPr lang="cs-CZ" sz="2800" dirty="0" smtClean="0"/>
              <a:t>erčovka bublinatá</a:t>
            </a:r>
          </a:p>
          <a:p>
            <a:pPr eaLnBrk="1" hangingPunct="1"/>
            <a:r>
              <a:rPr lang="cs-CZ" sz="2800" dirty="0"/>
              <a:t>p</a:t>
            </a:r>
            <a:r>
              <a:rPr lang="cs-CZ" sz="2800" dirty="0" smtClean="0"/>
              <a:t>rovazovka </a:t>
            </a:r>
          </a:p>
          <a:p>
            <a:pPr eaLnBrk="1" hangingPunct="1"/>
            <a:r>
              <a:rPr lang="cs-CZ" sz="2800" dirty="0"/>
              <a:t>k</a:t>
            </a:r>
            <a:r>
              <a:rPr lang="cs-CZ" sz="2800" dirty="0" smtClean="0"/>
              <a:t>apraď samec</a:t>
            </a:r>
          </a:p>
          <a:p>
            <a:pPr eaLnBrk="1" hangingPunct="1"/>
            <a:r>
              <a:rPr lang="cs-CZ" sz="2800" dirty="0"/>
              <a:t>p</a:t>
            </a:r>
            <a:r>
              <a:rPr lang="cs-CZ" sz="2800" dirty="0" smtClean="0"/>
              <a:t>řeslička bahenní</a:t>
            </a:r>
          </a:p>
          <a:p>
            <a:pPr eaLnBrk="1" hangingPunct="1"/>
            <a:r>
              <a:rPr lang="cs-CZ" sz="2800" dirty="0"/>
              <a:t>p</a:t>
            </a:r>
            <a:r>
              <a:rPr lang="cs-CZ" sz="2800" dirty="0" smtClean="0"/>
              <a:t>řeslička rolní</a:t>
            </a:r>
          </a:p>
          <a:p>
            <a:pPr eaLnBrk="1" hangingPunct="1"/>
            <a:endParaRPr lang="cs-CZ" sz="2800" dirty="0" smtClean="0"/>
          </a:p>
        </p:txBody>
      </p:sp>
      <p:pic>
        <p:nvPicPr>
          <p:cNvPr id="6146" name="Picture 2" descr="http://www.nabla.cz/obsah/biologie/rostliny/mechy/img/belomech-sivy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681028"/>
            <a:ext cx="3960440" cy="2970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6148" name="Picture 4" descr="http://botany.cz/foto/polytrichumherb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24744"/>
            <a:ext cx="4169618" cy="3123557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dirty="0" smtClean="0"/>
              <a:t>Les - </a:t>
            </a:r>
            <a:r>
              <a:rPr lang="cs-CZ" sz="2800" dirty="0" smtClean="0"/>
              <a:t>dřeviny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dirty="0"/>
              <a:t>s</a:t>
            </a:r>
            <a:r>
              <a:rPr lang="cs-CZ" dirty="0" smtClean="0"/>
              <a:t>mrk ztepilý</a:t>
            </a:r>
          </a:p>
          <a:p>
            <a:pPr eaLnBrk="1" hangingPunct="1"/>
            <a:r>
              <a:rPr lang="cs-CZ" dirty="0"/>
              <a:t>m</a:t>
            </a:r>
            <a:r>
              <a:rPr lang="cs-CZ" dirty="0" smtClean="0"/>
              <a:t>odřín evropský</a:t>
            </a:r>
          </a:p>
          <a:p>
            <a:pPr eaLnBrk="1" hangingPunct="1"/>
            <a:r>
              <a:rPr lang="cs-CZ" dirty="0"/>
              <a:t>b</a:t>
            </a:r>
            <a:r>
              <a:rPr lang="cs-CZ" dirty="0" smtClean="0"/>
              <a:t>uk lesní </a:t>
            </a:r>
          </a:p>
          <a:p>
            <a:pPr eaLnBrk="1" hangingPunct="1"/>
            <a:r>
              <a:rPr lang="cs-CZ" dirty="0"/>
              <a:t>d</a:t>
            </a:r>
            <a:r>
              <a:rPr lang="cs-CZ" dirty="0" smtClean="0"/>
              <a:t>ub letní, zimní</a:t>
            </a:r>
          </a:p>
          <a:p>
            <a:pPr eaLnBrk="1" hangingPunct="1"/>
            <a:r>
              <a:rPr lang="cs-CZ" dirty="0"/>
              <a:t>j</a:t>
            </a:r>
            <a:r>
              <a:rPr lang="cs-CZ" dirty="0" smtClean="0"/>
              <a:t>avor babyka </a:t>
            </a:r>
          </a:p>
          <a:p>
            <a:pPr eaLnBrk="1" hangingPunct="1"/>
            <a:r>
              <a:rPr lang="cs-CZ" dirty="0"/>
              <a:t>j</a:t>
            </a:r>
            <a:r>
              <a:rPr lang="cs-CZ" dirty="0" smtClean="0"/>
              <a:t>asan ztepilý</a:t>
            </a:r>
          </a:p>
          <a:p>
            <a:pPr eaLnBrk="1" hangingPunct="1"/>
            <a:r>
              <a:rPr lang="cs-CZ" dirty="0"/>
              <a:t>t</a:t>
            </a:r>
            <a:r>
              <a:rPr lang="cs-CZ" dirty="0" smtClean="0"/>
              <a:t>is obecný </a:t>
            </a:r>
          </a:p>
          <a:p>
            <a:pPr eaLnBrk="1" hangingPunct="1"/>
            <a:r>
              <a:rPr lang="cs-CZ" dirty="0"/>
              <a:t>l</a:t>
            </a:r>
            <a:r>
              <a:rPr lang="cs-CZ" dirty="0" smtClean="0"/>
              <a:t>ípa srdčitá</a:t>
            </a:r>
          </a:p>
        </p:txBody>
      </p:sp>
      <p:pic>
        <p:nvPicPr>
          <p:cNvPr id="5122" name="Picture 2" descr="http://www.mezistromy.cz/userdata/soutez/sm_zbynek_eling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692696"/>
            <a:ext cx="3959248" cy="330532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  <p:pic>
        <p:nvPicPr>
          <p:cNvPr id="5124" name="Picture 4" descr="http://botany.cz/foto/taxusherb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356992"/>
            <a:ext cx="3888432" cy="302888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Ohrožení lesů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dirty="0"/>
              <a:t>t</a:t>
            </a:r>
            <a:r>
              <a:rPr lang="cs-CZ" dirty="0" smtClean="0"/>
              <a:t>ěžba (kácení) </a:t>
            </a:r>
          </a:p>
          <a:p>
            <a:pPr eaLnBrk="1" hangingPunct="1"/>
            <a:r>
              <a:rPr lang="cs-CZ" dirty="0"/>
              <a:t>i</a:t>
            </a:r>
            <a:r>
              <a:rPr lang="cs-CZ" dirty="0" smtClean="0"/>
              <a:t>mise a kyselé deště – </a:t>
            </a:r>
            <a:r>
              <a:rPr lang="cs-CZ" sz="2400" dirty="0" smtClean="0"/>
              <a:t>následek imisního zatížení, půda je kyselá =&gt; snížila se dostupnost hořčíku (</a:t>
            </a:r>
            <a:r>
              <a:rPr lang="cs-CZ" sz="2400" dirty="0" err="1" smtClean="0"/>
              <a:t>význ</a:t>
            </a:r>
            <a:r>
              <a:rPr lang="cs-CZ" sz="2400" dirty="0" smtClean="0"/>
              <a:t>. </a:t>
            </a:r>
            <a:r>
              <a:rPr lang="cs-CZ" sz="2400" dirty="0"/>
              <a:t>s</a:t>
            </a:r>
            <a:r>
              <a:rPr lang="cs-CZ" sz="2400" dirty="0" smtClean="0"/>
              <a:t>tavební látka pro zelené barvivo) =&gt; jehličí žloutne =&gt; životnost zkrácena. Prevence:  bodové vápnění ke kořenům v prvních letech růstu stromů</a:t>
            </a:r>
          </a:p>
          <a:p>
            <a:pPr eaLnBrk="1" hangingPunct="1"/>
            <a:r>
              <a:rPr lang="cs-CZ" dirty="0"/>
              <a:t>l</a:t>
            </a:r>
            <a:r>
              <a:rPr lang="cs-CZ" dirty="0" smtClean="0"/>
              <a:t>esní škůdci – </a:t>
            </a:r>
            <a:r>
              <a:rPr lang="cs-CZ" sz="2400" dirty="0" smtClean="0"/>
              <a:t>bekyně mniška, lýkožrout, obaleči</a:t>
            </a:r>
          </a:p>
        </p:txBody>
      </p:sp>
      <p:pic>
        <p:nvPicPr>
          <p:cNvPr id="4098" name="Picture 2" descr="http://upload.wikimedia.org/wikipedia/commons/thumb/3/31/Lymantria_monacha02.jpg/250px-Lymantria_monacha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693492"/>
            <a:ext cx="2381250" cy="204787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Ochrana lesů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/>
            <a:r>
              <a:rPr lang="cs-CZ" dirty="0" smtClean="0"/>
              <a:t>Lesní hospodaření se řídí lesním zákonem. </a:t>
            </a:r>
          </a:p>
          <a:p>
            <a:pPr eaLnBrk="1" hangingPunct="1"/>
            <a:r>
              <a:rPr lang="cs-CZ" dirty="0" smtClean="0"/>
              <a:t>Základní princip: </a:t>
            </a:r>
          </a:p>
          <a:p>
            <a:pPr eaLnBrk="1" hangingPunct="1"/>
            <a:r>
              <a:rPr lang="cs-CZ" sz="2400" dirty="0"/>
              <a:t>n</a:t>
            </a:r>
            <a:r>
              <a:rPr lang="cs-CZ" sz="2400" dirty="0" smtClean="0"/>
              <a:t>esnižovat procentuální podíl lesů v zemi</a:t>
            </a:r>
          </a:p>
          <a:p>
            <a:pPr eaLnBrk="1" hangingPunct="1"/>
            <a:r>
              <a:rPr lang="cs-CZ" sz="2400" dirty="0"/>
              <a:t>u</a:t>
            </a:r>
            <a:r>
              <a:rPr lang="cs-CZ" sz="2400" dirty="0" smtClean="0"/>
              <a:t>rčitý podíl melioračních dřevin</a:t>
            </a:r>
          </a:p>
          <a:p>
            <a:pPr eaLnBrk="1" hangingPunct="1"/>
            <a:r>
              <a:rPr lang="cs-CZ" sz="2400" dirty="0"/>
              <a:t>n</a:t>
            </a:r>
            <a:r>
              <a:rPr lang="cs-CZ" sz="2400" dirty="0" smtClean="0"/>
              <a:t>utnost nově zalesnit do 2 let od vytěžení předchozího porostu</a:t>
            </a:r>
          </a:p>
          <a:p>
            <a:pPr eaLnBrk="1" hangingPunct="1"/>
            <a:r>
              <a:rPr lang="cs-CZ" dirty="0" smtClean="0"/>
              <a:t>Každý les je chráněn jako významný krajinný prvek. </a:t>
            </a:r>
          </a:p>
          <a:p>
            <a:pPr eaLnBrk="1" hangingPunct="1"/>
            <a:r>
              <a:rPr lang="cs-CZ" dirty="0" smtClean="0"/>
              <a:t>Přirozených lesů je v ČR málo.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KONEC</a:t>
            </a:r>
          </a:p>
        </p:txBody>
      </p:sp>
      <p:pic>
        <p:nvPicPr>
          <p:cNvPr id="5" name="j021224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575" y="6858000"/>
            <a:ext cx="46038" cy="4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1.bp.blogspot.com/-LxF8mhyOo5U/TZZD1YU1e6I/AAAAAAAAAEs/g7LkHvFbHXs/s1600/les_1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1340768"/>
            <a:ext cx="6635552" cy="4976664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611188" y="260350"/>
            <a:ext cx="8077200" cy="720725"/>
          </a:xfrm>
        </p:spPr>
        <p:txBody>
          <a:bodyPr/>
          <a:lstStyle/>
          <a:p>
            <a:pPr eaLnBrk="1" hangingPunct="1"/>
            <a:r>
              <a:rPr lang="cs-CZ" sz="4000" smtClean="0"/>
              <a:t>Použité zdroje</a:t>
            </a:r>
          </a:p>
        </p:txBody>
      </p:sp>
      <p:sp>
        <p:nvSpPr>
          <p:cNvPr id="22531" name="Zástupný symbol pro text 2"/>
          <p:cNvSpPr>
            <a:spLocks noGrp="1"/>
          </p:cNvSpPr>
          <p:nvPr>
            <p:ph type="body" idx="2"/>
          </p:nvPr>
        </p:nvSpPr>
        <p:spPr>
          <a:ln>
            <a:headEnd/>
            <a:tailEnd/>
          </a:ln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FFFF"/>
                </a:solidFill>
              </a:rPr>
              <a:t>Použité zdroje (obrázky a text) </a:t>
            </a:r>
          </a:p>
        </p:txBody>
      </p:sp>
      <p:sp>
        <p:nvSpPr>
          <p:cNvPr id="22532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195513" y="1412875"/>
            <a:ext cx="6400800" cy="44196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&lt;http://www.kocelovice.eu/sites/default/files/urad/les-hez.jpg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&lt;http://empepa.net/wp-content/foto/2012/05/dylen_title.jpg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&lt;http://www.jablonnevp.cz/files/pics/buciny.jpg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&lt;http://media0.webgarden.name/images/media0:4dfb6a6c737cf.jpg/Kolebky_03-09-02_2.jpg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&lt;http://nd03.jxs.cz/864/941/dd38a5a8dd_61645956_o2.jpg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&lt;http://i.idnes.cz/08/051/gal/TYN22e70c_bedla_vysoka.jpg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&lt;http://nd04.jxs.cz/803/653/8343091e4f_75193962_o2.jpg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&lt;http://nd04.jxs.cz/803/653/8343091e4f_75193962_o2.jpg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611188" y="260350"/>
            <a:ext cx="8077200" cy="720725"/>
          </a:xfrm>
        </p:spPr>
        <p:txBody>
          <a:bodyPr/>
          <a:lstStyle/>
          <a:p>
            <a:pPr eaLnBrk="1" hangingPunct="1"/>
            <a:r>
              <a:rPr lang="cs-CZ" sz="4000" smtClean="0"/>
              <a:t>Použité zdroje</a:t>
            </a:r>
          </a:p>
        </p:txBody>
      </p:sp>
      <p:sp>
        <p:nvSpPr>
          <p:cNvPr id="22531" name="Zástupný symbol pro text 2"/>
          <p:cNvSpPr>
            <a:spLocks noGrp="1"/>
          </p:cNvSpPr>
          <p:nvPr>
            <p:ph type="body" idx="2"/>
          </p:nvPr>
        </p:nvSpPr>
        <p:spPr>
          <a:ln>
            <a:headEnd/>
            <a:tailEnd/>
          </a:ln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FFFF"/>
                </a:solidFill>
              </a:rPr>
              <a:t>Použité zdroje (obrázky a text) </a:t>
            </a:r>
          </a:p>
        </p:txBody>
      </p:sp>
      <p:sp>
        <p:nvSpPr>
          <p:cNvPr id="22532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195736" y="1268760"/>
            <a:ext cx="6400800" cy="44196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&lt;http://www.e-herbar.net/main.php?g2_view=core.DownloadItem&amp;g2_itemId=21872&amp;g2_serialNumber=2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&lt;http://www.ekozahrady.com/jahody-cerven.jpg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&lt;http://botany.cz/foto/polytrichumherb6.jpg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&lt;http://www.nabla.cz/obsah/biologie/rostliny/mechy/img/belomech-sivy1.jpg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&lt;http://botany.cz/foto/taxusherb1.jpg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&lt;http://www.mezistromy.cz/userdata/soutez/sm_zbynek_elingr.jpg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&lt;http://upload.wikimedia.org/wikipedia/commons/thumb/3/31/Lymantria_monacha02.jpg/250px-Lymantria_monacha02.jpg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r>
              <a:rPr lang="cs-CZ" sz="1800" dirty="0" smtClean="0"/>
              <a:t>URL:</a:t>
            </a:r>
            <a:r>
              <a:rPr lang="en-US" sz="1800" dirty="0" smtClean="0"/>
              <a:t>&lt;http://1.bp.blogspot.com/-LxF8mhyOo5U/TZZD1YU1e6I/AAAAAAAAAEs/g7LkHvFbHXs/s1600/les_15.jpg</a:t>
            </a:r>
            <a:r>
              <a:rPr lang="cs-CZ" sz="1800" dirty="0" smtClean="0"/>
              <a:t>&gt;</a:t>
            </a:r>
            <a:r>
              <a:rPr lang="en-US" sz="1800" dirty="0" smtClean="0"/>
              <a:t>[</a:t>
            </a:r>
            <a:r>
              <a:rPr lang="cs-CZ" sz="1800" dirty="0" smtClean="0"/>
              <a:t>cit.2013-19-05</a:t>
            </a:r>
            <a:r>
              <a:rPr lang="en-US" sz="1800" dirty="0" smtClean="0"/>
              <a:t>]</a:t>
            </a:r>
            <a:endParaRPr lang="en-US" sz="1800" dirty="0" smtClean="0">
              <a:hlinkClick r:id="rId2"/>
            </a:endParaRP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8715</TotalTime>
  <Words>525</Words>
  <Application>Microsoft Office PowerPoint</Application>
  <PresentationFormat>Předvádění na obrazovce (4:3)</PresentationFormat>
  <Paragraphs>105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Medián</vt:lpstr>
      <vt:lpstr>Prezentace aplikace PowerPoint</vt:lpstr>
      <vt:lpstr>LESY</vt:lpstr>
      <vt:lpstr>Význam lesa </vt:lpstr>
      <vt:lpstr>Hranice lesa</vt:lpstr>
      <vt:lpstr>Typy přirozených lesních porostů </vt:lpstr>
      <vt:lpstr>Les - houby</vt:lpstr>
      <vt:lpstr>Les - rostlinstvo</vt:lpstr>
      <vt:lpstr>Les - keře</vt:lpstr>
      <vt:lpstr>Les - mechy,  lišejníky, kapradiny a přesličky</vt:lpstr>
      <vt:lpstr>Les - dřeviny</vt:lpstr>
      <vt:lpstr>Ohrožení lesů </vt:lpstr>
      <vt:lpstr>Ochrana lesů v ČR</vt:lpstr>
      <vt:lpstr>KONEC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Lesy</dc:title>
  <dc:creator>Linda</dc:creator>
  <cp:lastModifiedBy>root</cp:lastModifiedBy>
  <cp:revision>340</cp:revision>
  <dcterms:created xsi:type="dcterms:W3CDTF">2011-02-15T14:21:19Z</dcterms:created>
  <dcterms:modified xsi:type="dcterms:W3CDTF">2013-05-21T06:42:14Z</dcterms:modified>
</cp:coreProperties>
</file>