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75" r:id="rId2"/>
    <p:sldId id="256" r:id="rId3"/>
    <p:sldId id="272" r:id="rId4"/>
    <p:sldId id="257" r:id="rId5"/>
    <p:sldId id="258" r:id="rId6"/>
    <p:sldId id="259" r:id="rId7"/>
    <p:sldId id="260" r:id="rId8"/>
    <p:sldId id="261" r:id="rId9"/>
    <p:sldId id="269" r:id="rId10"/>
    <p:sldId id="265" r:id="rId11"/>
    <p:sldId id="266" r:id="rId12"/>
    <p:sldId id="267" r:id="rId13"/>
    <p:sldId id="270" r:id="rId14"/>
    <p:sldId id="271" r:id="rId15"/>
    <p:sldId id="268" r:id="rId16"/>
    <p:sldId id="273" r:id="rId17"/>
    <p:sldId id="274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614" autoAdjust="0"/>
    <p:restoredTop sz="94660"/>
  </p:normalViewPr>
  <p:slideViewPr>
    <p:cSldViewPr>
      <p:cViewPr varScale="1">
        <p:scale>
          <a:sx n="69" d="100"/>
          <a:sy n="69" d="100"/>
        </p:scale>
        <p:origin x="-16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fld id="{DBC02738-7BF0-455E-A5D6-3990AEED430F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5BE1406-A98A-462F-8C1B-EC25505ACF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093557"/>
      </p:ext>
    </p:extLst>
  </p:cSld>
  <p:clrMapOvr>
    <a:masterClrMapping/>
  </p:clrMapOvr>
  <p:transition spd="med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0ABCAC-8FB2-42B1-9199-9870522EB50A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20A8EF-7967-4EFC-BBB3-6D4A05571F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293011"/>
      </p:ext>
    </p:extLst>
  </p:cSld>
  <p:clrMapOvr>
    <a:masterClrMapping/>
  </p:clrMapOvr>
  <p:transition spd="med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12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14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C78BCF-4A6A-4D75-B12B-89FBC929CFF9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0FAF8-6CBA-4972-994F-610CBE3926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6504329"/>
      </p:ext>
    </p:extLst>
  </p:cSld>
  <p:clrMapOvr>
    <a:masterClrMapping/>
  </p:clrMapOvr>
  <p:transition spd="med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C14382-6F28-4A38-A5D8-34FB902AEC32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7A1BE4-7F96-4284-9149-44238914B5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346876"/>
      </p:ext>
    </p:extLst>
  </p:cSld>
  <p:clrMapOvr>
    <a:masterClrMapping/>
  </p:clrMapOvr>
  <p:transition spd="med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610444-3DB8-45B2-9EB8-E36C4C636ECF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91E47E65-BB27-4077-A1C0-2F660B120C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537046"/>
      </p:ext>
    </p:extLst>
  </p:cSld>
  <p:clrMapOvr>
    <a:masterClrMapping/>
  </p:clrMapOvr>
  <p:transition spd="med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89ED4-0100-43DE-BE43-74CD76AE325B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86CFA-8EC6-48B3-B85A-9434261B4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58237"/>
      </p:ext>
    </p:extLst>
  </p:cSld>
  <p:clrMapOvr>
    <a:masterClrMapping/>
  </p:clrMapOvr>
  <p:transition spd="med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AFDB5-E991-4D9A-AEFC-60698889CB73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12648-15C2-4946-8C9A-807E4A52C9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746310"/>
      </p:ext>
    </p:extLst>
  </p:cSld>
  <p:clrMapOvr>
    <a:masterClrMapping/>
  </p:clrMapOvr>
  <p:transition spd="med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D2D40F42-C422-4469-94F8-22C7C100577F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864200E2-B8AE-41D3-B4BC-7892620A41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253982"/>
      </p:ext>
    </p:extLst>
  </p:cSld>
  <p:clrMapOvr>
    <a:masterClrMapping/>
  </p:clrMapOvr>
  <p:transition spd="med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fld id="{B64E455E-ED68-4540-B86A-E4F33C74653F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/>
            </a:lvl1pPr>
          </a:lstStyle>
          <a:p>
            <a:pPr>
              <a:defRPr/>
            </a:pPr>
            <a:fld id="{4901D793-6367-404C-9CF2-74D2FFC91B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793342"/>
      </p:ext>
    </p:extLst>
  </p:cSld>
  <p:clrMapOvr>
    <a:masterClrMapping/>
  </p:clrMapOvr>
  <p:transition spd="med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C77E30-D3F7-4D70-9054-F681FD182338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6EBAB0-25B0-4626-AA3C-3FB1C55982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628367"/>
      </p:ext>
    </p:extLst>
  </p:cSld>
  <p:clrMapOvr>
    <a:masterClrMapping/>
  </p:clrMapOvr>
  <p:transition spd="med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62859D-4C24-4662-99F7-E8DE427067B1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931823-47D7-42E4-8B23-7F21D92E64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52205"/>
      </p:ext>
    </p:extLst>
  </p:cSld>
  <p:clrMapOvr>
    <a:masterClrMapping/>
  </p:clrMapOvr>
  <p:transition spd="med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D81056-F684-4BFE-B9EA-0B4C593F7B71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03AC88C-FF0A-4394-A27D-BFC3B2C44E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896" r:id="rId4"/>
    <p:sldLayoutId id="2147483904" r:id="rId5"/>
    <p:sldLayoutId id="2147483897" r:id="rId6"/>
    <p:sldLayoutId id="2147483898" r:id="rId7"/>
    <p:sldLayoutId id="2147483905" r:id="rId8"/>
    <p:sldLayoutId id="2147483906" r:id="rId9"/>
    <p:sldLayoutId id="2147483899" r:id="rId10"/>
    <p:sldLayoutId id="2147483900" r:id="rId11"/>
  </p:sldLayoutIdLst>
  <p:transition spd="med">
    <p:wipe dir="r"/>
  </p:transition>
  <p:txStyles>
    <p:titleStyle>
      <a:lvl1pPr marL="484188" indent="-484188" algn="l" rtl="0" eaLnBrk="0" fontAlgn="base" hangingPunct="0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E3E3E3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E3E3E3"/>
          </a:solidFill>
          <a:latin typeface="Century Gothic" pitchFamily="34" charset="0"/>
        </a:defRPr>
      </a:lvl2pPr>
      <a:lvl3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E3E3E3"/>
          </a:solidFill>
          <a:latin typeface="Century Gothic" pitchFamily="34" charset="0"/>
        </a:defRPr>
      </a:lvl3pPr>
      <a:lvl4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E3E3E3"/>
          </a:solidFill>
          <a:latin typeface="Century Gothic" pitchFamily="34" charset="0"/>
        </a:defRPr>
      </a:lvl4pPr>
      <a:lvl5pPr marL="484188" indent="-484188" algn="l" rtl="0" eaLnBrk="0" fontAlgn="base" hangingPunct="0">
        <a:spcBef>
          <a:spcPct val="0"/>
        </a:spcBef>
        <a:spcAft>
          <a:spcPct val="0"/>
        </a:spcAft>
        <a:defRPr sz="4200">
          <a:solidFill>
            <a:srgbClr val="E3E3E3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E3E3E3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E3E3E3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E3E3E3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E3E3E3"/>
          </a:solidFill>
          <a:latin typeface="Century Gothic" pitchFamily="34" charset="0"/>
        </a:defRPr>
      </a:lvl9pPr>
    </p:titleStyle>
    <p:bodyStyle>
      <a:lvl1pPr marL="447675" indent="-3825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eaLnBrk="0" fontAlgn="base" hangingPunct="0">
        <a:spcBef>
          <a:spcPct val="20000"/>
        </a:spcBef>
        <a:spcAft>
          <a:spcPct val="0"/>
        </a:spcAft>
        <a:buClr>
          <a:srgbClr val="E6E6E6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gif"/><Relationship Id="rId4" Type="http://schemas.openxmlformats.org/officeDocument/2006/relationships/image" Target="../media/image18.gi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img.periskop.cz/media/img/druhohory_stredovek_zeme02.jpg" TargetMode="External"/><Relationship Id="rId3" Type="http://schemas.openxmlformats.org/officeDocument/2006/relationships/hyperlink" Target="http://www.umlauf.websnadno.cz/Co-jsou-dinosauri-.html" TargetMode="External"/><Relationship Id="rId7" Type="http://schemas.openxmlformats.org/officeDocument/2006/relationships/hyperlink" Target="http://www.osel.cz/index.php?clanek=1460" TargetMode="External"/><Relationship Id="rId2" Type="http://schemas.openxmlformats.org/officeDocument/2006/relationships/hyperlink" Target="http://cs.wikipedia.org/wiki/Tyrannosauru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eriskop.cz/cz/clanky/druhohory-stredovek-zeme" TargetMode="External"/><Relationship Id="rId5" Type="http://schemas.openxmlformats.org/officeDocument/2006/relationships/hyperlink" Target="http://www.umlauf.websnadno.cz/Tyrannosaurus-rex.html" TargetMode="External"/><Relationship Id="rId10" Type="http://schemas.openxmlformats.org/officeDocument/2006/relationships/hyperlink" Target="http://www.impactlab.com/wp-content/uploads/2009/09/Tyrannosaurus_rex.jpg" TargetMode="External"/><Relationship Id="rId4" Type="http://schemas.openxmlformats.org/officeDocument/2006/relationships/hyperlink" Target="http://www.umlauf.websnadno.cz/Megalodon.html" TargetMode="External"/><Relationship Id="rId9" Type="http://schemas.openxmlformats.org/officeDocument/2006/relationships/hyperlink" Target="http://media.rozhlas.cz/_obrazek/975889--carcharodon-megalodon-lovici-mlade-plejtvaky-paleontologicka-rekontrukce-virginia-museum-of-natural-history--1-300x300p0.jpe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ickolai.org/Lichtenberg/Geschichte/Erdgeschichte/Trias/trias.html" TargetMode="External"/><Relationship Id="rId2" Type="http://schemas.openxmlformats.org/officeDocument/2006/relationships/hyperlink" Target="http://nd03.jxs.cz/577/769/5cedd4d993_56324728_o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vedeti.cz/Fotografie/Soubory/jm_large_archeopteryx.jpg" TargetMode="External"/><Relationship Id="rId5" Type="http://schemas.openxmlformats.org/officeDocument/2006/relationships/hyperlink" Target="http://upload.wikimedia.org/wikipedia/commons/2/22/Ankylozaur_(Ankylosaurus)_-_JuraPark_Baltow_(1).JPG" TargetMode="External"/><Relationship Id="rId4" Type="http://schemas.openxmlformats.org/officeDocument/2006/relationships/hyperlink" Target="http://www.sci.muni.cz/~herber/volcano/hazards.gif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195" name="Text Box 6"/>
          <p:cNvSpPr txBox="1">
            <a:spLocks noChangeArrowheads="1"/>
          </p:cNvSpPr>
          <p:nvPr/>
        </p:nvSpPr>
        <p:spPr bwMode="auto">
          <a:xfrm>
            <a:off x="684213" y="1628775"/>
            <a:ext cx="77041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8196" name="Text Box 67"/>
          <p:cNvSpPr txBox="1">
            <a:spLocks noChangeArrowheads="1"/>
          </p:cNvSpPr>
          <p:nvPr/>
        </p:nvSpPr>
        <p:spPr bwMode="auto">
          <a:xfrm>
            <a:off x="1258888" y="1844675"/>
            <a:ext cx="5473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03" name="Group 1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392330"/>
              </p:ext>
            </p:extLst>
          </p:nvPr>
        </p:nvGraphicFramePr>
        <p:xfrm>
          <a:off x="1763713" y="1773238"/>
          <a:ext cx="5761037" cy="2625723"/>
        </p:xfrm>
        <a:graphic>
          <a:graphicData uri="http://schemas.openxmlformats.org/drawingml/2006/table">
            <a:tbl>
              <a:tblPr/>
              <a:tblGrid>
                <a:gridCol w="1762125"/>
                <a:gridCol w="3998912"/>
              </a:tblGrid>
              <a:tr h="640234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VY_32_INOVACE_5/11_ČLOVĚK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PŘÍRODA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31" marB="4573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828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1" marB="45731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T="45731" marB="45731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801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Přírodopis</a:t>
                      </a: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801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</a:t>
                      </a: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801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Poznámka: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Druhohory</a:t>
                      </a: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801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Vypracoval: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Mgr. Zdeňka Buchtová</a:t>
                      </a:r>
                    </a:p>
                  </a:txBody>
                  <a:tcPr marT="45731" marB="45731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0"/>
            <a:ext cx="8062912" cy="1470025"/>
          </a:xfrm>
        </p:spPr>
        <p:txBody>
          <a:bodyPr/>
          <a:lstStyle/>
          <a:p>
            <a:pPr marL="484632" indent="0" eaLnBrk="1" fontAlgn="auto" hangingPunct="1">
              <a:spcAft>
                <a:spcPts val="0"/>
              </a:spcAft>
              <a:defRPr/>
            </a:pPr>
            <a:r>
              <a:rPr lang="cs-CZ" b="1" i="1" u="sng" dirty="0" smtClean="0">
                <a:solidFill>
                  <a:srgbClr val="FFFF00"/>
                </a:solidFill>
              </a:rPr>
              <a:t>MEZOZOIKUM-DRUHOHORY</a:t>
            </a:r>
            <a:endParaRPr lang="cs-CZ" b="1" i="1" u="sng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304757" y="843755"/>
            <a:ext cx="8062911" cy="4607720"/>
          </a:xfrm>
          <a:ln>
            <a:miter lim="800000"/>
            <a:headEnd/>
            <a:tailEnd/>
          </a:ln>
          <a:extLst/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i="1" u="sng" dirty="0" smtClean="0">
                <a:solidFill>
                  <a:srgbClr val="FF0000"/>
                </a:solidFill>
              </a:rPr>
              <a:t>Vypracoval:Patrik </a:t>
            </a:r>
            <a:r>
              <a:rPr lang="cs-CZ" b="1" i="1" u="sng" dirty="0" err="1" smtClean="0">
                <a:solidFill>
                  <a:srgbClr val="FF0000"/>
                </a:solidFill>
              </a:rPr>
              <a:t>Kotlár</a:t>
            </a:r>
            <a:endParaRPr lang="cs-CZ" b="1" i="1" u="sng" dirty="0">
              <a:solidFill>
                <a:srgbClr val="FF0000"/>
              </a:solidFill>
            </a:endParaRPr>
          </a:p>
        </p:txBody>
      </p:sp>
      <p:pic>
        <p:nvPicPr>
          <p:cNvPr id="9220" name="Picture 4" descr="C:\Users\Sony\AppData\Local\Microsoft\Windows\Temporary Internet Files\Content.IE5\33X6U5TT\MC9001628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2565400"/>
            <a:ext cx="3600450" cy="2398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Obrázek 5" descr="tectonics-pangea-animation.gi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4941888"/>
            <a:ext cx="2520950" cy="16557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198" name="Obrázek 6" descr="tectonics-pangea-animation.gi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72225" y="1557338"/>
            <a:ext cx="2520950" cy="163988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b="1" u="sng" dirty="0" smtClean="0">
                <a:solidFill>
                  <a:srgbClr val="FFFF00"/>
                </a:solidFill>
              </a:rPr>
              <a:t>Jak se měnila planeta</a:t>
            </a:r>
            <a:endParaRPr lang="cs-CZ" b="1" u="sng" dirty="0">
              <a:solidFill>
                <a:srgbClr val="FFFF00"/>
              </a:solidFill>
            </a:endParaRPr>
          </a:p>
        </p:txBody>
      </p:sp>
      <p:pic>
        <p:nvPicPr>
          <p:cNvPr id="9219" name="Zástupný symbol pro obsah 5" descr="Pangea_animation_03.gif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763713" y="1773238"/>
            <a:ext cx="5903912" cy="4857750"/>
          </a:xfrm>
          <a:ln w="38100" cap="sq">
            <a:solidFill>
              <a:schemeClr val="tx1"/>
            </a:solidFill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algn="ctr" eaLnBrk="1" fontAlgn="auto" hangingPunct="1">
              <a:spcAft>
                <a:spcPts val="0"/>
              </a:spcAft>
              <a:defRPr/>
            </a:pPr>
            <a:r>
              <a:rPr lang="cs-CZ" b="1" i="1" u="sng" dirty="0" smtClean="0">
                <a:solidFill>
                  <a:srgbClr val="FFFF00"/>
                </a:solidFill>
              </a:rPr>
              <a:t>Vývoj druhohor</a:t>
            </a:r>
            <a:endParaRPr lang="cs-CZ" b="1" i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Mezozoikum je geologická éra.</a:t>
            </a:r>
          </a:p>
          <a:p>
            <a:pPr eaLnBrk="1" hangingPunct="1"/>
            <a:r>
              <a:rPr lang="cs-CZ" sz="2000" b="1" dirty="0" smtClean="0"/>
              <a:t>Mezozoikum zahrnuje 3 periody: Trias-Jura-Křída.</a:t>
            </a:r>
          </a:p>
          <a:p>
            <a:pPr eaLnBrk="1" hangingPunct="1"/>
            <a:r>
              <a:rPr lang="cs-CZ" sz="2000" b="1" dirty="0" smtClean="0"/>
              <a:t>Začaly asi před 251 mil. lety a skončily před 65,5 mil. Lety.</a:t>
            </a:r>
          </a:p>
          <a:p>
            <a:pPr eaLnBrk="1" hangingPunct="1"/>
            <a:r>
              <a:rPr lang="cs-CZ" sz="2000" b="1" dirty="0" smtClean="0"/>
              <a:t>Klimaticky začátek druhohor navazoval  na suchý a teplý perm.</a:t>
            </a:r>
          </a:p>
          <a:p>
            <a:pPr eaLnBrk="1" hangingPunct="1"/>
            <a:r>
              <a:rPr lang="cs-CZ" sz="2000" b="1" dirty="0" smtClean="0"/>
              <a:t>V juře a křídě bylo podnebí vlhké a teplé.</a:t>
            </a:r>
          </a:p>
          <a:p>
            <a:pPr eaLnBrk="1" hangingPunct="1"/>
            <a:r>
              <a:rPr lang="cs-CZ" sz="2000" b="1" dirty="0" smtClean="0"/>
              <a:t>Proběhla dvě hromadná vymírání: na konci triasu a na konci křídy.</a:t>
            </a:r>
          </a:p>
          <a:p>
            <a:pPr eaLnBrk="1" hangingPunct="1"/>
            <a:r>
              <a:rPr lang="cs-CZ" sz="2000" b="1" dirty="0" smtClean="0"/>
              <a:t>Příčiny vymírání: změny a </a:t>
            </a:r>
            <a:r>
              <a:rPr lang="cs-CZ" sz="2000" b="1" dirty="0" err="1" smtClean="0"/>
              <a:t>kompetice</a:t>
            </a:r>
            <a:r>
              <a:rPr lang="cs-CZ" sz="2000" b="1" dirty="0" smtClean="0"/>
              <a:t> mezi organismy.</a:t>
            </a:r>
          </a:p>
          <a:p>
            <a:pPr eaLnBrk="1" hangingPunct="1"/>
            <a:r>
              <a:rPr lang="cs-CZ" sz="2000" b="1" dirty="0" smtClean="0"/>
              <a:t>Na křídovém vymírání se podílela i sopečná činnost a dopad asteroidu na Zemi.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dirty="0" smtClean="0"/>
          </a:p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</p:txBody>
      </p:sp>
      <p:pic>
        <p:nvPicPr>
          <p:cNvPr id="11268" name="Obrázek 4" descr="stratovolcano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563" y="5432425"/>
            <a:ext cx="1857375" cy="142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ovací šipka 6"/>
          <p:cNvCxnSpPr/>
          <p:nvPr/>
        </p:nvCxnSpPr>
        <p:spPr>
          <a:xfrm rot="10800000" flipV="1">
            <a:off x="5867400" y="5805488"/>
            <a:ext cx="720725" cy="3603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70" name="TextovéPole 7"/>
          <p:cNvSpPr txBox="1">
            <a:spLocks noChangeArrowheads="1"/>
          </p:cNvSpPr>
          <p:nvPr/>
        </p:nvSpPr>
        <p:spPr bwMode="auto">
          <a:xfrm>
            <a:off x="4859338" y="6092825"/>
            <a:ext cx="12255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Sopečná činnost</a:t>
            </a:r>
          </a:p>
        </p:txBody>
      </p:sp>
      <p:pic>
        <p:nvPicPr>
          <p:cNvPr id="11271" name="Obrázek 8" descr="impact.gif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404813"/>
            <a:ext cx="1665288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Přímá spojovací šipka 10"/>
          <p:cNvCxnSpPr/>
          <p:nvPr/>
        </p:nvCxnSpPr>
        <p:spPr>
          <a:xfrm>
            <a:off x="2124075" y="1341438"/>
            <a:ext cx="360363" cy="142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73" name="TextovéPole 11"/>
          <p:cNvSpPr txBox="1">
            <a:spLocks noChangeArrowheads="1"/>
          </p:cNvSpPr>
          <p:nvPr/>
        </p:nvSpPr>
        <p:spPr bwMode="auto">
          <a:xfrm>
            <a:off x="2555875" y="1484313"/>
            <a:ext cx="11525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asteroid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algn="ctr" eaLnBrk="1" fontAlgn="auto" hangingPunct="1">
              <a:spcAft>
                <a:spcPts val="0"/>
              </a:spcAft>
              <a:defRPr/>
            </a:pPr>
            <a:r>
              <a:rPr lang="cs-CZ" b="1" i="1" u="sng" dirty="0" smtClean="0">
                <a:solidFill>
                  <a:srgbClr val="FFFF00"/>
                </a:solidFill>
              </a:rPr>
              <a:t>Vývoj rostlin</a:t>
            </a:r>
            <a:endParaRPr lang="cs-CZ" b="1" i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eaLnBrk="1" hangingPunct="1"/>
            <a:r>
              <a:rPr lang="cs-CZ" sz="2000" b="1" dirty="0"/>
              <a:t>V</a:t>
            </a:r>
            <a:r>
              <a:rPr lang="cs-CZ" sz="2000" b="1" dirty="0" smtClean="0"/>
              <a:t>ývoj rostlin byl poznamenán hlavně teplým klimatem.</a:t>
            </a:r>
          </a:p>
          <a:p>
            <a:pPr eaLnBrk="1" hangingPunct="1"/>
            <a:r>
              <a:rPr lang="cs-CZ" sz="2000" b="1" dirty="0"/>
              <a:t>K</a:t>
            </a:r>
            <a:r>
              <a:rPr lang="cs-CZ" sz="2000" b="1" dirty="0" smtClean="0"/>
              <a:t>apradiny, mechy a přesličky začaly v raném triasu mizet.</a:t>
            </a:r>
          </a:p>
          <a:p>
            <a:pPr eaLnBrk="1" hangingPunct="1"/>
            <a:r>
              <a:rPr lang="cs-CZ" sz="2000" b="1" dirty="0"/>
              <a:t>N</a:t>
            </a:r>
            <a:r>
              <a:rPr lang="cs-CZ" sz="2000" b="1" dirty="0" smtClean="0"/>
              <a:t>ovými rostlinami se staly jehličnany.</a:t>
            </a:r>
          </a:p>
          <a:p>
            <a:pPr eaLnBrk="1" hangingPunct="1"/>
            <a:r>
              <a:rPr lang="cs-CZ" sz="2000" b="1" dirty="0"/>
              <a:t>J</a:t>
            </a:r>
            <a:r>
              <a:rPr lang="cs-CZ" sz="2000" b="1" dirty="0" smtClean="0"/>
              <a:t>ehličnany se společně vyskytovaly s c</a:t>
            </a:r>
            <a:r>
              <a:rPr lang="cs-CZ" sz="2000" b="1" dirty="0" smtClean="0">
                <a:latin typeface="Arial" charset="0"/>
              </a:rPr>
              <a:t>y</a:t>
            </a:r>
            <a:r>
              <a:rPr lang="cs-CZ" sz="2000" b="1" dirty="0" smtClean="0"/>
              <a:t>kasy hlavně v juře a křídě.</a:t>
            </a:r>
          </a:p>
          <a:p>
            <a:pPr eaLnBrk="1" hangingPunct="1"/>
            <a:r>
              <a:rPr lang="cs-CZ" sz="2000" b="1" dirty="0"/>
              <a:t>K</a:t>
            </a:r>
            <a:r>
              <a:rPr lang="cs-CZ" sz="2000" b="1" dirty="0" smtClean="0"/>
              <a:t>rytosemenné rostliny se vyvinuly v průběhu křídy.</a:t>
            </a:r>
          </a:p>
          <a:p>
            <a:pPr eaLnBrk="1" hangingPunct="1"/>
            <a:r>
              <a:rPr lang="cs-CZ" sz="2000" b="1" dirty="0"/>
              <a:t>F</a:t>
            </a:r>
            <a:r>
              <a:rPr lang="cs-CZ" sz="2000" b="1" dirty="0" smtClean="0"/>
              <a:t>lóra druhohor se začala podílet na vzniku černého uhlí.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b="1" dirty="0" smtClean="0"/>
          </a:p>
        </p:txBody>
      </p:sp>
      <p:pic>
        <p:nvPicPr>
          <p:cNvPr id="12292" name="Obrázek 3" descr="palmy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4581525"/>
            <a:ext cx="4175125" cy="2030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ovací šipka 5"/>
          <p:cNvCxnSpPr/>
          <p:nvPr/>
        </p:nvCxnSpPr>
        <p:spPr>
          <a:xfrm rot="10800000" flipV="1">
            <a:off x="3203575" y="5373688"/>
            <a:ext cx="1081088" cy="5032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4" name="TextovéPole 6"/>
          <p:cNvSpPr txBox="1">
            <a:spLocks noChangeArrowheads="1"/>
          </p:cNvSpPr>
          <p:nvPr/>
        </p:nvSpPr>
        <p:spPr bwMode="auto">
          <a:xfrm>
            <a:off x="2555875" y="5805488"/>
            <a:ext cx="12239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cykasy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algn="ctr" eaLnBrk="1" fontAlgn="auto" hangingPunct="1">
              <a:spcAft>
                <a:spcPts val="0"/>
              </a:spcAft>
              <a:defRPr/>
            </a:pPr>
            <a:r>
              <a:rPr lang="cs-CZ" b="1" i="1" u="sng" dirty="0" smtClean="0">
                <a:solidFill>
                  <a:srgbClr val="FFFF00"/>
                </a:solidFill>
              </a:rPr>
              <a:t>Trias (trval cca 30. mil. let)</a:t>
            </a:r>
            <a:endParaRPr lang="cs-CZ" b="1" i="1" u="sng" dirty="0"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V období triasu byla převážná část pevniny spojena v jediný obrovský </a:t>
            </a:r>
            <a:r>
              <a:rPr lang="cs-CZ" sz="2000" b="1" dirty="0" err="1" smtClean="0"/>
              <a:t>superkontinent</a:t>
            </a:r>
            <a:r>
              <a:rPr lang="cs-CZ" sz="2000" b="1" dirty="0" smtClean="0"/>
              <a:t> zvaný Pangea.</a:t>
            </a:r>
          </a:p>
          <a:p>
            <a:pPr eaLnBrk="1" hangingPunct="1"/>
            <a:r>
              <a:rPr lang="cs-CZ" sz="2000" b="1" dirty="0" smtClean="0"/>
              <a:t>Dinosauři i ostatní zvířata se mohla pohybovat téměř po celém světě.</a:t>
            </a:r>
          </a:p>
          <a:p>
            <a:pPr eaLnBrk="1" hangingPunct="1"/>
            <a:r>
              <a:rPr lang="cs-CZ" sz="2000" b="1" dirty="0" smtClean="0"/>
              <a:t>Póly nebyly zaledněny, takže klima v jejich okolí bylo mnohem teplejší než dnes.</a:t>
            </a:r>
          </a:p>
          <a:p>
            <a:pPr eaLnBrk="1" hangingPunct="1"/>
            <a:r>
              <a:rPr lang="cs-CZ" sz="2000" b="1" dirty="0" smtClean="0"/>
              <a:t>První dinosauři sdíleli svět s obojživelníky a ostatními  plazy, ke kterým patřili ještěři a primitivní krokodýli.</a:t>
            </a:r>
          </a:p>
          <a:p>
            <a:pPr eaLnBrk="1" hangingPunct="1"/>
            <a:r>
              <a:rPr lang="cs-CZ" sz="2000" b="1" dirty="0" smtClean="0"/>
              <a:t>Velký vývojový význam měli zástupci vymřelé skupiny rostlin </a:t>
            </a:r>
            <a:r>
              <a:rPr lang="cs-CZ" sz="2000" b="1" dirty="0" err="1" smtClean="0"/>
              <a:t>benetitových</a:t>
            </a:r>
            <a:r>
              <a:rPr lang="cs-CZ" sz="2000" b="1" dirty="0" smtClean="0"/>
              <a:t>.</a:t>
            </a:r>
          </a:p>
          <a:p>
            <a:pPr eaLnBrk="1" hangingPunct="1"/>
            <a:r>
              <a:rPr lang="cs-CZ" sz="2000" b="1" dirty="0" smtClean="0"/>
              <a:t>Zachovaly se nám zkameněliny dva metry vysoké plavuně rodu </a:t>
            </a:r>
            <a:r>
              <a:rPr lang="cs-CZ" sz="2000" b="1" dirty="0" err="1" smtClean="0"/>
              <a:t>pleuromeia</a:t>
            </a:r>
            <a:r>
              <a:rPr lang="cs-CZ" sz="2000" b="1" dirty="0" smtClean="0"/>
              <a:t>.</a:t>
            </a:r>
          </a:p>
          <a:p>
            <a:pPr eaLnBrk="1" hangingPunct="1"/>
            <a:r>
              <a:rPr lang="cs-CZ" sz="2000" b="1" dirty="0" smtClean="0"/>
              <a:t>Objevují se zde i další typy: </a:t>
            </a:r>
            <a:r>
              <a:rPr lang="cs-CZ" sz="2000" b="1" dirty="0" err="1" smtClean="0"/>
              <a:t>blahočetovité</a:t>
            </a:r>
            <a:r>
              <a:rPr lang="cs-CZ" sz="2000" b="1" dirty="0" smtClean="0"/>
              <a:t> a </a:t>
            </a:r>
            <a:r>
              <a:rPr lang="cs-CZ" sz="2000" b="1" dirty="0" err="1" smtClean="0"/>
              <a:t>kajtonie</a:t>
            </a:r>
            <a:r>
              <a:rPr lang="cs-CZ" sz="2000" b="1" dirty="0" smtClean="0"/>
              <a:t>.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b="1" dirty="0" smtClean="0">
              <a:solidFill>
                <a:srgbClr val="FFFF00"/>
              </a:solidFill>
            </a:endParaRPr>
          </a:p>
          <a:p>
            <a:pPr eaLnBrk="1" hangingPunct="1"/>
            <a:endParaRPr lang="cs-CZ" sz="2000" dirty="0" smtClean="0"/>
          </a:p>
        </p:txBody>
      </p:sp>
      <p:cxnSp>
        <p:nvCxnSpPr>
          <p:cNvPr id="7" name="Přímá spojovací šipka 6"/>
          <p:cNvCxnSpPr/>
          <p:nvPr/>
        </p:nvCxnSpPr>
        <p:spPr>
          <a:xfrm rot="16200000" flipV="1">
            <a:off x="-435769" y="2386807"/>
            <a:ext cx="1584325" cy="2111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18" name="TextovéPole 7"/>
          <p:cNvSpPr txBox="1">
            <a:spLocks noChangeArrowheads="1"/>
          </p:cNvSpPr>
          <p:nvPr/>
        </p:nvSpPr>
        <p:spPr bwMode="auto">
          <a:xfrm>
            <a:off x="250825" y="1412875"/>
            <a:ext cx="16573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pleuromenia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algn="ctr" eaLnBrk="1" fontAlgn="auto" hangingPunct="1">
              <a:spcAft>
                <a:spcPts val="0"/>
              </a:spcAft>
              <a:defRPr/>
            </a:pPr>
            <a:r>
              <a:rPr lang="cs-CZ" b="1" i="1" u="sng" dirty="0" smtClean="0">
                <a:solidFill>
                  <a:srgbClr val="FFFF00"/>
                </a:solidFill>
              </a:rPr>
              <a:t>Jura (trvala cca 60 mil. let)</a:t>
            </a:r>
            <a:endParaRPr lang="cs-CZ" b="1" i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>
            <a:normAutofit fontScale="92500" lnSpcReduction="10000"/>
          </a:bodyPr>
          <a:lstStyle/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b="1" dirty="0" smtClean="0"/>
              <a:t>Pojmenována podle vápence, který se tehdy formoval v mořích a později se stal  součástí pohoří Jura ve švýcarských Alpách.</a:t>
            </a:r>
            <a:endParaRPr lang="cs-CZ" sz="2000" dirty="0" smtClean="0"/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b="1" dirty="0" smtClean="0"/>
              <a:t>Na konci jury se Pangea začala rozpadat na jednotlivé kontinenty.</a:t>
            </a:r>
            <a:endParaRPr lang="cs-CZ" sz="2000" dirty="0" smtClean="0"/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b="1" dirty="0" smtClean="0"/>
              <a:t>Dnešní </a:t>
            </a:r>
            <a:r>
              <a:rPr lang="cs-CZ" sz="2000" b="1" dirty="0"/>
              <a:t>S</a:t>
            </a:r>
            <a:r>
              <a:rPr lang="cs-CZ" sz="2000" b="1" dirty="0" smtClean="0"/>
              <a:t>everní Amerika se odpoutala od Jižní Ameriky a oba světadíly oddělilo moře.</a:t>
            </a:r>
            <a:endParaRPr lang="cs-CZ" sz="2000" dirty="0" smtClean="0"/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b="1" dirty="0" smtClean="0"/>
              <a:t>V juře byly světové oceány osídleny obrovským množstvím rozmanitých forem živočichů včetně </a:t>
            </a:r>
            <a:r>
              <a:rPr lang="cs-CZ" sz="2000" b="1" dirty="0" err="1" smtClean="0"/>
              <a:t>ichthyosaurů</a:t>
            </a:r>
            <a:r>
              <a:rPr lang="cs-CZ" sz="2000" b="1" dirty="0" smtClean="0"/>
              <a:t> (ryboještěrů) a </a:t>
            </a:r>
            <a:r>
              <a:rPr lang="cs-CZ" sz="2000" b="1" dirty="0" err="1" smtClean="0"/>
              <a:t>plesiosaurů</a:t>
            </a:r>
            <a:r>
              <a:rPr lang="cs-CZ" sz="2000" b="1" dirty="0" smtClean="0"/>
              <a:t>.</a:t>
            </a:r>
            <a:endParaRPr lang="cs-CZ" sz="2000" dirty="0" smtClean="0"/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000" b="1" dirty="0" smtClean="0"/>
              <a:t>Pevninu obývali </a:t>
            </a:r>
            <a:r>
              <a:rPr lang="cs-CZ" sz="2000" b="1" dirty="0" err="1" smtClean="0"/>
              <a:t>savcotvární</a:t>
            </a:r>
            <a:r>
              <a:rPr lang="cs-CZ" sz="2000" b="1" dirty="0" smtClean="0"/>
              <a:t> plazi a primitivní krokodýli, zatímco vzduch obsadili pterosauři (ptakoještěři).</a:t>
            </a: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sz="2000" b="1" dirty="0" smtClean="0">
              <a:solidFill>
                <a:srgbClr val="FFFF00"/>
              </a:solidFill>
            </a:endParaRPr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cs-CZ" sz="2000" dirty="0" smtClean="0"/>
          </a:p>
          <a:p>
            <a:pPr marL="448056" indent="-384048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14340" name="Obrázek 3" descr="s_112715790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4868863"/>
            <a:ext cx="2381250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ovací šipka 5"/>
          <p:cNvCxnSpPr/>
          <p:nvPr/>
        </p:nvCxnSpPr>
        <p:spPr>
          <a:xfrm rot="10800000" flipV="1">
            <a:off x="5508625" y="5445125"/>
            <a:ext cx="503238" cy="2873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42" name="TextovéPole 6"/>
          <p:cNvSpPr txBox="1">
            <a:spLocks noChangeArrowheads="1"/>
          </p:cNvSpPr>
          <p:nvPr/>
        </p:nvSpPr>
        <p:spPr bwMode="auto">
          <a:xfrm>
            <a:off x="4643438" y="5661025"/>
            <a:ext cx="17287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pterosaurus</a:t>
            </a:r>
          </a:p>
        </p:txBody>
      </p:sp>
      <p:pic>
        <p:nvPicPr>
          <p:cNvPr id="14343" name="Obrázek 7" descr="5cedd4d993_56324728_o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242413">
            <a:off x="1093788" y="5262563"/>
            <a:ext cx="2562225" cy="1506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0" name="Přímá spojovací šipka 9"/>
          <p:cNvCxnSpPr/>
          <p:nvPr/>
        </p:nvCxnSpPr>
        <p:spPr>
          <a:xfrm>
            <a:off x="3652838" y="5926138"/>
            <a:ext cx="342900" cy="382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45" name="TextovéPole 10"/>
          <p:cNvSpPr txBox="1">
            <a:spLocks noChangeArrowheads="1"/>
          </p:cNvSpPr>
          <p:nvPr/>
        </p:nvSpPr>
        <p:spPr bwMode="auto">
          <a:xfrm>
            <a:off x="3851275" y="6165850"/>
            <a:ext cx="15128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ichtyosaurus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569465"/>
            <a:ext cx="8229600" cy="1398587"/>
          </a:xfrm>
        </p:spPr>
        <p:txBody>
          <a:bodyPr/>
          <a:lstStyle/>
          <a:p>
            <a:pPr marL="484632" indent="0" algn="ctr" eaLnBrk="1" fontAlgn="auto" hangingPunct="1">
              <a:spcAft>
                <a:spcPts val="0"/>
              </a:spcAft>
              <a:defRPr/>
            </a:pPr>
            <a:r>
              <a:rPr lang="cs-CZ" b="1" i="1" u="sng" dirty="0" smtClean="0">
                <a:solidFill>
                  <a:srgbClr val="FFFF00"/>
                </a:solidFill>
              </a:rPr>
              <a:t>Křída (trvala cca 70 mil.  let)</a:t>
            </a:r>
            <a:endParaRPr lang="cs-CZ" b="1" i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882775"/>
            <a:ext cx="8229600" cy="457200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V mělkých evropských mořích vznikaly mocné vrstvy vápnitých usazenin nazývaných křída, podle nichž je toto období pojmenováno.</a:t>
            </a:r>
            <a:endParaRPr lang="cs-CZ" sz="2000" dirty="0" smtClean="0"/>
          </a:p>
          <a:p>
            <a:pPr eaLnBrk="1" hangingPunct="1"/>
            <a:r>
              <a:rPr lang="cs-CZ" sz="2000" b="1" dirty="0" smtClean="0"/>
              <a:t>Oddělené kontinenty se od sebe stále vzdalovaly.</a:t>
            </a:r>
            <a:endParaRPr lang="cs-CZ" sz="2000" dirty="0" smtClean="0"/>
          </a:p>
          <a:p>
            <a:pPr eaLnBrk="1" hangingPunct="1"/>
            <a:r>
              <a:rPr lang="cs-CZ" sz="2000" b="1" dirty="0" smtClean="0"/>
              <a:t>Ke konci tohoto období byla rozsáhlá území Severní Ameriky a Evropy zaplavená mělkými moři, která rozdělila kontinenty na menší části.</a:t>
            </a:r>
            <a:endParaRPr lang="cs-CZ" sz="2000" dirty="0" smtClean="0"/>
          </a:p>
          <a:p>
            <a:pPr eaLnBrk="1" hangingPunct="1"/>
            <a:r>
              <a:rPr lang="cs-CZ" sz="2000" b="1" dirty="0" smtClean="0"/>
              <a:t>Vyvinulo se mnoho nových druhů živočichů včetně dalších dinosaurů.</a:t>
            </a:r>
            <a:endParaRPr lang="cs-CZ" sz="2000" dirty="0" smtClean="0"/>
          </a:p>
          <a:p>
            <a:pPr eaLnBrk="1" hangingPunct="1"/>
            <a:r>
              <a:rPr lang="cs-CZ" sz="2000" b="1" dirty="0" smtClean="0"/>
              <a:t>Pterosauři, kteří se plně rozvinuli v juře stále ovládali oblohu.</a:t>
            </a:r>
            <a:endParaRPr lang="cs-CZ" sz="2000" dirty="0" smtClean="0"/>
          </a:p>
          <a:p>
            <a:pPr eaLnBrk="1" hangingPunct="1"/>
            <a:r>
              <a:rPr lang="cs-CZ" sz="2000" b="1" dirty="0" smtClean="0"/>
              <a:t>Žili již také další plazi včetně krokodýlů, hadů, želv a ještěrů.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15364" name="Obrázek 3" descr="Pachyrhachis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5661025"/>
            <a:ext cx="2047875" cy="106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 descr="Rutiodon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1024124">
            <a:off x="6584930" y="1190965"/>
            <a:ext cx="2736304" cy="875617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flood" dir="t"/>
          </a:scene3d>
          <a:sp3d prstMaterial="flat">
            <a:bevelB w="101600" prst="riblet"/>
          </a:sp3d>
        </p:spPr>
      </p:pic>
      <p:pic>
        <p:nvPicPr>
          <p:cNvPr id="15366" name="Obrázek 5" descr="Archelon.gi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5661025"/>
            <a:ext cx="1976438" cy="1052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Přímá spojovací šipka 7"/>
          <p:cNvCxnSpPr/>
          <p:nvPr/>
        </p:nvCxnSpPr>
        <p:spPr>
          <a:xfrm rot="10800000" flipV="1">
            <a:off x="6011863" y="1484313"/>
            <a:ext cx="504825" cy="1444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2843213" y="6092825"/>
            <a:ext cx="360362" cy="730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 flipV="1">
            <a:off x="6011863" y="6165850"/>
            <a:ext cx="215900" cy="142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70" name="TextovéPole 12"/>
          <p:cNvSpPr txBox="1">
            <a:spLocks noChangeArrowheads="1"/>
          </p:cNvSpPr>
          <p:nvPr/>
        </p:nvSpPr>
        <p:spPr bwMode="auto">
          <a:xfrm>
            <a:off x="5003800" y="1412875"/>
            <a:ext cx="14398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rutiodon</a:t>
            </a:r>
          </a:p>
        </p:txBody>
      </p:sp>
      <p:sp>
        <p:nvSpPr>
          <p:cNvPr id="15371" name="TextovéPole 13"/>
          <p:cNvSpPr txBox="1">
            <a:spLocks noChangeArrowheads="1"/>
          </p:cNvSpPr>
          <p:nvPr/>
        </p:nvSpPr>
        <p:spPr bwMode="auto">
          <a:xfrm>
            <a:off x="3132138" y="5949950"/>
            <a:ext cx="16557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archelon</a:t>
            </a:r>
          </a:p>
        </p:txBody>
      </p:sp>
      <p:sp>
        <p:nvSpPr>
          <p:cNvPr id="15372" name="TextovéPole 14"/>
          <p:cNvSpPr txBox="1">
            <a:spLocks noChangeArrowheads="1"/>
          </p:cNvSpPr>
          <p:nvPr/>
        </p:nvSpPr>
        <p:spPr bwMode="auto">
          <a:xfrm>
            <a:off x="4643438" y="6237288"/>
            <a:ext cx="18002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pachyrhachis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algn="ctr" eaLnBrk="1" fontAlgn="auto" hangingPunct="1">
              <a:spcAft>
                <a:spcPts val="0"/>
              </a:spcAft>
              <a:defRPr/>
            </a:pPr>
            <a:r>
              <a:rPr lang="cs-CZ" b="1" i="1" u="sng" dirty="0" smtClean="0">
                <a:solidFill>
                  <a:srgbClr val="FFFF00"/>
                </a:solidFill>
              </a:rPr>
              <a:t>DINOSAUŘI</a:t>
            </a:r>
            <a:endParaRPr lang="cs-CZ" b="1" i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Jsou skupinou živočichů z třídy plazů, která dominovala živočišné říši přes 160 miliónů let v období druhohor. </a:t>
            </a:r>
          </a:p>
          <a:p>
            <a:pPr eaLnBrk="1" hangingPunct="1"/>
            <a:r>
              <a:rPr lang="es-ES" sz="2000" b="1" dirty="0" smtClean="0"/>
              <a:t>Objevili se ve středním triasu asi před 235 mil</a:t>
            </a:r>
            <a:r>
              <a:rPr lang="cs-CZ" sz="2000" b="1" dirty="0" smtClean="0"/>
              <a:t>. a vyhynuli před 65,5 mil. </a:t>
            </a:r>
            <a:r>
              <a:rPr lang="cs-CZ" sz="2000" b="1" dirty="0"/>
              <a:t>l</a:t>
            </a:r>
            <a:r>
              <a:rPr lang="cs-CZ" sz="2000" b="1" dirty="0" smtClean="0"/>
              <a:t>et.</a:t>
            </a:r>
          </a:p>
          <a:p>
            <a:pPr eaLnBrk="1" hangingPunct="1"/>
            <a:r>
              <a:rPr lang="cs-CZ" sz="2000" b="1" u="sng" dirty="0" smtClean="0"/>
              <a:t>NOVÝ ZPŮSOB POHYBU:</a:t>
            </a:r>
          </a:p>
          <a:p>
            <a:pPr eaLnBrk="1" hangingPunct="1"/>
            <a:r>
              <a:rPr lang="cs-CZ" sz="2000" b="1" dirty="0" smtClean="0"/>
              <a:t>Dinosauři vyvinuli lepší způsob pohybu než ostatní plaz</a:t>
            </a:r>
            <a:r>
              <a:rPr lang="cs-CZ" sz="2000" b="1" dirty="0" smtClean="0">
                <a:latin typeface="Arial" charset="0"/>
              </a:rPr>
              <a:t>i</a:t>
            </a:r>
            <a:r>
              <a:rPr lang="cs-CZ" sz="2000" b="1" dirty="0" smtClean="0"/>
              <a:t>.</a:t>
            </a:r>
          </a:p>
          <a:p>
            <a:pPr eaLnBrk="1" hangingPunct="1"/>
            <a:r>
              <a:rPr lang="cs-CZ" sz="2000" b="1" dirty="0" smtClean="0"/>
              <a:t>Jejich předci se pohyboval</a:t>
            </a:r>
            <a:r>
              <a:rPr lang="cs-CZ" sz="2000" b="1" dirty="0" smtClean="0">
                <a:latin typeface="Arial" charset="0"/>
              </a:rPr>
              <a:t>i</a:t>
            </a:r>
            <a:r>
              <a:rPr lang="cs-CZ" sz="2000" b="1" dirty="0" smtClean="0"/>
              <a:t> kroucením těla ze strany na stranu při každém kroku, stejně jako dnešní ještěři.</a:t>
            </a:r>
          </a:p>
          <a:p>
            <a:pPr eaLnBrk="1" hangingPunct="1"/>
            <a:r>
              <a:rPr lang="cs-CZ" sz="2000" b="1" dirty="0" smtClean="0"/>
              <a:t>Dinosauři stáli na končetinách natažených pod tělem. </a:t>
            </a:r>
          </a:p>
          <a:p>
            <a:pPr eaLnBrk="1" hangingPunct="1"/>
            <a:r>
              <a:rPr lang="cs-CZ" sz="2000" b="1" dirty="0" smtClean="0"/>
              <a:t>V tomto postavení nohy udrží větší váhu a díky tomu dinosauři dorůstali větších rozměrů.</a:t>
            </a:r>
          </a:p>
          <a:p>
            <a:pPr eaLnBrk="1" hangingPunct="1"/>
            <a:r>
              <a:rPr lang="cs-CZ" sz="2000" b="1" u="sng" dirty="0" smtClean="0"/>
              <a:t>ROZDĚLENÍ DINOSAURŮ:</a:t>
            </a:r>
            <a:endParaRPr lang="cs-CZ" sz="2000" u="sng" dirty="0" smtClean="0"/>
          </a:p>
        </p:txBody>
      </p:sp>
      <p:pic>
        <p:nvPicPr>
          <p:cNvPr id="16388" name="Obrázek 3" descr="dinosaur18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307339">
            <a:off x="585788" y="373063"/>
            <a:ext cx="2447925" cy="227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Obrázek 4" descr="zelva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25" y="5159375"/>
            <a:ext cx="2378075" cy="169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Přímá spojovací šipka 6"/>
          <p:cNvCxnSpPr/>
          <p:nvPr/>
        </p:nvCxnSpPr>
        <p:spPr>
          <a:xfrm rot="10800000">
            <a:off x="1187450" y="836613"/>
            <a:ext cx="431800" cy="2889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1" name="TextovéPole 7"/>
          <p:cNvSpPr txBox="1">
            <a:spLocks noChangeArrowheads="1"/>
          </p:cNvSpPr>
          <p:nvPr/>
        </p:nvSpPr>
        <p:spPr bwMode="auto">
          <a:xfrm>
            <a:off x="323850" y="404813"/>
            <a:ext cx="14398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pteranodon</a:t>
            </a:r>
          </a:p>
        </p:txBody>
      </p:sp>
      <p:cxnSp>
        <p:nvCxnSpPr>
          <p:cNvPr id="10" name="Přímá spojovací šipka 9"/>
          <p:cNvCxnSpPr/>
          <p:nvPr/>
        </p:nvCxnSpPr>
        <p:spPr>
          <a:xfrm rot="10800000" flipV="1">
            <a:off x="6156325" y="6092825"/>
            <a:ext cx="576263" cy="4318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3" name="TextovéPole 10"/>
          <p:cNvSpPr txBox="1">
            <a:spLocks noChangeArrowheads="1"/>
          </p:cNvSpPr>
          <p:nvPr/>
        </p:nvSpPr>
        <p:spPr bwMode="auto">
          <a:xfrm>
            <a:off x="5508625" y="6453188"/>
            <a:ext cx="15843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pleisochelis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Dinosaury lze rozdělit do dvou hlavních skupin podle stavby pánve.</a:t>
            </a:r>
          </a:p>
          <a:p>
            <a:pPr eaLnBrk="1" hangingPunct="1"/>
            <a:r>
              <a:rPr lang="cs-CZ" sz="2000" b="1" dirty="0" smtClean="0"/>
              <a:t>Dinosauři řádu </a:t>
            </a:r>
            <a:r>
              <a:rPr lang="cs-CZ" sz="2000" b="1" dirty="0" err="1" smtClean="0"/>
              <a:t>Saurischia</a:t>
            </a:r>
            <a:r>
              <a:rPr lang="cs-CZ" sz="2000" b="1" dirty="0" smtClean="0"/>
              <a:t> měli pánev typickou pro plazy, stydká kost u nich mířila od kosti sedací. Do této skupiny patří všichni masožraví zástupci a některé býložravé druhy.</a:t>
            </a:r>
            <a:endParaRPr lang="cs-CZ" sz="2000" dirty="0" smtClean="0"/>
          </a:p>
          <a:p>
            <a:pPr eaLnBrk="1" hangingPunct="1"/>
            <a:r>
              <a:rPr lang="cs-CZ" sz="2000" b="1" dirty="0" smtClean="0"/>
              <a:t>Řád </a:t>
            </a:r>
            <a:r>
              <a:rPr lang="cs-CZ" sz="2000" b="1" dirty="0" err="1" smtClean="0"/>
              <a:t>Ornithischia</a:t>
            </a:r>
            <a:r>
              <a:rPr lang="cs-CZ" sz="2000" b="1" dirty="0" smtClean="0"/>
              <a:t> měl ptačí typ pánve. Kost stydká se táhla podél spodní hrany kosti sedací.</a:t>
            </a:r>
            <a:endParaRPr lang="cs-CZ" sz="2000" dirty="0" smtClean="0"/>
          </a:p>
          <a:p>
            <a:pPr eaLnBrk="1" hangingPunct="1"/>
            <a:r>
              <a:rPr lang="cs-CZ" sz="2000" b="1" dirty="0" smtClean="0"/>
              <a:t>Všichni příslušníci této skupiny byli býložravci.</a:t>
            </a:r>
            <a:endParaRPr lang="cs-CZ" sz="2000" dirty="0" smtClean="0"/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</p:txBody>
      </p:sp>
      <p:pic>
        <p:nvPicPr>
          <p:cNvPr id="17412" name="Obrázek 4" descr="deinonychus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4397375"/>
            <a:ext cx="2232025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Obrázek 5" descr="06a28c1734_34050121_o2.gi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063" y="4652963"/>
            <a:ext cx="2955925" cy="182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Přímá spojovací šipka 7"/>
          <p:cNvCxnSpPr/>
          <p:nvPr/>
        </p:nvCxnSpPr>
        <p:spPr>
          <a:xfrm>
            <a:off x="2339975" y="5805488"/>
            <a:ext cx="360363" cy="2873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5" name="TextovéPole 9"/>
          <p:cNvSpPr txBox="1">
            <a:spLocks noChangeArrowheads="1"/>
          </p:cNvSpPr>
          <p:nvPr/>
        </p:nvSpPr>
        <p:spPr bwMode="auto">
          <a:xfrm>
            <a:off x="2411413" y="6165850"/>
            <a:ext cx="16557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velociraptor</a:t>
            </a:r>
          </a:p>
        </p:txBody>
      </p:sp>
      <p:pic>
        <p:nvPicPr>
          <p:cNvPr id="17416" name="Obrázek 10" descr="dinosaur11.gif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14860">
            <a:off x="6173788" y="147638"/>
            <a:ext cx="1439862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7" name="Obrázek 11" descr="dino__9_.gif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766608">
            <a:off x="681038" y="546100"/>
            <a:ext cx="202247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algn="ctr" eaLnBrk="1" fontAlgn="auto" hangingPunct="1">
              <a:spcAft>
                <a:spcPts val="0"/>
              </a:spcAft>
              <a:defRPr/>
            </a:pPr>
            <a:r>
              <a:rPr lang="cs-CZ" b="1" i="1" u="sng" dirty="0" smtClean="0">
                <a:solidFill>
                  <a:srgbClr val="FFFF00"/>
                </a:solidFill>
              </a:rPr>
              <a:t>T-</a:t>
            </a:r>
            <a:r>
              <a:rPr lang="cs-CZ" b="1" i="1" u="sng" dirty="0" err="1" smtClean="0">
                <a:solidFill>
                  <a:srgbClr val="FFFF00"/>
                </a:solidFill>
              </a:rPr>
              <a:t>rex</a:t>
            </a:r>
            <a:endParaRPr lang="cs-CZ" b="1" i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eaLnBrk="1" hangingPunct="1"/>
            <a:r>
              <a:rPr lang="cs-CZ" sz="2000" b="1" dirty="0"/>
              <a:t>T</a:t>
            </a:r>
            <a:r>
              <a:rPr lang="cs-CZ" sz="2000" b="1" dirty="0" smtClean="0"/>
              <a:t>yranosaurus </a:t>
            </a:r>
            <a:r>
              <a:rPr lang="cs-CZ" sz="2000" b="1" dirty="0" err="1" smtClean="0"/>
              <a:t>rex</a:t>
            </a:r>
            <a:r>
              <a:rPr lang="cs-CZ" sz="2000" b="1" dirty="0" smtClean="0"/>
              <a:t> měl výborný čich a zrak, a dokázal aktivně vyhledávat svou kořist.</a:t>
            </a:r>
            <a:endParaRPr lang="cs-CZ" sz="2000" dirty="0" smtClean="0"/>
          </a:p>
          <a:p>
            <a:pPr eaLnBrk="1" hangingPunct="1"/>
            <a:r>
              <a:rPr lang="cs-CZ" sz="2000" b="1" dirty="0" smtClean="0"/>
              <a:t>Jeho rychlost běhu byla okolo 29 km za hodinu, kroky běhu až 5,5 metru.</a:t>
            </a:r>
            <a:endParaRPr lang="cs-CZ" sz="2000" dirty="0" smtClean="0"/>
          </a:p>
          <a:p>
            <a:pPr eaLnBrk="1" hangingPunct="1"/>
            <a:r>
              <a:rPr lang="cs-CZ" sz="2000" b="1" dirty="0" smtClean="0"/>
              <a:t>První </a:t>
            </a:r>
            <a:r>
              <a:rPr lang="cs-CZ" sz="2000" b="1" dirty="0" err="1" smtClean="0"/>
              <a:t>fosílie</a:t>
            </a:r>
            <a:r>
              <a:rPr lang="cs-CZ" sz="2000" b="1" dirty="0" smtClean="0"/>
              <a:t> tyranosaura </a:t>
            </a:r>
            <a:r>
              <a:rPr lang="cs-CZ" sz="2000" b="1" dirty="0" err="1" smtClean="0"/>
              <a:t>rexe</a:t>
            </a:r>
            <a:r>
              <a:rPr lang="cs-CZ" sz="2000" b="1" dirty="0" smtClean="0"/>
              <a:t> byla objevena roku 1874.</a:t>
            </a:r>
            <a:endParaRPr lang="cs-CZ" sz="2000" dirty="0" smtClean="0"/>
          </a:p>
          <a:p>
            <a:pPr eaLnBrk="1" hangingPunct="1"/>
            <a:r>
              <a:rPr lang="cs-CZ" sz="2000" b="1" dirty="0" smtClean="0"/>
              <a:t>Tyranosaurus </a:t>
            </a:r>
            <a:r>
              <a:rPr lang="cs-CZ" sz="2000" b="1" dirty="0" err="1" smtClean="0"/>
              <a:t>rex</a:t>
            </a:r>
            <a:r>
              <a:rPr lang="cs-CZ" sz="2000" b="1" dirty="0" smtClean="0"/>
              <a:t> žil ve </a:t>
            </a:r>
            <a:r>
              <a:rPr lang="cs-CZ" sz="2000" b="1" dirty="0" smtClean="0">
                <a:latin typeface="Arial" charset="0"/>
              </a:rPr>
              <a:t>vlhkém,  </a:t>
            </a:r>
            <a:r>
              <a:rPr lang="cs-CZ" sz="2000" b="1" dirty="0" smtClean="0"/>
              <a:t>tropickém prostředí,                 v otevřených lesích v blí</a:t>
            </a:r>
            <a:r>
              <a:rPr lang="cs-CZ" sz="2000" b="1" dirty="0" smtClean="0">
                <a:latin typeface="Arial" charset="0"/>
              </a:rPr>
              <a:t>z</a:t>
            </a:r>
            <a:r>
              <a:rPr lang="cs-CZ" sz="2000" b="1" dirty="0" smtClean="0"/>
              <a:t>kosti řek a pobřežních zalesněných bažin.</a:t>
            </a:r>
            <a:endParaRPr lang="cs-CZ" sz="2000" dirty="0" smtClean="0"/>
          </a:p>
          <a:p>
            <a:pPr eaLnBrk="1" hangingPunct="1"/>
            <a:r>
              <a:rPr lang="cs-CZ" sz="2000" dirty="0" smtClean="0"/>
              <a:t> </a:t>
            </a:r>
            <a:r>
              <a:rPr lang="cs-CZ" sz="2000" b="1" dirty="0" smtClean="0"/>
              <a:t>Jeden</a:t>
            </a:r>
            <a:r>
              <a:rPr lang="cs-CZ" sz="2000" dirty="0" smtClean="0"/>
              <a:t> </a:t>
            </a:r>
            <a:r>
              <a:rPr lang="cs-CZ" sz="2000" b="1" dirty="0" smtClean="0"/>
              <a:t>z nejobávanějších dinosaurů -  Tyranosaurus </a:t>
            </a:r>
            <a:r>
              <a:rPr lang="cs-CZ" sz="2000" b="1" dirty="0" err="1" smtClean="0"/>
              <a:t>rex</a:t>
            </a:r>
            <a:r>
              <a:rPr lang="cs-CZ" sz="2000" b="1" dirty="0" smtClean="0"/>
              <a:t>, byl nejen masožravec, ale možná také kanibal.</a:t>
            </a:r>
            <a:endParaRPr lang="cs-CZ" sz="2000" dirty="0" smtClean="0"/>
          </a:p>
          <a:p>
            <a:pPr eaLnBrk="1" hangingPunct="1"/>
            <a:r>
              <a:rPr lang="cs-CZ" sz="2000" b="1" dirty="0" smtClean="0"/>
              <a:t>Tento dravý Tyranosaurus , se dožíval přibližně asi kolem 30 let.</a:t>
            </a:r>
            <a:endParaRPr lang="cs-CZ" sz="2000" dirty="0" smtClean="0"/>
          </a:p>
          <a:p>
            <a:pPr eaLnBrk="1" hangingPunct="1">
              <a:buFont typeface="Wingdings 2" pitchFamily="18" charset="2"/>
              <a:buNone/>
            </a:pPr>
            <a:endParaRPr lang="cs-CZ" sz="2000" b="1" dirty="0" smtClean="0"/>
          </a:p>
          <a:p>
            <a:pPr eaLnBrk="1" hangingPunct="1">
              <a:buFont typeface="Wingdings 2" pitchFamily="18" charset="2"/>
              <a:buNone/>
            </a:pPr>
            <a:endParaRPr lang="cs-CZ" sz="2000" dirty="0" smtClean="0"/>
          </a:p>
        </p:txBody>
      </p:sp>
      <p:pic>
        <p:nvPicPr>
          <p:cNvPr id="6" name="Obrázek 5" descr="tyranosaurus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95736" y="548680"/>
            <a:ext cx="1584176" cy="12673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algn="ctr" eaLnBrk="1" fontAlgn="auto" hangingPunct="1">
              <a:spcAft>
                <a:spcPts val="0"/>
              </a:spcAft>
              <a:defRPr/>
            </a:pPr>
            <a:r>
              <a:rPr lang="cs-CZ" b="1" i="1" u="sng" dirty="0" err="1" smtClean="0">
                <a:solidFill>
                  <a:srgbClr val="FFFF00"/>
                </a:solidFill>
              </a:rPr>
              <a:t>Megalodon</a:t>
            </a:r>
            <a:endParaRPr lang="cs-CZ" b="1" i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775"/>
            <a:ext cx="8229600" cy="4572000"/>
          </a:xfrm>
        </p:spPr>
        <p:txBody>
          <a:bodyPr/>
          <a:lstStyle/>
          <a:p>
            <a:pPr eaLnBrk="1" hangingPunct="1"/>
            <a:r>
              <a:rPr lang="cs-CZ" sz="2000" b="1" dirty="0" err="1" smtClean="0"/>
              <a:t>Megalodon</a:t>
            </a:r>
            <a:r>
              <a:rPr lang="cs-CZ" sz="2000" b="1" dirty="0" smtClean="0"/>
              <a:t> je největší prehistorický žralok.</a:t>
            </a:r>
          </a:p>
          <a:p>
            <a:pPr eaLnBrk="1" hangingPunct="1"/>
            <a:r>
              <a:rPr lang="cs-CZ" sz="2000" b="1" dirty="0" smtClean="0"/>
              <a:t>Jeho délka se pohybovala v rozmezí 12 </a:t>
            </a:r>
            <a:r>
              <a:rPr lang="cs-CZ" sz="2000" b="1" dirty="0"/>
              <a:t>-</a:t>
            </a:r>
            <a:r>
              <a:rPr lang="cs-CZ" sz="2000" b="1" dirty="0" smtClean="0"/>
              <a:t> 18 metrů,  hmotnost 20 - 30 tun.</a:t>
            </a:r>
          </a:p>
          <a:p>
            <a:pPr eaLnBrk="1" hangingPunct="1"/>
            <a:r>
              <a:rPr lang="cs-CZ" sz="2000" b="1" dirty="0" smtClean="0"/>
              <a:t>Zuby tohoto gigantického žraloka mohly být 17 -  21 cm, ale taky i mnohem větší.</a:t>
            </a:r>
            <a:endParaRPr lang="cs-CZ" sz="2000" dirty="0" smtClean="0"/>
          </a:p>
          <a:p>
            <a:pPr eaLnBrk="1" hangingPunct="1"/>
            <a:r>
              <a:rPr lang="cs-CZ" sz="2000" b="1" dirty="0" smtClean="0"/>
              <a:t>Žil ve druhohorních mořích</a:t>
            </a:r>
            <a:r>
              <a:rPr lang="cs-CZ" sz="2000" dirty="0" smtClean="0"/>
              <a:t>.</a:t>
            </a:r>
          </a:p>
          <a:p>
            <a:pPr eaLnBrk="1" hangingPunct="1"/>
            <a:r>
              <a:rPr lang="cs-CZ" sz="2000" b="1" dirty="0" smtClean="0"/>
              <a:t>Čelisti </a:t>
            </a:r>
            <a:r>
              <a:rPr lang="cs-CZ" sz="2000" b="1" dirty="0" err="1" smtClean="0"/>
              <a:t>megalodona</a:t>
            </a:r>
            <a:r>
              <a:rPr lang="cs-CZ" sz="2000" b="1" dirty="0" smtClean="0"/>
              <a:t> byly ob</a:t>
            </a:r>
            <a:r>
              <a:rPr lang="cs-CZ" sz="2000" b="1" dirty="0" smtClean="0">
                <a:latin typeface="Arial" charset="0"/>
              </a:rPr>
              <a:t>r</a:t>
            </a:r>
            <a:r>
              <a:rPr lang="cs-CZ" sz="2000" b="1" dirty="0" smtClean="0"/>
              <a:t>ovské,  na šířku více než 180 cm, žil samotářským způsobem života. </a:t>
            </a:r>
          </a:p>
          <a:p>
            <a:pPr eaLnBrk="1" hangingPunct="1"/>
            <a:r>
              <a:rPr lang="cs-CZ" sz="2000" b="1" dirty="0" smtClean="0"/>
              <a:t>Jeho potravou byli  velryby a velké  ryby.</a:t>
            </a:r>
          </a:p>
          <a:p>
            <a:pPr eaLnBrk="1" hangingPunct="1"/>
            <a:r>
              <a:rPr lang="cs-CZ" sz="2000" b="1" dirty="0" smtClean="0"/>
              <a:t> Lovil tak, že zdola zaútočil na svou kořist a roztrhal ji.</a:t>
            </a:r>
            <a:endParaRPr lang="cs-CZ" sz="2000" dirty="0" smtClean="0"/>
          </a:p>
          <a:p>
            <a:pPr marL="65087" indent="0" eaLnBrk="1" hangingPunct="1">
              <a:buNone/>
            </a:pPr>
            <a:endParaRPr lang="cs-CZ" sz="2000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b="1" dirty="0" smtClean="0"/>
          </a:p>
          <a:p>
            <a:pPr eaLnBrk="1" hangingPunct="1"/>
            <a:endParaRPr lang="cs-CZ" sz="2000" dirty="0" smtClean="0"/>
          </a:p>
        </p:txBody>
      </p:sp>
      <p:pic>
        <p:nvPicPr>
          <p:cNvPr id="19460" name="Obrázek 3" descr="s8987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9075" y="765175"/>
            <a:ext cx="2574925" cy="1582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1" name="TextovéPole 5"/>
          <p:cNvSpPr txBox="1">
            <a:spLocks noChangeArrowheads="1"/>
          </p:cNvSpPr>
          <p:nvPr/>
        </p:nvSpPr>
        <p:spPr bwMode="auto">
          <a:xfrm>
            <a:off x="1331913" y="260350"/>
            <a:ext cx="12954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potrava</a:t>
            </a:r>
          </a:p>
        </p:txBody>
      </p:sp>
      <p:sp>
        <p:nvSpPr>
          <p:cNvPr id="19462" name="TextovéPole 6"/>
          <p:cNvSpPr txBox="1">
            <a:spLocks noChangeArrowheads="1"/>
          </p:cNvSpPr>
          <p:nvPr/>
        </p:nvSpPr>
        <p:spPr bwMode="auto">
          <a:xfrm>
            <a:off x="7235825" y="620713"/>
            <a:ext cx="15843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megalodon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 rot="5400000">
            <a:off x="1548606" y="548482"/>
            <a:ext cx="142875" cy="1444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8027988" y="1052513"/>
            <a:ext cx="144462" cy="730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465" name="Obrázek 11" descr="10-velryba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836613"/>
            <a:ext cx="1458913" cy="973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84632" indent="0" algn="ctr" eaLnBrk="1" fontAlgn="auto" hangingPunct="1">
              <a:spcAft>
                <a:spcPts val="0"/>
              </a:spcAft>
              <a:defRPr/>
            </a:pPr>
            <a:r>
              <a:rPr lang="cs-CZ" b="1" i="1" u="sng" dirty="0" smtClean="0">
                <a:solidFill>
                  <a:srgbClr val="FFFF00"/>
                </a:solidFill>
              </a:rPr>
              <a:t>Obrázky</a:t>
            </a:r>
            <a:endParaRPr lang="cs-CZ" b="1" i="1" u="sng" dirty="0">
              <a:solidFill>
                <a:srgbClr val="FFFF00"/>
              </a:solidFill>
            </a:endParaRPr>
          </a:p>
        </p:txBody>
      </p:sp>
      <p:pic>
        <p:nvPicPr>
          <p:cNvPr id="4" name="Zástupný symbol pro obsah 3" descr="00975889.jpe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1412875"/>
            <a:ext cx="2663825" cy="2736850"/>
          </a:xfrm>
        </p:spPr>
      </p:pic>
      <p:pic>
        <p:nvPicPr>
          <p:cNvPr id="6" name="Obrázek 5" descr="Tyrannosaurus_rex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1412875"/>
            <a:ext cx="2663825" cy="273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 descr="Brachiosaurus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1412875"/>
            <a:ext cx="2735263" cy="273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 descr="druhohory_stredovek_zeme03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138" y="4152900"/>
            <a:ext cx="2663825" cy="270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 descr="druhohory_stredovek_zeme01.jpg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425" y="4149725"/>
            <a:ext cx="2735263" cy="270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Obrázek 9" descr="druhohory_stredovek_zeme02.jpg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4116388"/>
            <a:ext cx="2663825" cy="2741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95288" y="1412875"/>
            <a:ext cx="431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entury Gothic" pitchFamily="34" charset="0"/>
              </a:rPr>
              <a:t>1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132138" y="1412875"/>
            <a:ext cx="4318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entury Gothic" pitchFamily="34" charset="0"/>
              </a:rPr>
              <a:t>2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011863" y="1484313"/>
            <a:ext cx="3603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entury Gothic" pitchFamily="34" charset="0"/>
              </a:rPr>
              <a:t>3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23850" y="4149725"/>
            <a:ext cx="4318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entury Gothic" pitchFamily="34" charset="0"/>
              </a:rPr>
              <a:t>4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132138" y="4221163"/>
            <a:ext cx="50323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entury Gothic" pitchFamily="34" charset="0"/>
              </a:rPr>
              <a:t>5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5940425" y="4149725"/>
            <a:ext cx="7191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rgbClr val="000000"/>
                </a:solidFill>
                <a:latin typeface="Century Gothic" pitchFamily="34" charset="0"/>
              </a:rPr>
              <a:t>6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dvedeti.cz/Fotografie/Soubory/jm_large_archeopteryx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02989">
            <a:off x="2221791" y="407452"/>
            <a:ext cx="3249216" cy="2599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Zástupný symbol pro obsah 3" descr="baryonyx.jp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21306870">
            <a:off x="340383" y="2336621"/>
            <a:ext cx="3021013" cy="2232025"/>
          </a:xfrm>
        </p:spPr>
      </p:pic>
      <p:pic>
        <p:nvPicPr>
          <p:cNvPr id="6" name="Obrázek 5" descr="f4c82a1938_66827560_o2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341217"/>
            <a:ext cx="3025775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 descr="Parasaurolophus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52841">
            <a:off x="5192327" y="4222168"/>
            <a:ext cx="3097213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23850" y="1989138"/>
            <a:ext cx="57626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chemeClr val="bg1"/>
                </a:solidFill>
                <a:latin typeface="Century Gothic" pitchFamily="34" charset="0"/>
              </a:rPr>
              <a:t>7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50825" y="4365625"/>
            <a:ext cx="5048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chemeClr val="bg1"/>
                </a:solidFill>
                <a:latin typeface="Century Gothic" pitchFamily="34" charset="0"/>
              </a:rPr>
              <a:t>8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8532813" y="2060575"/>
            <a:ext cx="3603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chemeClr val="bg1"/>
                </a:solidFill>
                <a:latin typeface="Century Gothic" pitchFamily="34" charset="0"/>
              </a:rPr>
              <a:t>9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8496300" y="4437063"/>
            <a:ext cx="396875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chemeClr val="bg1"/>
                </a:solidFill>
                <a:latin typeface="Century Gothic" pitchFamily="34" charset="0"/>
              </a:rPr>
              <a:t>10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563938" y="6092825"/>
            <a:ext cx="14398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solidFill>
                  <a:schemeClr val="bg1"/>
                </a:solidFill>
                <a:latin typeface="Century Gothic" pitchFamily="34" charset="0"/>
              </a:rPr>
              <a:t>11</a:t>
            </a:r>
          </a:p>
        </p:txBody>
      </p:sp>
      <p:pic>
        <p:nvPicPr>
          <p:cNvPr id="1028" name="Picture 4" descr="http://upload.wikimedia.org/wikipedia/commons/2/22/Ankylozaur_(Ankylosaurus)_-_JuraPark_Baltow_(1)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989">
            <a:off x="4530854" y="2010276"/>
            <a:ext cx="4001959" cy="226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 bwMode="auto">
          <a:xfrm>
            <a:off x="900113" y="0"/>
            <a:ext cx="7786687" cy="857250"/>
          </a:xfrm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indent="0" eaLnBrk="1" hangingPunct="1">
              <a:defRPr/>
            </a:pPr>
            <a:r>
              <a:rPr lang="cs-CZ" dirty="0" smtClean="0">
                <a:ln>
                  <a:noFill/>
                </a:ln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54605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cs-CZ" sz="1900" dirty="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r>
              <a:rPr lang="cs-CZ" sz="1900" u="sng" dirty="0" smtClean="0"/>
              <a:t>ČERPÁNO Z :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r>
              <a:rPr lang="cs-CZ" sz="1900" dirty="0" smtClean="0">
                <a:latin typeface="Arial" charset="0"/>
              </a:rPr>
              <a:t>URL:</a:t>
            </a:r>
            <a:r>
              <a:rPr lang="cs-CZ" sz="1900" dirty="0" smtClean="0">
                <a:hlinkClick r:id="rId2"/>
              </a:rPr>
              <a:t>http://cs.wikipedia.org/wiki/Tyrannosaurus</a:t>
            </a:r>
            <a:r>
              <a:rPr lang="en-US" sz="1900" dirty="0" smtClean="0"/>
              <a:t>[cit.201</a:t>
            </a:r>
            <a:r>
              <a:rPr lang="cs-CZ" sz="1900" dirty="0" smtClean="0"/>
              <a:t>3</a:t>
            </a:r>
            <a:r>
              <a:rPr lang="cs-CZ" sz="1900" dirty="0" smtClean="0">
                <a:latin typeface="Arial" charset="0"/>
              </a:rPr>
              <a:t>-</a:t>
            </a:r>
            <a:r>
              <a:rPr lang="en-US" sz="1900" dirty="0" smtClean="0"/>
              <a:t>0</a:t>
            </a:r>
            <a:r>
              <a:rPr lang="cs-CZ" sz="1900" dirty="0" smtClean="0"/>
              <a:t>5</a:t>
            </a:r>
            <a:r>
              <a:rPr lang="cs-CZ" sz="1900" dirty="0" smtClean="0">
                <a:latin typeface="Arial" charset="0"/>
              </a:rPr>
              <a:t>-</a:t>
            </a:r>
            <a:r>
              <a:rPr lang="cs-CZ" sz="1900" dirty="0" smtClean="0"/>
              <a:t>22</a:t>
            </a:r>
            <a:r>
              <a:rPr lang="en-US" sz="1900" dirty="0" smtClean="0"/>
              <a:t>]</a:t>
            </a:r>
            <a:endParaRPr lang="cs-CZ" sz="1900" dirty="0" smtClean="0">
              <a:hlinkClick r:id="rId2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cs-CZ" sz="19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r>
              <a:rPr lang="cs-CZ" sz="1900" dirty="0" smtClean="0">
                <a:latin typeface="Arial" charset="0"/>
              </a:rPr>
              <a:t>URL:</a:t>
            </a:r>
            <a:r>
              <a:rPr lang="cs-CZ" sz="1900" dirty="0" smtClean="0">
                <a:hlinkClick r:id="rId3"/>
              </a:rPr>
              <a:t>http://www.umlauf.websnadno.cz/Co-jsou-dinosauri-.html</a:t>
            </a:r>
            <a:r>
              <a:rPr lang="en-US" sz="1900" dirty="0" smtClean="0"/>
              <a:t>[cit.201</a:t>
            </a:r>
            <a:r>
              <a:rPr lang="cs-CZ" sz="1900" dirty="0" smtClean="0"/>
              <a:t>3</a:t>
            </a:r>
            <a:r>
              <a:rPr lang="cs-CZ" sz="1900" dirty="0" smtClean="0">
                <a:latin typeface="Arial" charset="0"/>
              </a:rPr>
              <a:t>-</a:t>
            </a:r>
            <a:r>
              <a:rPr lang="en-US" sz="1900" dirty="0" smtClean="0"/>
              <a:t>0</a:t>
            </a:r>
            <a:r>
              <a:rPr lang="cs-CZ" sz="1900" dirty="0" smtClean="0"/>
              <a:t>5</a:t>
            </a:r>
            <a:r>
              <a:rPr lang="cs-CZ" sz="1900" dirty="0" smtClean="0">
                <a:latin typeface="Arial" charset="0"/>
              </a:rPr>
              <a:t>-</a:t>
            </a:r>
            <a:r>
              <a:rPr lang="cs-CZ" sz="1900" dirty="0" smtClean="0"/>
              <a:t>22</a:t>
            </a:r>
            <a:endParaRPr lang="cs-CZ" sz="1900" dirty="0" smtClean="0">
              <a:hlinkClick r:id="rId2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cs-CZ" sz="19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r>
              <a:rPr lang="cs-CZ" sz="1900" dirty="0" smtClean="0">
                <a:latin typeface="Arial" charset="0"/>
              </a:rPr>
              <a:t>URL:</a:t>
            </a:r>
            <a:r>
              <a:rPr lang="cs-CZ" sz="1900" dirty="0" smtClean="0">
                <a:hlinkClick r:id="rId4"/>
              </a:rPr>
              <a:t>http://www.umlauf.websnadno.cz/Megalodon.html</a:t>
            </a:r>
            <a:r>
              <a:rPr lang="en-US" sz="1900" dirty="0" smtClean="0"/>
              <a:t>[cit.201</a:t>
            </a:r>
            <a:r>
              <a:rPr lang="cs-CZ" sz="1900" dirty="0" smtClean="0"/>
              <a:t>3</a:t>
            </a:r>
            <a:r>
              <a:rPr lang="cs-CZ" sz="1900" dirty="0" smtClean="0">
                <a:latin typeface="Arial" charset="0"/>
              </a:rPr>
              <a:t>-</a:t>
            </a:r>
            <a:r>
              <a:rPr lang="en-US" sz="1900" dirty="0" smtClean="0"/>
              <a:t>0</a:t>
            </a:r>
            <a:r>
              <a:rPr lang="cs-CZ" sz="1900" dirty="0" smtClean="0"/>
              <a:t>5</a:t>
            </a:r>
            <a:r>
              <a:rPr lang="cs-CZ" sz="1900" dirty="0" smtClean="0">
                <a:latin typeface="Arial" charset="0"/>
              </a:rPr>
              <a:t>-</a:t>
            </a:r>
            <a:r>
              <a:rPr lang="cs-CZ" sz="1900" dirty="0"/>
              <a:t>2</a:t>
            </a:r>
            <a:r>
              <a:rPr lang="en-US" sz="1900" dirty="0" smtClean="0"/>
              <a:t>2</a:t>
            </a:r>
            <a:r>
              <a:rPr lang="en-US" sz="1900" dirty="0" smtClean="0"/>
              <a:t>]</a:t>
            </a:r>
            <a:endParaRPr lang="cs-CZ" sz="1900" dirty="0" smtClean="0">
              <a:hlinkClick r:id="rId2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cs-CZ" sz="19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r>
              <a:rPr lang="cs-CZ" sz="1900" dirty="0" smtClean="0">
                <a:latin typeface="Arial" charset="0"/>
              </a:rPr>
              <a:t>URL:</a:t>
            </a:r>
            <a:r>
              <a:rPr lang="cs-CZ" sz="1900" dirty="0" smtClean="0">
                <a:hlinkClick r:id="rId5"/>
              </a:rPr>
              <a:t>http://www.umlauf.websnadno.cz/Tyrannosaurus-rex.html</a:t>
            </a:r>
            <a:r>
              <a:rPr lang="en-US" sz="1900" dirty="0" smtClean="0"/>
              <a:t>[</a:t>
            </a:r>
            <a:r>
              <a:rPr lang="cs-CZ" sz="1900" dirty="0" smtClean="0">
                <a:latin typeface="Arial" charset="0"/>
              </a:rPr>
              <a:t>cit.2013-05-22</a:t>
            </a:r>
            <a:r>
              <a:rPr lang="en-US" sz="1900" dirty="0" smtClean="0">
                <a:latin typeface="Arial" charset="0"/>
              </a:rPr>
              <a:t>]</a:t>
            </a:r>
            <a:endParaRPr lang="cs-CZ" sz="1900" dirty="0" smtClean="0">
              <a:latin typeface="Arial" charset="0"/>
              <a:hlinkClick r:id="rId2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cs-CZ" sz="19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r>
              <a:rPr lang="cs-CZ" sz="1900" dirty="0" smtClean="0">
                <a:latin typeface="Arial" charset="0"/>
              </a:rPr>
              <a:t>URL:</a:t>
            </a:r>
            <a:r>
              <a:rPr lang="cs-CZ" sz="1900" dirty="0" smtClean="0">
                <a:hlinkClick r:id="rId6"/>
              </a:rPr>
              <a:t>http://www.periskop.cz/cz/clanky/druhohory-stredovek-zeme</a:t>
            </a:r>
            <a:r>
              <a:rPr lang="en-US" sz="1900" dirty="0" smtClean="0"/>
              <a:t>[</a:t>
            </a:r>
            <a:r>
              <a:rPr lang="cs-CZ" sz="1900" dirty="0" smtClean="0">
                <a:latin typeface="Arial" charset="0"/>
              </a:rPr>
              <a:t>cit.2013-05-22</a:t>
            </a:r>
            <a:r>
              <a:rPr lang="en-US" sz="1900" dirty="0" smtClean="0">
                <a:latin typeface="Arial" charset="0"/>
              </a:rPr>
              <a:t>]</a:t>
            </a:r>
            <a:endParaRPr lang="cs-CZ" sz="19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cs-CZ" sz="17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r>
              <a:rPr lang="cs-CZ" sz="1700" dirty="0" smtClean="0">
                <a:latin typeface="Arial" charset="0"/>
              </a:rPr>
              <a:t>URL:</a:t>
            </a:r>
            <a:r>
              <a:rPr lang="cs-CZ" sz="1700" dirty="0" smtClean="0">
                <a:hlinkClick r:id="rId7"/>
              </a:rPr>
              <a:t>http://www.osel.cz/index.php?clanek=1460</a:t>
            </a:r>
            <a:r>
              <a:rPr lang="en-US" sz="1700" dirty="0" smtClean="0"/>
              <a:t>[</a:t>
            </a:r>
            <a:r>
              <a:rPr lang="cs-CZ" sz="1700" dirty="0" smtClean="0">
                <a:latin typeface="Arial" charset="0"/>
              </a:rPr>
              <a:t>cit.2013-05-22</a:t>
            </a:r>
            <a:r>
              <a:rPr lang="en-US" sz="1700" dirty="0" smtClean="0">
                <a:latin typeface="Arial" charset="0"/>
              </a:rPr>
              <a:t>]</a:t>
            </a:r>
            <a:endParaRPr lang="cs-CZ" sz="19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cs-CZ" sz="1900" u="sng" dirty="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r>
              <a:rPr lang="cs-CZ" sz="1900" u="sng" dirty="0" smtClean="0"/>
              <a:t>POUŽITÉ OBRÁZKY: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cs-CZ" sz="19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None/>
              <a:defRPr/>
            </a:pPr>
            <a:r>
              <a:rPr lang="cs-CZ" sz="1900" dirty="0" smtClean="0">
                <a:latin typeface="Arial" charset="0"/>
              </a:rPr>
              <a:t>URL</a:t>
            </a:r>
            <a:r>
              <a:rPr lang="cs-CZ" sz="1900" dirty="0">
                <a:latin typeface="Arial" charset="0"/>
              </a:rPr>
              <a:t>:&lt;</a:t>
            </a:r>
            <a:r>
              <a:rPr lang="cs-CZ" sz="1900" dirty="0">
                <a:latin typeface="Arial" charset="0"/>
                <a:hlinkClick r:id="rId8"/>
              </a:rPr>
              <a:t>http://img.periskop.cz/media/</a:t>
            </a:r>
            <a:r>
              <a:rPr lang="cs-CZ" sz="1900" dirty="0" err="1">
                <a:latin typeface="Arial" charset="0"/>
                <a:hlinkClick r:id="rId8"/>
              </a:rPr>
              <a:t>img</a:t>
            </a:r>
            <a:r>
              <a:rPr lang="cs-CZ" sz="1900" dirty="0">
                <a:latin typeface="Arial" charset="0"/>
                <a:hlinkClick r:id="rId8"/>
              </a:rPr>
              <a:t>/druhohory_stredovek_zeme02.jpg</a:t>
            </a:r>
            <a:r>
              <a:rPr lang="cs-CZ" sz="1900" dirty="0">
                <a:latin typeface="Arial" charset="0"/>
              </a:rPr>
              <a:t>&gt;</a:t>
            </a:r>
            <a:r>
              <a:rPr lang="cs-CZ" sz="1900" dirty="0" smtClean="0"/>
              <a:t> </a:t>
            </a:r>
            <a:r>
              <a:rPr lang="en-US" sz="1900" dirty="0" smtClean="0"/>
              <a:t>[</a:t>
            </a:r>
            <a:r>
              <a:rPr lang="cs-CZ" sz="1900" dirty="0" smtClean="0">
                <a:latin typeface="Arial" charset="0"/>
              </a:rPr>
              <a:t>cit.2013-05-22</a:t>
            </a:r>
            <a:r>
              <a:rPr lang="en-US" sz="1900" dirty="0" smtClean="0">
                <a:latin typeface="Arial" charset="0"/>
              </a:rPr>
              <a:t>]</a:t>
            </a:r>
            <a:endParaRPr lang="cs-CZ" sz="19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None/>
              <a:defRPr/>
            </a:pPr>
            <a:r>
              <a:rPr lang="cs-CZ" sz="1900" dirty="0" smtClean="0">
                <a:latin typeface="Arial" charset="0"/>
              </a:rPr>
              <a:t>URL</a:t>
            </a:r>
            <a:r>
              <a:rPr lang="cs-CZ" sz="1900" dirty="0" smtClean="0">
                <a:latin typeface="Arial" charset="0"/>
              </a:rPr>
              <a:t>:&lt;</a:t>
            </a:r>
            <a:r>
              <a:rPr lang="cs-CZ" sz="1900" dirty="0">
                <a:hlinkClick r:id="rId9"/>
              </a:rPr>
              <a:t>http://media.rozhlas.cz/_</a:t>
            </a:r>
            <a:r>
              <a:rPr lang="cs-CZ" sz="1900" dirty="0" err="1">
                <a:hlinkClick r:id="rId9"/>
              </a:rPr>
              <a:t>obrazek</a:t>
            </a:r>
            <a:r>
              <a:rPr lang="cs-CZ" sz="1900" dirty="0">
                <a:hlinkClick r:id="rId9"/>
              </a:rPr>
              <a:t>/975889--carcharodon-megalodon-lovici-mlade-plejtvaky-paleontologicka-rekontrukce-virginia-museum-of-natural-history--1-300x300p0.jpeg</a:t>
            </a:r>
            <a:r>
              <a:rPr lang="cs-CZ" sz="1900" dirty="0"/>
              <a:t>&gt;</a:t>
            </a:r>
            <a:r>
              <a:rPr lang="en-US" sz="1900" dirty="0" smtClean="0"/>
              <a:t>[</a:t>
            </a:r>
            <a:r>
              <a:rPr lang="cs-CZ" sz="1900" dirty="0" smtClean="0">
                <a:latin typeface="Arial" charset="0"/>
              </a:rPr>
              <a:t>cit.2013-05-22</a:t>
            </a:r>
            <a:r>
              <a:rPr lang="en-US" sz="1900" dirty="0" smtClean="0">
                <a:latin typeface="Arial" charset="0"/>
              </a:rPr>
              <a:t>]</a:t>
            </a:r>
            <a:endParaRPr lang="cs-CZ" sz="19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buNone/>
              <a:defRPr/>
            </a:pPr>
            <a:r>
              <a:rPr lang="cs-CZ" sz="1900" dirty="0" smtClean="0">
                <a:latin typeface="Arial" charset="0"/>
              </a:rPr>
              <a:t>URL</a:t>
            </a:r>
            <a:r>
              <a:rPr lang="cs-CZ" sz="1900" dirty="0" smtClean="0">
                <a:latin typeface="Arial" charset="0"/>
              </a:rPr>
              <a:t>:</a:t>
            </a:r>
            <a:r>
              <a:rPr lang="cs-CZ" sz="1900" dirty="0"/>
              <a:t> </a:t>
            </a:r>
            <a:r>
              <a:rPr lang="cs-CZ" sz="1900" dirty="0" smtClean="0"/>
              <a:t>&lt;</a:t>
            </a:r>
            <a:r>
              <a:rPr lang="cs-CZ" sz="1900" dirty="0" smtClean="0">
                <a:hlinkClick r:id="rId10"/>
              </a:rPr>
              <a:t>http</a:t>
            </a:r>
            <a:r>
              <a:rPr lang="cs-CZ" sz="1900" dirty="0">
                <a:hlinkClick r:id="rId10"/>
              </a:rPr>
              <a:t>://</a:t>
            </a:r>
            <a:r>
              <a:rPr lang="cs-CZ" sz="1900" dirty="0" smtClean="0">
                <a:hlinkClick r:id="rId10"/>
              </a:rPr>
              <a:t>www.impactlab.com/</a:t>
            </a:r>
            <a:r>
              <a:rPr lang="cs-CZ" sz="1900" dirty="0" err="1" smtClean="0">
                <a:hlinkClick r:id="rId10"/>
              </a:rPr>
              <a:t>wp-content</a:t>
            </a:r>
            <a:r>
              <a:rPr lang="cs-CZ" sz="1900" dirty="0" smtClean="0">
                <a:hlinkClick r:id="rId10"/>
              </a:rPr>
              <a:t>/</a:t>
            </a:r>
            <a:r>
              <a:rPr lang="cs-CZ" sz="1900" dirty="0" err="1" smtClean="0">
                <a:hlinkClick r:id="rId10"/>
              </a:rPr>
              <a:t>uploads</a:t>
            </a:r>
            <a:r>
              <a:rPr lang="cs-CZ" sz="1900" dirty="0" smtClean="0">
                <a:hlinkClick r:id="rId10"/>
              </a:rPr>
              <a:t>/2009/09/Tyrannosaurus_rex.jpg</a:t>
            </a:r>
            <a:r>
              <a:rPr lang="cs-CZ" sz="1900" dirty="0" smtClean="0"/>
              <a:t>&gt;</a:t>
            </a:r>
            <a:r>
              <a:rPr lang="en-US" sz="1900" dirty="0" smtClean="0"/>
              <a:t>[cit.</a:t>
            </a:r>
            <a:r>
              <a:rPr lang="cs-CZ" sz="1900" dirty="0" smtClean="0">
                <a:latin typeface="Arial" charset="0"/>
              </a:rPr>
              <a:t>2013-05-22</a:t>
            </a:r>
            <a:r>
              <a:rPr lang="en-US" sz="1900" dirty="0" smtClean="0">
                <a:latin typeface="Arial" charset="0"/>
              </a:rPr>
              <a:t>]</a:t>
            </a:r>
            <a:endParaRPr lang="cs-CZ" sz="1900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1900" dirty="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  <a:defRPr/>
            </a:pPr>
            <a:endParaRPr lang="cs-CZ" sz="1900" dirty="0" smtClean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xit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xit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6" presetClass="exit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xit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6" presetClass="exit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6" presetClass="exit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 bwMode="auto">
          <a:xfrm>
            <a:off x="457200" y="268288"/>
            <a:ext cx="8229600" cy="1398587"/>
          </a:xfrm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cs-CZ" smtClean="0">
                <a:ln>
                  <a:noFill/>
                </a:ln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Zdroje</a:t>
            </a: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>
          <a:xfrm>
            <a:off x="468313" y="1916113"/>
            <a:ext cx="8229600" cy="4572000"/>
          </a:xfrm>
        </p:spPr>
        <p:txBody>
          <a:bodyPr/>
          <a:lstStyle/>
          <a:p>
            <a:r>
              <a:rPr lang="cs-CZ" sz="2000" dirty="0" smtClean="0">
                <a:latin typeface="Arial" charset="0"/>
              </a:rPr>
              <a:t>URL:</a:t>
            </a:r>
            <a:r>
              <a:rPr lang="en-US" sz="2000" dirty="0">
                <a:latin typeface="Arial" charset="0"/>
                <a:hlinkClick r:id="rId2"/>
              </a:rPr>
              <a:t>&lt; http://nd03.jxs.cz/577/769/5cedd4d993_56324728_o2.jpg </a:t>
            </a:r>
            <a:r>
              <a:rPr lang="en-US" sz="2000" dirty="0" smtClean="0">
                <a:hlinkClick r:id="rId2"/>
              </a:rPr>
              <a:t>&gt;</a:t>
            </a:r>
            <a:r>
              <a:rPr lang="en-US" sz="2000" dirty="0" smtClean="0"/>
              <a:t>[cit.201</a:t>
            </a:r>
            <a:r>
              <a:rPr lang="cs-CZ" sz="2000" dirty="0" smtClean="0"/>
              <a:t>3</a:t>
            </a:r>
            <a:r>
              <a:rPr lang="cs-CZ" sz="2000" dirty="0" smtClean="0">
                <a:latin typeface="Arial" charset="0"/>
              </a:rPr>
              <a:t>-05-22</a:t>
            </a:r>
            <a:r>
              <a:rPr lang="en-US" sz="2000" dirty="0" smtClean="0">
                <a:latin typeface="Arial" charset="0"/>
              </a:rPr>
              <a:t>]</a:t>
            </a:r>
            <a:endParaRPr lang="cs-CZ" sz="2000" dirty="0" smtClean="0">
              <a:latin typeface="Arial" charset="0"/>
            </a:endParaRPr>
          </a:p>
          <a:p>
            <a:r>
              <a:rPr lang="cs-CZ" sz="2000" dirty="0" smtClean="0">
                <a:latin typeface="Arial" charset="0"/>
              </a:rPr>
              <a:t>URL:</a:t>
            </a:r>
            <a:r>
              <a:rPr lang="en-US" sz="2000" dirty="0" smtClean="0"/>
              <a:t>&lt;</a:t>
            </a:r>
            <a:r>
              <a:rPr lang="cs-CZ" sz="2000" dirty="0" smtClean="0">
                <a:hlinkClick r:id="rId3"/>
              </a:rPr>
              <a:t>//www.nickolai.org/Lichtenberg/Geschichte/Erdgeschichte/Trias/trias.html</a:t>
            </a:r>
            <a:r>
              <a:rPr lang="en-US" sz="2000" dirty="0" smtClean="0"/>
              <a:t>&gt;[</a:t>
            </a:r>
            <a:r>
              <a:rPr lang="cs-CZ" sz="2000" dirty="0" smtClean="0">
                <a:latin typeface="Arial" charset="0"/>
              </a:rPr>
              <a:t>cit.2013-05-22</a:t>
            </a:r>
            <a:r>
              <a:rPr lang="en-US" sz="2000" dirty="0" smtClean="0">
                <a:latin typeface="Arial" charset="0"/>
              </a:rPr>
              <a:t>]</a:t>
            </a:r>
            <a:endParaRPr lang="cs-CZ" sz="2000" dirty="0" smtClean="0">
              <a:latin typeface="Arial" charset="0"/>
            </a:endParaRPr>
          </a:p>
          <a:p>
            <a:r>
              <a:rPr lang="cs-CZ" sz="2000" dirty="0" smtClean="0">
                <a:latin typeface="Arial" charset="0"/>
              </a:rPr>
              <a:t>URL:&lt;</a:t>
            </a:r>
            <a:r>
              <a:rPr lang="cs-CZ" sz="2000" dirty="0"/>
              <a:t> </a:t>
            </a:r>
            <a:r>
              <a:rPr lang="cs-CZ" sz="2000" dirty="0">
                <a:hlinkClick r:id="rId4"/>
              </a:rPr>
              <a:t>http://www.sci.muni.cz/~herber/volcano/hazards.gif</a:t>
            </a:r>
            <a:r>
              <a:rPr lang="cs-CZ" sz="2000" dirty="0"/>
              <a:t> </a:t>
            </a:r>
            <a:r>
              <a:rPr lang="en-US" sz="2000" dirty="0" smtClean="0"/>
              <a:t>&gt;[</a:t>
            </a:r>
            <a:r>
              <a:rPr lang="cs-CZ" sz="2000" dirty="0" smtClean="0">
                <a:latin typeface="Arial" charset="0"/>
              </a:rPr>
              <a:t>cit.2013-05-22</a:t>
            </a:r>
            <a:r>
              <a:rPr lang="en-US" sz="2000" dirty="0" smtClean="0">
                <a:latin typeface="Arial" charset="0"/>
              </a:rPr>
              <a:t>]</a:t>
            </a:r>
            <a:endParaRPr lang="cs-CZ" sz="2000" dirty="0">
              <a:latin typeface="Arial" charset="0"/>
            </a:endParaRPr>
          </a:p>
          <a:p>
            <a:r>
              <a:rPr lang="cs-CZ" sz="2000" dirty="0">
                <a:latin typeface="Arial" charset="0"/>
              </a:rPr>
              <a:t>URL:&lt;</a:t>
            </a:r>
            <a:r>
              <a:rPr lang="cs-CZ" sz="2000" dirty="0"/>
              <a:t> </a:t>
            </a:r>
            <a:r>
              <a:rPr lang="cs-CZ" sz="2000" dirty="0">
                <a:hlinkClick r:id="rId5"/>
              </a:rPr>
              <a:t>http://upload.wikimedia.org/wikipedia/commons/2/22/Ankylozaur_(Ankylosaurus)_-_JuraPark_Baltow_(1).JPG</a:t>
            </a:r>
            <a:r>
              <a:rPr lang="cs-CZ" sz="2000" dirty="0"/>
              <a:t> </a:t>
            </a:r>
            <a:r>
              <a:rPr lang="en-US" sz="2000" dirty="0"/>
              <a:t>&gt;[</a:t>
            </a:r>
            <a:r>
              <a:rPr lang="cs-CZ" sz="2000" dirty="0">
                <a:latin typeface="Arial" charset="0"/>
              </a:rPr>
              <a:t>cit.2013-05-22</a:t>
            </a:r>
            <a:r>
              <a:rPr lang="en-US" sz="2000" dirty="0">
                <a:latin typeface="Arial" charset="0"/>
              </a:rPr>
              <a:t>]</a:t>
            </a:r>
            <a:endParaRPr lang="cs-CZ" sz="2000" dirty="0">
              <a:latin typeface="Arial" charset="0"/>
            </a:endParaRPr>
          </a:p>
          <a:p>
            <a:r>
              <a:rPr lang="cs-CZ" sz="2000" dirty="0">
                <a:latin typeface="Arial" charset="0"/>
              </a:rPr>
              <a:t>URL</a:t>
            </a:r>
            <a:r>
              <a:rPr lang="cs-CZ" sz="2000" dirty="0" smtClean="0">
                <a:latin typeface="Arial" charset="0"/>
              </a:rPr>
              <a:t>:&lt;</a:t>
            </a:r>
            <a:r>
              <a:rPr lang="cs-CZ" sz="2000" dirty="0" smtClean="0">
                <a:hlinkClick r:id="rId6"/>
              </a:rPr>
              <a:t>http</a:t>
            </a:r>
            <a:r>
              <a:rPr lang="cs-CZ" sz="2000" dirty="0">
                <a:hlinkClick r:id="rId6"/>
              </a:rPr>
              <a:t>://www.dvedeti.cz/Fotografie/Soubory/jm_large_archeopteryx.jpg</a:t>
            </a:r>
            <a:r>
              <a:rPr lang="en-US" sz="2000" dirty="0" smtClean="0"/>
              <a:t>&gt;[</a:t>
            </a:r>
            <a:r>
              <a:rPr lang="cs-CZ" sz="2000" dirty="0">
                <a:latin typeface="Arial" charset="0"/>
              </a:rPr>
              <a:t>cit.2013-05-22</a:t>
            </a:r>
            <a:r>
              <a:rPr lang="en-US" sz="2000" dirty="0">
                <a:latin typeface="Arial" charset="0"/>
              </a:rPr>
              <a:t>]</a:t>
            </a:r>
            <a:endParaRPr lang="cs-CZ" sz="2000" dirty="0">
              <a:latin typeface="Arial" charset="0"/>
            </a:endParaRPr>
          </a:p>
          <a:p>
            <a:endParaRPr lang="cs-CZ" sz="2000" dirty="0" smtClean="0">
              <a:latin typeface="Arial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6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9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2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6" presetClass="exit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5" dur="5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xit" presetSubtype="26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8" dur="5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914400" y="2852936"/>
            <a:ext cx="8229600" cy="1398587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cs-CZ" sz="10000" dirty="0" smtClean="0"/>
              <a:t>KONEC !!!</a:t>
            </a:r>
            <a:endParaRPr lang="cs-CZ" sz="10000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tupně šedi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503</TotalTime>
  <Words>702</Words>
  <Application>Microsoft Office PowerPoint</Application>
  <PresentationFormat>Předvádění na obrazovce (4:3)</PresentationFormat>
  <Paragraphs>144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Talent</vt:lpstr>
      <vt:lpstr>Prezentace aplikace PowerPoint</vt:lpstr>
      <vt:lpstr>MEZOZOIKUM-DRUHOHORY</vt:lpstr>
      <vt:lpstr>Jak se měnila planeta</vt:lpstr>
      <vt:lpstr>Vývoj druhohor</vt:lpstr>
      <vt:lpstr>Vývoj rostlin</vt:lpstr>
      <vt:lpstr>Trias (trval cca 30. mil. let)</vt:lpstr>
      <vt:lpstr>Jura (trvala cca 60 mil. let)</vt:lpstr>
      <vt:lpstr>Křída (trvala cca 70 mil.  let)</vt:lpstr>
      <vt:lpstr>DINOSAUŘI</vt:lpstr>
      <vt:lpstr>Prezentace aplikace PowerPoint</vt:lpstr>
      <vt:lpstr>T-rex</vt:lpstr>
      <vt:lpstr>Megalodon</vt:lpstr>
      <vt:lpstr>Obrázky</vt:lpstr>
      <vt:lpstr>Prezentace aplikace PowerPoint</vt:lpstr>
      <vt:lpstr>Zdroje</vt:lpstr>
      <vt:lpstr>Zdroje</vt:lpstr>
      <vt:lpstr>KONEC !!!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Země</dc:title>
  <dc:creator>Sony</dc:creator>
  <cp:lastModifiedBy>root</cp:lastModifiedBy>
  <cp:revision>66</cp:revision>
  <dcterms:created xsi:type="dcterms:W3CDTF">2011-03-08T22:12:37Z</dcterms:created>
  <dcterms:modified xsi:type="dcterms:W3CDTF">2013-05-22T09:17:15Z</dcterms:modified>
</cp:coreProperties>
</file>